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0" r:id="rId1"/>
  </p:sldMasterIdLst>
  <p:notesMasterIdLst>
    <p:notesMasterId r:id="rId63"/>
  </p:notesMasterIdLst>
  <p:handoutMasterIdLst>
    <p:handoutMasterId r:id="rId64"/>
  </p:handoutMasterIdLst>
  <p:sldIdLst>
    <p:sldId id="308" r:id="rId2"/>
    <p:sldId id="313" r:id="rId3"/>
    <p:sldId id="333" r:id="rId4"/>
    <p:sldId id="311" r:id="rId5"/>
    <p:sldId id="306" r:id="rId6"/>
    <p:sldId id="256" r:id="rId7"/>
    <p:sldId id="314" r:id="rId8"/>
    <p:sldId id="257" r:id="rId9"/>
    <p:sldId id="299" r:id="rId10"/>
    <p:sldId id="335" r:id="rId11"/>
    <p:sldId id="336" r:id="rId12"/>
    <p:sldId id="339" r:id="rId13"/>
    <p:sldId id="338" r:id="rId14"/>
    <p:sldId id="258" r:id="rId15"/>
    <p:sldId id="319" r:id="rId16"/>
    <p:sldId id="307" r:id="rId17"/>
    <p:sldId id="259" r:id="rId18"/>
    <p:sldId id="291" r:id="rId19"/>
    <p:sldId id="266" r:id="rId20"/>
    <p:sldId id="262" r:id="rId21"/>
    <p:sldId id="263" r:id="rId22"/>
    <p:sldId id="264" r:id="rId23"/>
    <p:sldId id="268" r:id="rId24"/>
    <p:sldId id="330" r:id="rId25"/>
    <p:sldId id="337" r:id="rId26"/>
    <p:sldId id="351" r:id="rId27"/>
    <p:sldId id="326" r:id="rId28"/>
    <p:sldId id="321" r:id="rId29"/>
    <p:sldId id="267" r:id="rId30"/>
    <p:sldId id="269" r:id="rId31"/>
    <p:sldId id="327" r:id="rId32"/>
    <p:sldId id="320" r:id="rId33"/>
    <p:sldId id="272" r:id="rId34"/>
    <p:sldId id="273" r:id="rId35"/>
    <p:sldId id="347" r:id="rId36"/>
    <p:sldId id="329" r:id="rId37"/>
    <p:sldId id="332" r:id="rId38"/>
    <p:sldId id="274" r:id="rId39"/>
    <p:sldId id="276" r:id="rId40"/>
    <p:sldId id="296" r:id="rId41"/>
    <p:sldId id="297" r:id="rId42"/>
    <p:sldId id="322" r:id="rId43"/>
    <p:sldId id="277" r:id="rId44"/>
    <p:sldId id="278" r:id="rId45"/>
    <p:sldId id="279" r:id="rId46"/>
    <p:sldId id="280" r:id="rId47"/>
    <p:sldId id="281" r:id="rId48"/>
    <p:sldId id="315" r:id="rId49"/>
    <p:sldId id="282" r:id="rId50"/>
    <p:sldId id="283" r:id="rId51"/>
    <p:sldId id="324" r:id="rId52"/>
    <p:sldId id="284" r:id="rId53"/>
    <p:sldId id="304" r:id="rId54"/>
    <p:sldId id="340" r:id="rId55"/>
    <p:sldId id="341" r:id="rId56"/>
    <p:sldId id="342" r:id="rId57"/>
    <p:sldId id="343" r:id="rId58"/>
    <p:sldId id="344" r:id="rId59"/>
    <p:sldId id="345" r:id="rId60"/>
    <p:sldId id="346" r:id="rId61"/>
    <p:sldId id="290" r:id="rId62"/>
  </p:sldIdLst>
  <p:sldSz cx="9144000" cy="5715000" type="screen16x10"/>
  <p:notesSz cx="9926638" cy="6669088"/>
  <p:defaultTextStyle>
    <a:defPPr>
      <a:defRPr lang="es-ES_tradnl"/>
    </a:defPPr>
    <a:lvl1pPr algn="l" rtl="0" eaLnBrk="0" fontAlgn="base" hangingPunct="0">
      <a:spcBef>
        <a:spcPct val="0"/>
      </a:spcBef>
      <a:spcAft>
        <a:spcPct val="0"/>
      </a:spcAft>
      <a:defRPr sz="2000" u="sng" kern="1200">
        <a:solidFill>
          <a:schemeClr val="tx1"/>
        </a:solidFill>
        <a:latin typeface="Times New Roman" panose="02020603050405020304" pitchFamily="18" charset="0"/>
        <a:ea typeface="MS PGothic" panose="020B0600070205080204" pitchFamily="34" charset="-128"/>
        <a:cs typeface="+mn-cs"/>
      </a:defRPr>
    </a:lvl1pPr>
    <a:lvl2pPr marL="388938" indent="68263" algn="l" rtl="0" eaLnBrk="0" fontAlgn="base" hangingPunct="0">
      <a:spcBef>
        <a:spcPct val="0"/>
      </a:spcBef>
      <a:spcAft>
        <a:spcPct val="0"/>
      </a:spcAft>
      <a:defRPr sz="2000" u="sng" kern="1200">
        <a:solidFill>
          <a:schemeClr val="tx1"/>
        </a:solidFill>
        <a:latin typeface="Times New Roman" panose="02020603050405020304" pitchFamily="18" charset="0"/>
        <a:ea typeface="MS PGothic" panose="020B0600070205080204" pitchFamily="34" charset="-128"/>
        <a:cs typeface="+mn-cs"/>
      </a:defRPr>
    </a:lvl2pPr>
    <a:lvl3pPr marL="777875" indent="136525" algn="l" rtl="0" eaLnBrk="0" fontAlgn="base" hangingPunct="0">
      <a:spcBef>
        <a:spcPct val="0"/>
      </a:spcBef>
      <a:spcAft>
        <a:spcPct val="0"/>
      </a:spcAft>
      <a:defRPr sz="2000" u="sng" kern="1200">
        <a:solidFill>
          <a:schemeClr val="tx1"/>
        </a:solidFill>
        <a:latin typeface="Times New Roman" panose="02020603050405020304" pitchFamily="18" charset="0"/>
        <a:ea typeface="MS PGothic" panose="020B0600070205080204" pitchFamily="34" charset="-128"/>
        <a:cs typeface="+mn-cs"/>
      </a:defRPr>
    </a:lvl3pPr>
    <a:lvl4pPr marL="1168400" indent="203200" algn="l" rtl="0" eaLnBrk="0" fontAlgn="base" hangingPunct="0">
      <a:spcBef>
        <a:spcPct val="0"/>
      </a:spcBef>
      <a:spcAft>
        <a:spcPct val="0"/>
      </a:spcAft>
      <a:defRPr sz="2000" u="sng" kern="1200">
        <a:solidFill>
          <a:schemeClr val="tx1"/>
        </a:solidFill>
        <a:latin typeface="Times New Roman" panose="02020603050405020304" pitchFamily="18" charset="0"/>
        <a:ea typeface="MS PGothic" panose="020B0600070205080204" pitchFamily="34" charset="-128"/>
        <a:cs typeface="+mn-cs"/>
      </a:defRPr>
    </a:lvl4pPr>
    <a:lvl5pPr marL="1557338" indent="271463" algn="l" rtl="0" eaLnBrk="0" fontAlgn="base" hangingPunct="0">
      <a:spcBef>
        <a:spcPct val="0"/>
      </a:spcBef>
      <a:spcAft>
        <a:spcPct val="0"/>
      </a:spcAft>
      <a:defRPr sz="2000" u="sng"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000" u="sng"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000" u="sng"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000" u="sng"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000" u="sng"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49">
          <p15:clr>
            <a:srgbClr val="A4A3A4"/>
          </p15:clr>
        </p15:guide>
        <p15:guide id="2" orient="horz" pos="3407">
          <p15:clr>
            <a:srgbClr val="A4A3A4"/>
          </p15:clr>
        </p15:guide>
        <p15:guide id="3" pos="400">
          <p15:clr>
            <a:srgbClr val="A4A3A4"/>
          </p15:clr>
        </p15:guide>
        <p15:guide id="4" pos="2880">
          <p15:clr>
            <a:srgbClr val="A4A3A4"/>
          </p15:clr>
        </p15:guide>
        <p15:guide id="5" pos="54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94704"/>
  </p:normalViewPr>
  <p:slideViewPr>
    <p:cSldViewPr>
      <p:cViewPr varScale="1">
        <p:scale>
          <a:sx n="120" d="100"/>
          <a:sy n="120" d="100"/>
        </p:scale>
        <p:origin x="200" y="280"/>
      </p:cViewPr>
      <p:guideLst>
        <p:guide orient="horz" pos="249"/>
        <p:guide orient="horz" pos="3407"/>
        <p:guide pos="400"/>
        <p:guide pos="2880"/>
        <p:guide pos="54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C9FBF781-92C5-170A-424D-876CAEA7B781}"/>
              </a:ext>
            </a:extLst>
          </p:cNvPr>
          <p:cNvSpPr>
            <a:spLocks noGrp="1" noChangeArrowheads="1"/>
          </p:cNvSpPr>
          <p:nvPr>
            <p:ph type="hdr" sz="quarter"/>
          </p:nvPr>
        </p:nvSpPr>
        <p:spPr bwMode="auto">
          <a:xfrm>
            <a:off x="0" y="0"/>
            <a:ext cx="4302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u="none">
                <a:latin typeface="Times New Roman" charset="0"/>
                <a:ea typeface="ＭＳ Ｐゴシック" charset="0"/>
                <a:cs typeface="ＭＳ Ｐゴシック" charset="0"/>
              </a:defRPr>
            </a:lvl1pPr>
          </a:lstStyle>
          <a:p>
            <a:pPr>
              <a:defRPr/>
            </a:pPr>
            <a:endParaRPr lang="en-US"/>
          </a:p>
        </p:txBody>
      </p:sp>
      <p:sp>
        <p:nvSpPr>
          <p:cNvPr id="38915" name="Rectangle 3">
            <a:extLst>
              <a:ext uri="{FF2B5EF4-FFF2-40B4-BE49-F238E27FC236}">
                <a16:creationId xmlns:a16="http://schemas.microsoft.com/office/drawing/2014/main" id="{0887217A-6A7E-3727-5854-CD96D645DF6A}"/>
              </a:ext>
            </a:extLst>
          </p:cNvPr>
          <p:cNvSpPr>
            <a:spLocks noGrp="1" noChangeArrowheads="1"/>
          </p:cNvSpPr>
          <p:nvPr>
            <p:ph type="dt" sz="quarter" idx="1"/>
          </p:nvPr>
        </p:nvSpPr>
        <p:spPr bwMode="auto">
          <a:xfrm>
            <a:off x="5624513" y="0"/>
            <a:ext cx="4302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u="none">
                <a:latin typeface="Times New Roman" charset="0"/>
                <a:ea typeface="ＭＳ Ｐゴシック" charset="0"/>
                <a:cs typeface="ＭＳ Ｐゴシック" charset="0"/>
              </a:defRPr>
            </a:lvl1pPr>
          </a:lstStyle>
          <a:p>
            <a:pPr>
              <a:defRPr/>
            </a:pPr>
            <a:endParaRPr lang="en-US"/>
          </a:p>
        </p:txBody>
      </p:sp>
      <p:sp>
        <p:nvSpPr>
          <p:cNvPr id="38916" name="Rectangle 4">
            <a:extLst>
              <a:ext uri="{FF2B5EF4-FFF2-40B4-BE49-F238E27FC236}">
                <a16:creationId xmlns:a16="http://schemas.microsoft.com/office/drawing/2014/main" id="{B2381B47-933E-F423-657A-D55DBDF55390}"/>
              </a:ext>
            </a:extLst>
          </p:cNvPr>
          <p:cNvSpPr>
            <a:spLocks noGrp="1" noChangeArrowheads="1"/>
          </p:cNvSpPr>
          <p:nvPr>
            <p:ph type="ftr" sz="quarter" idx="2"/>
          </p:nvPr>
        </p:nvSpPr>
        <p:spPr bwMode="auto">
          <a:xfrm>
            <a:off x="0" y="6335713"/>
            <a:ext cx="4302125" cy="333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u="none">
                <a:latin typeface="Times New Roman" charset="0"/>
                <a:ea typeface="ＭＳ Ｐゴシック" charset="0"/>
                <a:cs typeface="ＭＳ Ｐゴシック" charset="0"/>
              </a:defRPr>
            </a:lvl1pPr>
          </a:lstStyle>
          <a:p>
            <a:pPr>
              <a:defRPr/>
            </a:pPr>
            <a:endParaRPr lang="en-US"/>
          </a:p>
        </p:txBody>
      </p:sp>
      <p:sp>
        <p:nvSpPr>
          <p:cNvPr id="38917" name="Rectangle 5">
            <a:extLst>
              <a:ext uri="{FF2B5EF4-FFF2-40B4-BE49-F238E27FC236}">
                <a16:creationId xmlns:a16="http://schemas.microsoft.com/office/drawing/2014/main" id="{1F1D1FA8-07DD-F28F-E4CE-1594C1149982}"/>
              </a:ext>
            </a:extLst>
          </p:cNvPr>
          <p:cNvSpPr>
            <a:spLocks noGrp="1" noChangeArrowheads="1"/>
          </p:cNvSpPr>
          <p:nvPr>
            <p:ph type="sldNum" sz="quarter" idx="3"/>
          </p:nvPr>
        </p:nvSpPr>
        <p:spPr bwMode="auto">
          <a:xfrm>
            <a:off x="5624513" y="6335713"/>
            <a:ext cx="4302125" cy="333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u="none" smtClean="0"/>
            </a:lvl1pPr>
          </a:lstStyle>
          <a:p>
            <a:pPr>
              <a:defRPr/>
            </a:pPr>
            <a:fld id="{F8D6F77F-7BAA-E740-95DF-5A59BAFF86C1}" type="slidenum">
              <a:rPr lang="es-ES_tradnl" altLang="es-AR"/>
              <a:pPr>
                <a:defRPr/>
              </a:pPr>
              <a:t>‹Nº›</a:t>
            </a:fld>
            <a:endParaRPr lang="es-ES_tradnl" altLang="es-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AF7EE9BB-483A-2B7C-7362-6A2744824FD2}"/>
              </a:ext>
            </a:extLst>
          </p:cNvPr>
          <p:cNvSpPr>
            <a:spLocks noGrp="1" noChangeArrowheads="1"/>
          </p:cNvSpPr>
          <p:nvPr>
            <p:ph type="hdr" sz="quarter"/>
          </p:nvPr>
        </p:nvSpPr>
        <p:spPr bwMode="auto">
          <a:xfrm>
            <a:off x="0" y="0"/>
            <a:ext cx="4302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u="none">
                <a:latin typeface="Times New Roman" charset="0"/>
                <a:ea typeface="ＭＳ Ｐゴシック" charset="0"/>
                <a:cs typeface="ＭＳ Ｐゴシック" charset="0"/>
              </a:defRPr>
            </a:lvl1pPr>
          </a:lstStyle>
          <a:p>
            <a:pPr>
              <a:defRPr/>
            </a:pPr>
            <a:endParaRPr lang="en-US"/>
          </a:p>
        </p:txBody>
      </p:sp>
      <p:sp>
        <p:nvSpPr>
          <p:cNvPr id="37891" name="Rectangle 3">
            <a:extLst>
              <a:ext uri="{FF2B5EF4-FFF2-40B4-BE49-F238E27FC236}">
                <a16:creationId xmlns:a16="http://schemas.microsoft.com/office/drawing/2014/main" id="{D337CD68-C6EC-2657-F691-F80793167D70}"/>
              </a:ext>
            </a:extLst>
          </p:cNvPr>
          <p:cNvSpPr>
            <a:spLocks noGrp="1" noChangeArrowheads="1"/>
          </p:cNvSpPr>
          <p:nvPr>
            <p:ph type="dt" idx="1"/>
          </p:nvPr>
        </p:nvSpPr>
        <p:spPr bwMode="auto">
          <a:xfrm>
            <a:off x="5624513" y="0"/>
            <a:ext cx="430212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u="none">
                <a:latin typeface="Times New Roman" charset="0"/>
                <a:ea typeface="ＭＳ Ｐゴシック" charset="0"/>
                <a:cs typeface="ＭＳ Ｐゴシック" charset="0"/>
              </a:defRPr>
            </a:lvl1pPr>
          </a:lstStyle>
          <a:p>
            <a:pPr>
              <a:defRPr/>
            </a:pPr>
            <a:endParaRPr lang="en-US"/>
          </a:p>
        </p:txBody>
      </p:sp>
      <p:sp>
        <p:nvSpPr>
          <p:cNvPr id="13316" name="Rectangle 4">
            <a:extLst>
              <a:ext uri="{FF2B5EF4-FFF2-40B4-BE49-F238E27FC236}">
                <a16:creationId xmlns:a16="http://schemas.microsoft.com/office/drawing/2014/main" id="{B7BB456C-A9EC-6AF2-AF65-B5EF5CFC4BC3}"/>
              </a:ext>
            </a:extLst>
          </p:cNvPr>
          <p:cNvSpPr>
            <a:spLocks noChangeArrowheads="1" noTextEdit="1"/>
          </p:cNvSpPr>
          <p:nvPr>
            <p:ph type="sldImg" idx="2"/>
          </p:nvPr>
        </p:nvSpPr>
        <p:spPr bwMode="auto">
          <a:xfrm>
            <a:off x="2962275" y="500063"/>
            <a:ext cx="4002088" cy="2501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5">
            <a:extLst>
              <a:ext uri="{FF2B5EF4-FFF2-40B4-BE49-F238E27FC236}">
                <a16:creationId xmlns:a16="http://schemas.microsoft.com/office/drawing/2014/main" id="{20108CE9-0578-0C51-F015-177658F67446}"/>
              </a:ext>
            </a:extLst>
          </p:cNvPr>
          <p:cNvSpPr>
            <a:spLocks noGrp="1" noChangeArrowheads="1"/>
          </p:cNvSpPr>
          <p:nvPr>
            <p:ph type="body" sz="quarter" idx="3"/>
          </p:nvPr>
        </p:nvSpPr>
        <p:spPr bwMode="auto">
          <a:xfrm>
            <a:off x="1323975" y="3168650"/>
            <a:ext cx="7278688" cy="300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_tradnl" altLang="es-AR" noProof="0"/>
              <a:t>Haga clic para modificar el estilo de texto del patrón</a:t>
            </a:r>
          </a:p>
          <a:p>
            <a:pPr lvl="1"/>
            <a:r>
              <a:rPr lang="es-ES_tradnl" altLang="es-AR" noProof="0"/>
              <a:t>Segundo nivel</a:t>
            </a:r>
          </a:p>
          <a:p>
            <a:pPr lvl="2"/>
            <a:r>
              <a:rPr lang="es-ES_tradnl" altLang="es-AR" noProof="0"/>
              <a:t>Tercer nivel</a:t>
            </a:r>
          </a:p>
          <a:p>
            <a:pPr lvl="3"/>
            <a:r>
              <a:rPr lang="es-ES_tradnl" altLang="es-AR" noProof="0"/>
              <a:t>Cuarto nivel</a:t>
            </a:r>
          </a:p>
          <a:p>
            <a:pPr lvl="4"/>
            <a:r>
              <a:rPr lang="es-ES_tradnl" altLang="es-AR" noProof="0"/>
              <a:t>Quinto nivel</a:t>
            </a:r>
          </a:p>
        </p:txBody>
      </p:sp>
      <p:sp>
        <p:nvSpPr>
          <p:cNvPr id="37894" name="Rectangle 6">
            <a:extLst>
              <a:ext uri="{FF2B5EF4-FFF2-40B4-BE49-F238E27FC236}">
                <a16:creationId xmlns:a16="http://schemas.microsoft.com/office/drawing/2014/main" id="{FDEDE21F-AF6F-053E-10B9-0B049A2EFF3C}"/>
              </a:ext>
            </a:extLst>
          </p:cNvPr>
          <p:cNvSpPr>
            <a:spLocks noGrp="1" noChangeArrowheads="1"/>
          </p:cNvSpPr>
          <p:nvPr>
            <p:ph type="ftr" sz="quarter" idx="4"/>
          </p:nvPr>
        </p:nvSpPr>
        <p:spPr bwMode="auto">
          <a:xfrm>
            <a:off x="0" y="6335713"/>
            <a:ext cx="4302125" cy="333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u="none">
                <a:latin typeface="Times New Roman" charset="0"/>
                <a:ea typeface="ＭＳ Ｐゴシック" charset="0"/>
                <a:cs typeface="ＭＳ Ｐゴシック" charset="0"/>
              </a:defRPr>
            </a:lvl1pPr>
          </a:lstStyle>
          <a:p>
            <a:pPr>
              <a:defRPr/>
            </a:pPr>
            <a:endParaRPr lang="en-US"/>
          </a:p>
        </p:txBody>
      </p:sp>
      <p:sp>
        <p:nvSpPr>
          <p:cNvPr id="37895" name="Rectangle 7">
            <a:extLst>
              <a:ext uri="{FF2B5EF4-FFF2-40B4-BE49-F238E27FC236}">
                <a16:creationId xmlns:a16="http://schemas.microsoft.com/office/drawing/2014/main" id="{F27D0042-AAE7-EA02-2232-9B1D671A33D7}"/>
              </a:ext>
            </a:extLst>
          </p:cNvPr>
          <p:cNvSpPr>
            <a:spLocks noGrp="1" noChangeArrowheads="1"/>
          </p:cNvSpPr>
          <p:nvPr>
            <p:ph type="sldNum" sz="quarter" idx="5"/>
          </p:nvPr>
        </p:nvSpPr>
        <p:spPr bwMode="auto">
          <a:xfrm>
            <a:off x="5624513" y="6335713"/>
            <a:ext cx="4302125" cy="333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u="none" smtClean="0"/>
            </a:lvl1pPr>
          </a:lstStyle>
          <a:p>
            <a:pPr>
              <a:defRPr/>
            </a:pPr>
            <a:fld id="{8B807D82-08F5-8F4D-A4D6-88E91FDEC874}" type="slidenum">
              <a:rPr lang="es-ES_tradnl" altLang="es-AR"/>
              <a:pPr>
                <a:defRPr/>
              </a:pPr>
              <a:t>‹Nº›</a:t>
            </a:fld>
            <a:endParaRPr lang="es-ES_tradnl" altLang="es-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Times New Roman" pitchFamily="18" charset="0"/>
        <a:ea typeface="MS PGothic" panose="020B0600070205080204" pitchFamily="34" charset="-128"/>
        <a:cs typeface="MS PGothic" charset="0"/>
      </a:defRPr>
    </a:lvl1pPr>
    <a:lvl2pPr marL="388938" algn="l" rtl="0" eaLnBrk="0" fontAlgn="base" hangingPunct="0">
      <a:spcBef>
        <a:spcPct val="30000"/>
      </a:spcBef>
      <a:spcAft>
        <a:spcPct val="0"/>
      </a:spcAft>
      <a:defRPr sz="1000" kern="1200">
        <a:solidFill>
          <a:schemeClr val="tx1"/>
        </a:solidFill>
        <a:latin typeface="Times New Roman" pitchFamily="18" charset="0"/>
        <a:ea typeface="MS PGothic" panose="020B0600070205080204" pitchFamily="34" charset="-128"/>
        <a:cs typeface="MS PGothic" charset="0"/>
      </a:defRPr>
    </a:lvl2pPr>
    <a:lvl3pPr marL="777875" algn="l" rtl="0" eaLnBrk="0" fontAlgn="base" hangingPunct="0">
      <a:spcBef>
        <a:spcPct val="30000"/>
      </a:spcBef>
      <a:spcAft>
        <a:spcPct val="0"/>
      </a:spcAft>
      <a:defRPr sz="1000" kern="1200">
        <a:solidFill>
          <a:schemeClr val="tx1"/>
        </a:solidFill>
        <a:latin typeface="Times New Roman" pitchFamily="18" charset="0"/>
        <a:ea typeface="MS PGothic" panose="020B0600070205080204" pitchFamily="34" charset="-128"/>
        <a:cs typeface="MS PGothic" charset="0"/>
      </a:defRPr>
    </a:lvl3pPr>
    <a:lvl4pPr marL="1168400" algn="l" rtl="0" eaLnBrk="0" fontAlgn="base" hangingPunct="0">
      <a:spcBef>
        <a:spcPct val="30000"/>
      </a:spcBef>
      <a:spcAft>
        <a:spcPct val="0"/>
      </a:spcAft>
      <a:defRPr sz="1000" kern="1200">
        <a:solidFill>
          <a:schemeClr val="tx1"/>
        </a:solidFill>
        <a:latin typeface="Times New Roman" pitchFamily="18" charset="0"/>
        <a:ea typeface="MS PGothic" panose="020B0600070205080204" pitchFamily="34" charset="-128"/>
        <a:cs typeface="MS PGothic" charset="0"/>
      </a:defRPr>
    </a:lvl4pPr>
    <a:lvl5pPr marL="1557338" algn="l" rtl="0" eaLnBrk="0" fontAlgn="base" hangingPunct="0">
      <a:spcBef>
        <a:spcPct val="30000"/>
      </a:spcBef>
      <a:spcAft>
        <a:spcPct val="0"/>
      </a:spcAft>
      <a:defRPr sz="1000" kern="1200">
        <a:solidFill>
          <a:schemeClr val="tx1"/>
        </a:solidFill>
        <a:latin typeface="Times New Roman" pitchFamily="18" charset="0"/>
        <a:ea typeface="MS PGothic" panose="020B0600070205080204" pitchFamily="34" charset="-128"/>
        <a:cs typeface="MS PGothic" charset="0"/>
      </a:defRPr>
    </a:lvl5pPr>
    <a:lvl6pPr marL="1948129" algn="l" defTabSz="779252" rtl="0" eaLnBrk="1" latinLnBrk="0" hangingPunct="1">
      <a:defRPr sz="1000" kern="1200">
        <a:solidFill>
          <a:schemeClr val="tx1"/>
        </a:solidFill>
        <a:latin typeface="+mn-lt"/>
        <a:ea typeface="+mn-ea"/>
        <a:cs typeface="+mn-cs"/>
      </a:defRPr>
    </a:lvl6pPr>
    <a:lvl7pPr marL="2337755" algn="l" defTabSz="779252" rtl="0" eaLnBrk="1" latinLnBrk="0" hangingPunct="1">
      <a:defRPr sz="1000" kern="1200">
        <a:solidFill>
          <a:schemeClr val="tx1"/>
        </a:solidFill>
        <a:latin typeface="+mn-lt"/>
        <a:ea typeface="+mn-ea"/>
        <a:cs typeface="+mn-cs"/>
      </a:defRPr>
    </a:lvl7pPr>
    <a:lvl8pPr marL="2727381" algn="l" defTabSz="779252" rtl="0" eaLnBrk="1" latinLnBrk="0" hangingPunct="1">
      <a:defRPr sz="1000" kern="1200">
        <a:solidFill>
          <a:schemeClr val="tx1"/>
        </a:solidFill>
        <a:latin typeface="+mn-lt"/>
        <a:ea typeface="+mn-ea"/>
        <a:cs typeface="+mn-cs"/>
      </a:defRPr>
    </a:lvl8pPr>
    <a:lvl9pPr marL="3117007" algn="l" defTabSz="77925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94D5E7C5-B608-5266-C9D3-C0097F2E8AE9}"/>
              </a:ext>
            </a:extLst>
          </p:cNvPr>
          <p:cNvSpPr>
            <a:spLocks noGrp="1" noRot="1" noChangeAspect="1" noChangeArrowheads="1" noTextEdit="1"/>
          </p:cNvSpPr>
          <p:nvPr>
            <p:ph type="sldImg"/>
          </p:nvPr>
        </p:nvSpPr>
        <p:spPr>
          <a:ln/>
        </p:spPr>
      </p:sp>
      <p:sp>
        <p:nvSpPr>
          <p:cNvPr id="17410" name="Notes Placeholder 2">
            <a:extLst>
              <a:ext uri="{FF2B5EF4-FFF2-40B4-BE49-F238E27FC236}">
                <a16:creationId xmlns:a16="http://schemas.microsoft.com/office/drawing/2014/main" id="{3463825D-96AC-1C16-E33E-250D9624392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AR" dirty="0"/>
          </a:p>
        </p:txBody>
      </p:sp>
      <p:sp>
        <p:nvSpPr>
          <p:cNvPr id="17411" name="Slide Number Placeholder 3">
            <a:extLst>
              <a:ext uri="{FF2B5EF4-FFF2-40B4-BE49-F238E27FC236}">
                <a16:creationId xmlns:a16="http://schemas.microsoft.com/office/drawing/2014/main" id="{C5FDAE91-F3BF-6D9E-6B62-D9D05B0E630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EAFDE8E6-F4E8-9941-A79E-118AF2A4348D}" type="slidenum">
              <a:rPr lang="es-ES_tradnl" altLang="es-AR" sz="1200" u="none"/>
              <a:pPr/>
              <a:t>2</a:t>
            </a:fld>
            <a:endParaRPr lang="es-ES_tradnl" altLang="es-AR" sz="1200" u="non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1" y="1143000"/>
            <a:ext cx="7851648" cy="1524000"/>
          </a:xfrm>
          <a:ln>
            <a:noFill/>
          </a:ln>
        </p:spPr>
        <p:txBody>
          <a:bodyPr tIns="0" rIns="15585">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8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3" y="2690447"/>
            <a:ext cx="7854697" cy="1460500"/>
          </a:xfrm>
        </p:spPr>
        <p:txBody>
          <a:bodyPr lIns="0" rIns="15585"/>
          <a:lstStyle>
            <a:lvl1pPr marL="0" marR="38963" indent="0" algn="r">
              <a:buNone/>
              <a:defRPr>
                <a:solidFill>
                  <a:schemeClr val="tx1"/>
                </a:solidFill>
              </a:defRPr>
            </a:lvl1pPr>
            <a:lvl2pPr marL="389626" indent="0" algn="ctr">
              <a:buNone/>
            </a:lvl2pPr>
            <a:lvl3pPr marL="779252" indent="0" algn="ctr">
              <a:buNone/>
            </a:lvl3pPr>
            <a:lvl4pPr marL="1168878" indent="0" algn="ctr">
              <a:buNone/>
            </a:lvl4pPr>
            <a:lvl5pPr marL="1558503" indent="0" algn="ctr">
              <a:buNone/>
            </a:lvl5pPr>
            <a:lvl6pPr marL="1948129" indent="0" algn="ctr">
              <a:buNone/>
            </a:lvl6pPr>
            <a:lvl7pPr marL="2337755" indent="0" algn="ctr">
              <a:buNone/>
            </a:lvl7pPr>
            <a:lvl8pPr marL="2727381" indent="0" algn="ctr">
              <a:buNone/>
            </a:lvl8pPr>
            <a:lvl9pPr marL="3117007" indent="0" algn="ctr">
              <a:buNone/>
            </a:lvl9pPr>
          </a:lstStyle>
          <a:p>
            <a:r>
              <a:rPr lang="en-US"/>
              <a:t>Click to edit Master subtitle style</a:t>
            </a:r>
          </a:p>
        </p:txBody>
      </p:sp>
      <p:sp>
        <p:nvSpPr>
          <p:cNvPr id="2" name="Date Placeholder 29">
            <a:extLst>
              <a:ext uri="{FF2B5EF4-FFF2-40B4-BE49-F238E27FC236}">
                <a16:creationId xmlns:a16="http://schemas.microsoft.com/office/drawing/2014/main" id="{23962D90-48B3-8182-FCAD-987BEBBDD6D6}"/>
              </a:ext>
            </a:extLst>
          </p:cNvPr>
          <p:cNvSpPr>
            <a:spLocks noGrp="1"/>
          </p:cNvSpPr>
          <p:nvPr>
            <p:ph type="dt" sz="half" idx="10"/>
          </p:nvPr>
        </p:nvSpPr>
        <p:spPr/>
        <p:txBody>
          <a:bodyPr/>
          <a:lstStyle>
            <a:lvl1pPr>
              <a:defRPr smtClean="0">
                <a:solidFill>
                  <a:srgbClr val="D1EAEE"/>
                </a:solidFill>
              </a:defRPr>
            </a:lvl1pPr>
          </a:lstStyle>
          <a:p>
            <a:pPr>
              <a:defRPr/>
            </a:pPr>
            <a:fld id="{386AE806-AA85-3646-A010-6A586361611C}" type="datetime1">
              <a:rPr lang="es-AR" altLang="es-AR"/>
              <a:pPr>
                <a:defRPr/>
              </a:pPr>
              <a:t>14/3/24</a:t>
            </a:fld>
            <a:endParaRPr lang="es-AR" altLang="es-AR"/>
          </a:p>
        </p:txBody>
      </p:sp>
      <p:sp>
        <p:nvSpPr>
          <p:cNvPr id="3" name="Footer Placeholder 18">
            <a:extLst>
              <a:ext uri="{FF2B5EF4-FFF2-40B4-BE49-F238E27FC236}">
                <a16:creationId xmlns:a16="http://schemas.microsoft.com/office/drawing/2014/main" id="{606E566B-75F6-0C14-FFD6-C894C0281468}"/>
              </a:ext>
            </a:extLst>
          </p:cNvPr>
          <p:cNvSpPr>
            <a:spLocks noGrp="1"/>
          </p:cNvSpPr>
          <p:nvPr>
            <p:ph type="ftr" sz="quarter" idx="11"/>
          </p:nvPr>
        </p:nvSpPr>
        <p:spPr/>
        <p:txBody>
          <a:bodyPr/>
          <a:lstStyle>
            <a:lvl1pPr>
              <a:defRPr>
                <a:solidFill>
                  <a:srgbClr val="D1EAEE"/>
                </a:solidFill>
              </a:defRPr>
            </a:lvl1pPr>
          </a:lstStyle>
          <a:p>
            <a:pPr>
              <a:defRPr/>
            </a:pPr>
            <a:r>
              <a:rPr lang="es-ES_tradnl"/>
              <a:t>Fund. de la Infor.(Ing. Elect.)-Int.a la Comp.(TUW y TUR)-Int. a la Prog(TUM,TUG y Prof)</a:t>
            </a:r>
            <a:endParaRPr lang="es-ES_tradnl" sz="1200">
              <a:latin typeface="Constantia" charset="0"/>
            </a:endParaRPr>
          </a:p>
        </p:txBody>
      </p:sp>
      <p:sp>
        <p:nvSpPr>
          <p:cNvPr id="4" name="Slide Number Placeholder 26">
            <a:extLst>
              <a:ext uri="{FF2B5EF4-FFF2-40B4-BE49-F238E27FC236}">
                <a16:creationId xmlns:a16="http://schemas.microsoft.com/office/drawing/2014/main" id="{1F7B5744-90CA-F790-7F92-48FCF39E17A6}"/>
              </a:ext>
            </a:extLst>
          </p:cNvPr>
          <p:cNvSpPr>
            <a:spLocks noGrp="1"/>
          </p:cNvSpPr>
          <p:nvPr>
            <p:ph type="sldNum" sz="quarter" idx="12"/>
          </p:nvPr>
        </p:nvSpPr>
        <p:spPr/>
        <p:txBody>
          <a:bodyPr/>
          <a:lstStyle>
            <a:lvl1pPr>
              <a:defRPr smtClean="0">
                <a:solidFill>
                  <a:srgbClr val="D1EAEE"/>
                </a:solidFill>
              </a:defRPr>
            </a:lvl1pPr>
          </a:lstStyle>
          <a:p>
            <a:pPr>
              <a:defRPr/>
            </a:pPr>
            <a:fld id="{09C54B9C-0037-4F40-B380-06654BB2D0DF}" type="slidenum">
              <a:rPr lang="es-ES_tradnl" altLang="es-AR"/>
              <a:pPr>
                <a:defRPr/>
              </a:pPr>
              <a:t>‹Nº›</a:t>
            </a:fld>
            <a:endParaRPr lang="es-ES_tradnl" altLang="es-AR"/>
          </a:p>
        </p:txBody>
      </p:sp>
    </p:spTree>
    <p:extLst>
      <p:ext uri="{BB962C8B-B14F-4D97-AF65-F5344CB8AC3E}">
        <p14:creationId xmlns:p14="http://schemas.microsoft.com/office/powerpoint/2010/main" val="915363761"/>
      </p:ext>
    </p:extLst>
  </p:cSld>
  <p:clrMapOvr>
    <a:overrideClrMapping bg1="dk1" tx1="lt1" bg2="dk2" tx2="lt2" accent1="accent1" accent2="accent2" accent3="accent3" accent4="accent4" accent5="accent5" accent6="accent6" hlink="hlink" folHlink="folHlink"/>
  </p:clrMapOvr>
  <p:transition>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DB103C-F070-B5DA-FBFC-18B0B9A09F4A}"/>
              </a:ext>
            </a:extLst>
          </p:cNvPr>
          <p:cNvSpPr>
            <a:spLocks noGrp="1"/>
          </p:cNvSpPr>
          <p:nvPr>
            <p:ph type="dt" sz="half" idx="10"/>
          </p:nvPr>
        </p:nvSpPr>
        <p:spPr/>
        <p:txBody>
          <a:bodyPr/>
          <a:lstStyle>
            <a:lvl1pPr>
              <a:defRPr smtClean="0"/>
            </a:lvl1pPr>
          </a:lstStyle>
          <a:p>
            <a:pPr>
              <a:defRPr/>
            </a:pPr>
            <a:fld id="{64E8CB2D-A955-754A-8CF6-A4BCFCF122F1}" type="datetime1">
              <a:rPr lang="es-AR" altLang="es-AR"/>
              <a:pPr>
                <a:defRPr/>
              </a:pPr>
              <a:t>14/3/24</a:t>
            </a:fld>
            <a:endParaRPr lang="es-AR" altLang="es-AR"/>
          </a:p>
        </p:txBody>
      </p:sp>
      <p:sp>
        <p:nvSpPr>
          <p:cNvPr id="5" name="Footer Placeholder 4">
            <a:extLst>
              <a:ext uri="{FF2B5EF4-FFF2-40B4-BE49-F238E27FC236}">
                <a16:creationId xmlns:a16="http://schemas.microsoft.com/office/drawing/2014/main" id="{FA15B90F-9D18-3EB9-6868-D5E112475359}"/>
              </a:ext>
            </a:extLst>
          </p:cNvPr>
          <p:cNvSpPr>
            <a:spLocks noGrp="1"/>
          </p:cNvSpPr>
          <p:nvPr>
            <p:ph type="ftr" sz="quarter" idx="11"/>
          </p:nvPr>
        </p:nvSpPr>
        <p:spPr/>
        <p:txBody>
          <a:bodyPr/>
          <a:lstStyle>
            <a:lvl1pPr>
              <a:defRPr/>
            </a:lvl1pPr>
          </a:lstStyle>
          <a:p>
            <a:pPr>
              <a:defRPr/>
            </a:pPr>
            <a:r>
              <a:rPr lang="es-ES_tradnl"/>
              <a:t>Fund. de la Infor.(Ing. Elect.)-Int.a la Comp.(TUW y TUR)-Int. a la Prog(TUM,TUG y Prof)</a:t>
            </a:r>
            <a:endParaRPr lang="es-ES_tradnl" sz="1200">
              <a:latin typeface="Constantia" charset="0"/>
            </a:endParaRPr>
          </a:p>
        </p:txBody>
      </p:sp>
      <p:sp>
        <p:nvSpPr>
          <p:cNvPr id="6" name="Slide Number Placeholder 5">
            <a:extLst>
              <a:ext uri="{FF2B5EF4-FFF2-40B4-BE49-F238E27FC236}">
                <a16:creationId xmlns:a16="http://schemas.microsoft.com/office/drawing/2014/main" id="{1307F240-C9F7-03DA-77AA-0DC76797B751}"/>
              </a:ext>
            </a:extLst>
          </p:cNvPr>
          <p:cNvSpPr>
            <a:spLocks noGrp="1"/>
          </p:cNvSpPr>
          <p:nvPr>
            <p:ph type="sldNum" sz="quarter" idx="12"/>
          </p:nvPr>
        </p:nvSpPr>
        <p:spPr/>
        <p:txBody>
          <a:bodyPr/>
          <a:lstStyle>
            <a:lvl1pPr>
              <a:defRPr smtClean="0"/>
            </a:lvl1pPr>
          </a:lstStyle>
          <a:p>
            <a:pPr>
              <a:defRPr/>
            </a:pPr>
            <a:fld id="{1EC1E21F-5F54-3C47-A5B7-2CB6720E761F}" type="slidenum">
              <a:rPr lang="es-ES_tradnl" altLang="es-AR"/>
              <a:pPr>
                <a:defRPr/>
              </a:pPr>
              <a:t>‹Nº›</a:t>
            </a:fld>
            <a:endParaRPr lang="es-ES_tradnl" altLang="es-AR"/>
          </a:p>
        </p:txBody>
      </p:sp>
    </p:spTree>
    <p:extLst>
      <p:ext uri="{BB962C8B-B14F-4D97-AF65-F5344CB8AC3E}">
        <p14:creationId xmlns:p14="http://schemas.microsoft.com/office/powerpoint/2010/main" val="738050463"/>
      </p:ext>
    </p:extLst>
  </p:cSld>
  <p:clrMapOvr>
    <a:masterClrMapping/>
  </p:clrMapOvr>
  <p:transitio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2" y="762001"/>
            <a:ext cx="2057401" cy="43431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3" y="762001"/>
            <a:ext cx="6019801" cy="43431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499D0B-A05D-FC2D-AF4A-5E09B8AE0BA6}"/>
              </a:ext>
            </a:extLst>
          </p:cNvPr>
          <p:cNvSpPr>
            <a:spLocks noGrp="1"/>
          </p:cNvSpPr>
          <p:nvPr>
            <p:ph type="dt" sz="half" idx="10"/>
          </p:nvPr>
        </p:nvSpPr>
        <p:spPr/>
        <p:txBody>
          <a:bodyPr/>
          <a:lstStyle>
            <a:lvl1pPr>
              <a:defRPr smtClean="0"/>
            </a:lvl1pPr>
          </a:lstStyle>
          <a:p>
            <a:pPr>
              <a:defRPr/>
            </a:pPr>
            <a:fld id="{E0A15EC5-9442-4E46-8E5D-42D9E5711B3B}" type="datetime1">
              <a:rPr lang="es-AR" altLang="es-AR"/>
              <a:pPr>
                <a:defRPr/>
              </a:pPr>
              <a:t>14/3/24</a:t>
            </a:fld>
            <a:endParaRPr lang="es-AR" altLang="es-AR"/>
          </a:p>
        </p:txBody>
      </p:sp>
      <p:sp>
        <p:nvSpPr>
          <p:cNvPr id="5" name="Footer Placeholder 4">
            <a:extLst>
              <a:ext uri="{FF2B5EF4-FFF2-40B4-BE49-F238E27FC236}">
                <a16:creationId xmlns:a16="http://schemas.microsoft.com/office/drawing/2014/main" id="{0B67F6DC-6115-4364-4D67-C5F2453E157C}"/>
              </a:ext>
            </a:extLst>
          </p:cNvPr>
          <p:cNvSpPr>
            <a:spLocks noGrp="1"/>
          </p:cNvSpPr>
          <p:nvPr>
            <p:ph type="ftr" sz="quarter" idx="11"/>
          </p:nvPr>
        </p:nvSpPr>
        <p:spPr/>
        <p:txBody>
          <a:bodyPr/>
          <a:lstStyle>
            <a:lvl1pPr>
              <a:defRPr/>
            </a:lvl1pPr>
          </a:lstStyle>
          <a:p>
            <a:pPr>
              <a:defRPr/>
            </a:pPr>
            <a:r>
              <a:rPr lang="es-ES_tradnl"/>
              <a:t>Fund. de la Infor.(Ing. Elect.)-Int.a la Comp.(TUW y TUR)-Int. a la Prog(TUM,TUG y Prof)</a:t>
            </a:r>
            <a:endParaRPr lang="es-ES_tradnl" sz="1200">
              <a:latin typeface="Constantia" charset="0"/>
            </a:endParaRPr>
          </a:p>
        </p:txBody>
      </p:sp>
      <p:sp>
        <p:nvSpPr>
          <p:cNvPr id="6" name="Slide Number Placeholder 5">
            <a:extLst>
              <a:ext uri="{FF2B5EF4-FFF2-40B4-BE49-F238E27FC236}">
                <a16:creationId xmlns:a16="http://schemas.microsoft.com/office/drawing/2014/main" id="{F068C05C-D662-BE6A-F5C2-48C045861DB1}"/>
              </a:ext>
            </a:extLst>
          </p:cNvPr>
          <p:cNvSpPr>
            <a:spLocks noGrp="1"/>
          </p:cNvSpPr>
          <p:nvPr>
            <p:ph type="sldNum" sz="quarter" idx="12"/>
          </p:nvPr>
        </p:nvSpPr>
        <p:spPr/>
        <p:txBody>
          <a:bodyPr/>
          <a:lstStyle>
            <a:lvl1pPr>
              <a:defRPr smtClean="0"/>
            </a:lvl1pPr>
          </a:lstStyle>
          <a:p>
            <a:pPr>
              <a:defRPr/>
            </a:pPr>
            <a:fld id="{6A9A6710-0CAF-5643-B1FD-E62F06B891FE}" type="slidenum">
              <a:rPr lang="es-ES_tradnl" altLang="es-AR"/>
              <a:pPr>
                <a:defRPr/>
              </a:pPr>
              <a:t>‹Nº›</a:t>
            </a:fld>
            <a:endParaRPr lang="es-ES_tradnl" altLang="es-AR"/>
          </a:p>
        </p:txBody>
      </p:sp>
    </p:spTree>
    <p:extLst>
      <p:ext uri="{BB962C8B-B14F-4D97-AF65-F5344CB8AC3E}">
        <p14:creationId xmlns:p14="http://schemas.microsoft.com/office/powerpoint/2010/main" val="1273890786"/>
      </p:ext>
    </p:extLst>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27AAD-FE51-6655-DB84-5E88F9C54B53}"/>
              </a:ext>
            </a:extLst>
          </p:cNvPr>
          <p:cNvSpPr>
            <a:spLocks noGrp="1"/>
          </p:cNvSpPr>
          <p:nvPr>
            <p:ph type="dt" sz="half" idx="10"/>
          </p:nvPr>
        </p:nvSpPr>
        <p:spPr/>
        <p:txBody>
          <a:bodyPr/>
          <a:lstStyle>
            <a:lvl1pPr>
              <a:defRPr smtClean="0"/>
            </a:lvl1pPr>
          </a:lstStyle>
          <a:p>
            <a:pPr>
              <a:defRPr/>
            </a:pPr>
            <a:fld id="{3FFB03D0-CC6D-2845-806B-86D9CB63C376}" type="datetime1">
              <a:rPr lang="es-AR" altLang="es-AR"/>
              <a:pPr>
                <a:defRPr/>
              </a:pPr>
              <a:t>14/3/24</a:t>
            </a:fld>
            <a:endParaRPr lang="es-AR" altLang="es-AR"/>
          </a:p>
        </p:txBody>
      </p:sp>
      <p:sp>
        <p:nvSpPr>
          <p:cNvPr id="5" name="Footer Placeholder 4">
            <a:extLst>
              <a:ext uri="{FF2B5EF4-FFF2-40B4-BE49-F238E27FC236}">
                <a16:creationId xmlns:a16="http://schemas.microsoft.com/office/drawing/2014/main" id="{A92B8FDD-AD5D-14C5-23C4-88CF59F57A3B}"/>
              </a:ext>
            </a:extLst>
          </p:cNvPr>
          <p:cNvSpPr>
            <a:spLocks noGrp="1"/>
          </p:cNvSpPr>
          <p:nvPr>
            <p:ph type="ftr" sz="quarter" idx="11"/>
          </p:nvPr>
        </p:nvSpPr>
        <p:spPr/>
        <p:txBody>
          <a:bodyPr/>
          <a:lstStyle>
            <a:lvl1pPr>
              <a:defRPr/>
            </a:lvl1pPr>
          </a:lstStyle>
          <a:p>
            <a:pPr>
              <a:defRPr/>
            </a:pPr>
            <a:r>
              <a:rPr lang="es-ES_tradnl"/>
              <a:t>Fund. de la Infor.(Ing. Elect.)-Int.a la Comp.(TUW y TUR)-Int. a la Prog(TUM,TUG y Prof)</a:t>
            </a:r>
            <a:endParaRPr lang="es-ES_tradnl" sz="1200">
              <a:latin typeface="Constantia" charset="0"/>
            </a:endParaRPr>
          </a:p>
        </p:txBody>
      </p:sp>
      <p:sp>
        <p:nvSpPr>
          <p:cNvPr id="6" name="Slide Number Placeholder 5">
            <a:extLst>
              <a:ext uri="{FF2B5EF4-FFF2-40B4-BE49-F238E27FC236}">
                <a16:creationId xmlns:a16="http://schemas.microsoft.com/office/drawing/2014/main" id="{43723B97-657B-140D-BC76-2C7478CC4F6C}"/>
              </a:ext>
            </a:extLst>
          </p:cNvPr>
          <p:cNvSpPr>
            <a:spLocks noGrp="1"/>
          </p:cNvSpPr>
          <p:nvPr>
            <p:ph type="sldNum" sz="quarter" idx="12"/>
          </p:nvPr>
        </p:nvSpPr>
        <p:spPr/>
        <p:txBody>
          <a:bodyPr/>
          <a:lstStyle>
            <a:lvl1pPr>
              <a:defRPr smtClean="0"/>
            </a:lvl1pPr>
          </a:lstStyle>
          <a:p>
            <a:pPr>
              <a:defRPr/>
            </a:pPr>
            <a:fld id="{6AA93A0A-8458-0142-8F00-64F32BFC8C92}" type="slidenum">
              <a:rPr lang="es-ES_tradnl" altLang="es-AR"/>
              <a:pPr>
                <a:defRPr/>
              </a:pPr>
              <a:t>‹Nº›</a:t>
            </a:fld>
            <a:endParaRPr lang="es-ES_tradnl" altLang="es-AR"/>
          </a:p>
        </p:txBody>
      </p:sp>
    </p:spTree>
    <p:extLst>
      <p:ext uri="{BB962C8B-B14F-4D97-AF65-F5344CB8AC3E}">
        <p14:creationId xmlns:p14="http://schemas.microsoft.com/office/powerpoint/2010/main" val="3643727618"/>
      </p:ext>
    </p:extLst>
  </p:cSld>
  <p:clrMapOvr>
    <a:masterClrMapping/>
  </p:clrMapOvr>
  <p:transition>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3" y="1097280"/>
            <a:ext cx="7772400" cy="1135380"/>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48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3" y="2253888"/>
            <a:ext cx="7772400" cy="1258093"/>
          </a:xfrm>
        </p:spPr>
        <p:txBody>
          <a:bodyPr lIns="38963" rIns="38963"/>
          <a:lstStyle>
            <a:lvl1pPr marL="0" indent="0">
              <a:buNone/>
              <a:defRPr sz="1900">
                <a:solidFill>
                  <a:schemeClr val="tx1"/>
                </a:solidFill>
              </a:defRPr>
            </a:lvl1pPr>
            <a:lvl2pPr>
              <a:buNone/>
              <a:defRPr sz="1500">
                <a:solidFill>
                  <a:schemeClr val="tx1">
                    <a:tint val="75000"/>
                  </a:schemeClr>
                </a:solidFill>
              </a:defRPr>
            </a:lvl2pPr>
            <a:lvl3pPr>
              <a:buNone/>
              <a:defRPr sz="1400">
                <a:solidFill>
                  <a:schemeClr val="tx1">
                    <a:tint val="75000"/>
                  </a:schemeClr>
                </a:solidFill>
              </a:defRPr>
            </a:lvl3pPr>
            <a:lvl4pPr>
              <a:buNone/>
              <a:defRPr sz="1200">
                <a:solidFill>
                  <a:schemeClr val="tx1">
                    <a:tint val="75000"/>
                  </a:schemeClr>
                </a:solidFill>
              </a:defRPr>
            </a:lvl4pPr>
            <a:lvl5pPr>
              <a:buNone/>
              <a:defRPr sz="12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0DE11B44-9CA1-A7BD-38B6-0D455A3C706E}"/>
              </a:ext>
            </a:extLst>
          </p:cNvPr>
          <p:cNvSpPr>
            <a:spLocks noGrp="1"/>
          </p:cNvSpPr>
          <p:nvPr>
            <p:ph type="dt" sz="half" idx="10"/>
          </p:nvPr>
        </p:nvSpPr>
        <p:spPr/>
        <p:txBody>
          <a:bodyPr/>
          <a:lstStyle>
            <a:lvl1pPr>
              <a:defRPr smtClean="0">
                <a:solidFill>
                  <a:srgbClr val="D1EAEE"/>
                </a:solidFill>
              </a:defRPr>
            </a:lvl1pPr>
          </a:lstStyle>
          <a:p>
            <a:pPr>
              <a:defRPr/>
            </a:pPr>
            <a:fld id="{AF8D258D-D7D6-2C4B-9C92-6A5F66864131}" type="datetime1">
              <a:rPr lang="es-AR" altLang="es-AR"/>
              <a:pPr>
                <a:defRPr/>
              </a:pPr>
              <a:t>14/3/24</a:t>
            </a:fld>
            <a:endParaRPr lang="es-AR" altLang="es-AR"/>
          </a:p>
        </p:txBody>
      </p:sp>
      <p:sp>
        <p:nvSpPr>
          <p:cNvPr id="5" name="Footer Placeholder 4">
            <a:extLst>
              <a:ext uri="{FF2B5EF4-FFF2-40B4-BE49-F238E27FC236}">
                <a16:creationId xmlns:a16="http://schemas.microsoft.com/office/drawing/2014/main" id="{6847E510-991F-8BD7-1C05-4CC00B15A7DD}"/>
              </a:ext>
            </a:extLst>
          </p:cNvPr>
          <p:cNvSpPr>
            <a:spLocks noGrp="1"/>
          </p:cNvSpPr>
          <p:nvPr>
            <p:ph type="ftr" sz="quarter" idx="11"/>
          </p:nvPr>
        </p:nvSpPr>
        <p:spPr/>
        <p:txBody>
          <a:bodyPr/>
          <a:lstStyle>
            <a:lvl1pPr>
              <a:defRPr>
                <a:solidFill>
                  <a:srgbClr val="D1EAEE"/>
                </a:solidFill>
              </a:defRPr>
            </a:lvl1pPr>
          </a:lstStyle>
          <a:p>
            <a:pPr>
              <a:defRPr/>
            </a:pPr>
            <a:r>
              <a:rPr lang="es-ES_tradnl"/>
              <a:t>Fund. de la Infor.(Ing. Elect.)-Int.a la Comp.(TUW y TUR)-Int. a la Prog(TUM,TUG y Prof)</a:t>
            </a:r>
            <a:endParaRPr lang="es-ES_tradnl" sz="1200">
              <a:latin typeface="Constantia" charset="0"/>
            </a:endParaRPr>
          </a:p>
        </p:txBody>
      </p:sp>
      <p:sp>
        <p:nvSpPr>
          <p:cNvPr id="6" name="Slide Number Placeholder 5">
            <a:extLst>
              <a:ext uri="{FF2B5EF4-FFF2-40B4-BE49-F238E27FC236}">
                <a16:creationId xmlns:a16="http://schemas.microsoft.com/office/drawing/2014/main" id="{6F935B90-A112-CAEA-A66A-0A5865643903}"/>
              </a:ext>
            </a:extLst>
          </p:cNvPr>
          <p:cNvSpPr>
            <a:spLocks noGrp="1"/>
          </p:cNvSpPr>
          <p:nvPr>
            <p:ph type="sldNum" sz="quarter" idx="12"/>
          </p:nvPr>
        </p:nvSpPr>
        <p:spPr/>
        <p:txBody>
          <a:bodyPr/>
          <a:lstStyle>
            <a:lvl1pPr>
              <a:defRPr smtClean="0">
                <a:solidFill>
                  <a:srgbClr val="D1EAEE"/>
                </a:solidFill>
              </a:defRPr>
            </a:lvl1pPr>
          </a:lstStyle>
          <a:p>
            <a:pPr>
              <a:defRPr/>
            </a:pPr>
            <a:fld id="{700AFB89-09F4-2449-A2B3-F047E0F73B69}" type="slidenum">
              <a:rPr lang="es-ES_tradnl" altLang="es-AR"/>
              <a:pPr>
                <a:defRPr/>
              </a:pPr>
              <a:t>‹Nº›</a:t>
            </a:fld>
            <a:endParaRPr lang="es-ES_tradnl" altLang="es-AR"/>
          </a:p>
        </p:txBody>
      </p:sp>
    </p:spTree>
    <p:extLst>
      <p:ext uri="{BB962C8B-B14F-4D97-AF65-F5344CB8AC3E}">
        <p14:creationId xmlns:p14="http://schemas.microsoft.com/office/powerpoint/2010/main" val="2008475251"/>
      </p:ext>
    </p:extLst>
  </p:cSld>
  <p:clrMapOvr>
    <a:overrideClrMapping bg1="dk1" tx1="lt1" bg2="dk2" tx2="lt2" accent1="accent1" accent2="accent2" accent3="accent3" accent4="accent4" accent5="accent5" accent6="accent6" hlink="hlink" folHlink="folHlink"/>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40"/>
            <a:ext cx="8229600" cy="952500"/>
          </a:xfrm>
        </p:spPr>
        <p:txBody>
          <a:bodyPr/>
          <a:lstStyle/>
          <a:p>
            <a:r>
              <a:rPr lang="en-US"/>
              <a:t>Click to edit Master title style</a:t>
            </a:r>
          </a:p>
        </p:txBody>
      </p:sp>
      <p:sp>
        <p:nvSpPr>
          <p:cNvPr id="3" name="Content Placeholder 2"/>
          <p:cNvSpPr>
            <a:spLocks noGrp="1"/>
          </p:cNvSpPr>
          <p:nvPr>
            <p:ph sz="half" idx="1"/>
          </p:nvPr>
        </p:nvSpPr>
        <p:spPr>
          <a:xfrm>
            <a:off x="457204" y="1600071"/>
            <a:ext cx="4038601" cy="3695700"/>
          </a:xfrm>
        </p:spPr>
        <p:txBody>
          <a:bodyPr/>
          <a:lstStyle>
            <a:lvl1pPr>
              <a:defRPr sz="2200"/>
            </a:lvl1pPr>
            <a:lvl2pPr>
              <a:defRPr sz="2000"/>
            </a:lvl2pPr>
            <a:lvl3pPr>
              <a:defRPr sz="17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600071"/>
            <a:ext cx="4038601" cy="3695700"/>
          </a:xfrm>
        </p:spPr>
        <p:txBody>
          <a:bodyPr/>
          <a:lstStyle>
            <a:lvl1pPr>
              <a:defRPr sz="2200"/>
            </a:lvl1pPr>
            <a:lvl2pPr>
              <a:defRPr sz="2000"/>
            </a:lvl2pPr>
            <a:lvl3pPr>
              <a:defRPr sz="17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BE35B6-BA94-D60D-E34F-1547595C55A1}"/>
              </a:ext>
            </a:extLst>
          </p:cNvPr>
          <p:cNvSpPr>
            <a:spLocks noGrp="1"/>
          </p:cNvSpPr>
          <p:nvPr>
            <p:ph type="dt" sz="half" idx="10"/>
          </p:nvPr>
        </p:nvSpPr>
        <p:spPr/>
        <p:txBody>
          <a:bodyPr/>
          <a:lstStyle>
            <a:lvl1pPr>
              <a:defRPr smtClean="0"/>
            </a:lvl1pPr>
          </a:lstStyle>
          <a:p>
            <a:pPr>
              <a:defRPr/>
            </a:pPr>
            <a:fld id="{1AC7F8F4-6847-7E46-A50A-F78DA0A231D0}" type="datetime1">
              <a:rPr lang="es-AR" altLang="es-AR"/>
              <a:pPr>
                <a:defRPr/>
              </a:pPr>
              <a:t>14/3/24</a:t>
            </a:fld>
            <a:endParaRPr lang="es-AR" altLang="es-AR"/>
          </a:p>
        </p:txBody>
      </p:sp>
      <p:sp>
        <p:nvSpPr>
          <p:cNvPr id="6" name="Footer Placeholder 5">
            <a:extLst>
              <a:ext uri="{FF2B5EF4-FFF2-40B4-BE49-F238E27FC236}">
                <a16:creationId xmlns:a16="http://schemas.microsoft.com/office/drawing/2014/main" id="{FFE83BED-FB1B-40A6-B42F-A91290A7C8C0}"/>
              </a:ext>
            </a:extLst>
          </p:cNvPr>
          <p:cNvSpPr>
            <a:spLocks noGrp="1"/>
          </p:cNvSpPr>
          <p:nvPr>
            <p:ph type="ftr" sz="quarter" idx="11"/>
          </p:nvPr>
        </p:nvSpPr>
        <p:spPr/>
        <p:txBody>
          <a:bodyPr/>
          <a:lstStyle>
            <a:lvl1pPr>
              <a:defRPr/>
            </a:lvl1pPr>
          </a:lstStyle>
          <a:p>
            <a:pPr>
              <a:defRPr/>
            </a:pPr>
            <a:r>
              <a:rPr lang="es-ES_tradnl"/>
              <a:t>Fund. de la Infor.(Ing. Elect.)-Int.a la Comp.(TUW y TUR)-Int. a la Prog(TUM,TUG y Prof)</a:t>
            </a:r>
            <a:endParaRPr lang="es-ES_tradnl" sz="1200">
              <a:latin typeface="Constantia" charset="0"/>
            </a:endParaRPr>
          </a:p>
        </p:txBody>
      </p:sp>
      <p:sp>
        <p:nvSpPr>
          <p:cNvPr id="7" name="Slide Number Placeholder 6">
            <a:extLst>
              <a:ext uri="{FF2B5EF4-FFF2-40B4-BE49-F238E27FC236}">
                <a16:creationId xmlns:a16="http://schemas.microsoft.com/office/drawing/2014/main" id="{E336BC96-F3F9-BC82-C2D2-59629257B3D8}"/>
              </a:ext>
            </a:extLst>
          </p:cNvPr>
          <p:cNvSpPr>
            <a:spLocks noGrp="1"/>
          </p:cNvSpPr>
          <p:nvPr>
            <p:ph type="sldNum" sz="quarter" idx="12"/>
          </p:nvPr>
        </p:nvSpPr>
        <p:spPr/>
        <p:txBody>
          <a:bodyPr/>
          <a:lstStyle>
            <a:lvl1pPr>
              <a:defRPr smtClean="0"/>
            </a:lvl1pPr>
          </a:lstStyle>
          <a:p>
            <a:pPr>
              <a:defRPr/>
            </a:pPr>
            <a:fld id="{BC1C5F0C-FFDD-6D43-BAB9-D464BC1E7734}" type="slidenum">
              <a:rPr lang="es-ES_tradnl" altLang="es-AR"/>
              <a:pPr>
                <a:defRPr/>
              </a:pPr>
              <a:t>‹Nº›</a:t>
            </a:fld>
            <a:endParaRPr lang="es-ES_tradnl" altLang="es-AR"/>
          </a:p>
        </p:txBody>
      </p:sp>
    </p:spTree>
    <p:extLst>
      <p:ext uri="{BB962C8B-B14F-4D97-AF65-F5344CB8AC3E}">
        <p14:creationId xmlns:p14="http://schemas.microsoft.com/office/powerpoint/2010/main" val="3414385046"/>
      </p:ext>
    </p:extLst>
  </p:cSld>
  <p:clrMapOvr>
    <a:masterClrMapping/>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40"/>
            <a:ext cx="8229600" cy="95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46041"/>
            <a:ext cx="4040188" cy="549460"/>
          </a:xfrm>
        </p:spPr>
        <p:txBody>
          <a:bodyPr lIns="38963" tIns="0" rIns="38963" bIns="0" anchor="ctr">
            <a:noAutofit/>
          </a:bodyPr>
          <a:lstStyle>
            <a:lvl1pPr marL="0" indent="0">
              <a:buNone/>
              <a:defRPr sz="2000" b="1" cap="none" baseline="0">
                <a:solidFill>
                  <a:schemeClr val="tx2"/>
                </a:solidFill>
                <a:effectLst/>
              </a:defRPr>
            </a:lvl1pPr>
            <a:lvl2pPr>
              <a:buNone/>
              <a:defRPr sz="1700" b="1"/>
            </a:lvl2pPr>
            <a:lvl3pPr>
              <a:buNone/>
              <a:defRPr sz="1500" b="1"/>
            </a:lvl3pPr>
            <a:lvl4pPr>
              <a:buNone/>
              <a:defRPr sz="1400" b="1"/>
            </a:lvl4pPr>
            <a:lvl5pPr>
              <a:buNone/>
              <a:defRPr sz="1400" b="1"/>
            </a:lvl5pPr>
          </a:lstStyle>
          <a:p>
            <a:pPr lvl="0"/>
            <a:r>
              <a:rPr lang="en-US"/>
              <a:t>Click to edit Master text styles</a:t>
            </a:r>
          </a:p>
        </p:txBody>
      </p:sp>
      <p:sp>
        <p:nvSpPr>
          <p:cNvPr id="4" name="Text Placeholder 3"/>
          <p:cNvSpPr>
            <a:spLocks noGrp="1"/>
          </p:cNvSpPr>
          <p:nvPr>
            <p:ph type="body" sz="half" idx="3"/>
          </p:nvPr>
        </p:nvSpPr>
        <p:spPr>
          <a:xfrm>
            <a:off x="4645026" y="1549798"/>
            <a:ext cx="4041774" cy="545702"/>
          </a:xfrm>
        </p:spPr>
        <p:txBody>
          <a:bodyPr lIns="38963" tIns="0" rIns="38963" bIns="0" anchor="ctr"/>
          <a:lstStyle>
            <a:lvl1pPr marL="0" indent="0">
              <a:buNone/>
              <a:defRPr sz="2000" b="1" cap="none" baseline="0">
                <a:solidFill>
                  <a:schemeClr val="tx2"/>
                </a:solidFill>
                <a:effectLst/>
              </a:defRPr>
            </a:lvl1pPr>
            <a:lvl2pPr>
              <a:buNone/>
              <a:defRPr sz="1700" b="1"/>
            </a:lvl2pPr>
            <a:lvl3pPr>
              <a:buNone/>
              <a:defRPr sz="1500" b="1"/>
            </a:lvl3pPr>
            <a:lvl4pPr>
              <a:buNone/>
              <a:defRPr sz="1400" b="1"/>
            </a:lvl4pPr>
            <a:lvl5pPr>
              <a:buNone/>
              <a:defRPr sz="1400" b="1"/>
            </a:lvl5pPr>
          </a:lstStyle>
          <a:p>
            <a:pPr lvl="0"/>
            <a:r>
              <a:rPr lang="en-US"/>
              <a:t>Click to edit Master text styles</a:t>
            </a:r>
          </a:p>
        </p:txBody>
      </p:sp>
      <p:sp>
        <p:nvSpPr>
          <p:cNvPr id="5" name="Content Placeholder 4"/>
          <p:cNvSpPr>
            <a:spLocks noGrp="1"/>
          </p:cNvSpPr>
          <p:nvPr>
            <p:ph sz="quarter" idx="2"/>
          </p:nvPr>
        </p:nvSpPr>
        <p:spPr>
          <a:xfrm>
            <a:off x="457200" y="2095501"/>
            <a:ext cx="4040188" cy="3204767"/>
          </a:xfrm>
        </p:spPr>
        <p:txBody>
          <a:bodyPr tIns="0"/>
          <a:lstStyle>
            <a:lvl1pPr>
              <a:defRPr sz="19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2095501"/>
            <a:ext cx="4041774" cy="3204767"/>
          </a:xfrm>
        </p:spPr>
        <p:txBody>
          <a:bodyPr tIns="0"/>
          <a:lstStyle>
            <a:lvl1pPr>
              <a:defRPr sz="19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D73C4A-E54B-D795-D098-D9D137BC7EB7}"/>
              </a:ext>
            </a:extLst>
          </p:cNvPr>
          <p:cNvSpPr>
            <a:spLocks noGrp="1"/>
          </p:cNvSpPr>
          <p:nvPr>
            <p:ph type="dt" sz="half" idx="10"/>
          </p:nvPr>
        </p:nvSpPr>
        <p:spPr/>
        <p:txBody>
          <a:bodyPr/>
          <a:lstStyle>
            <a:lvl1pPr>
              <a:defRPr smtClean="0"/>
            </a:lvl1pPr>
          </a:lstStyle>
          <a:p>
            <a:pPr>
              <a:defRPr/>
            </a:pPr>
            <a:fld id="{02A69313-8C16-294F-9BC0-255D2257C0A0}" type="datetime1">
              <a:rPr lang="es-AR" altLang="es-AR"/>
              <a:pPr>
                <a:defRPr/>
              </a:pPr>
              <a:t>14/3/24</a:t>
            </a:fld>
            <a:endParaRPr lang="es-AR" altLang="es-AR"/>
          </a:p>
        </p:txBody>
      </p:sp>
      <p:sp>
        <p:nvSpPr>
          <p:cNvPr id="8" name="Footer Placeholder 7">
            <a:extLst>
              <a:ext uri="{FF2B5EF4-FFF2-40B4-BE49-F238E27FC236}">
                <a16:creationId xmlns:a16="http://schemas.microsoft.com/office/drawing/2014/main" id="{1E86E9F9-31DE-F5ED-33DB-E16B47D69DC9}"/>
              </a:ext>
            </a:extLst>
          </p:cNvPr>
          <p:cNvSpPr>
            <a:spLocks noGrp="1"/>
          </p:cNvSpPr>
          <p:nvPr>
            <p:ph type="ftr" sz="quarter" idx="11"/>
          </p:nvPr>
        </p:nvSpPr>
        <p:spPr/>
        <p:txBody>
          <a:bodyPr/>
          <a:lstStyle>
            <a:lvl1pPr>
              <a:defRPr/>
            </a:lvl1pPr>
          </a:lstStyle>
          <a:p>
            <a:pPr>
              <a:defRPr/>
            </a:pPr>
            <a:r>
              <a:rPr lang="es-ES_tradnl"/>
              <a:t>Fund. de la Infor.(Ing. Elect.)-Int.a la Comp.(TUW y TUR)-Int. a la Prog(TUM,TUG y Prof)</a:t>
            </a:r>
            <a:endParaRPr lang="es-ES_tradnl" sz="1200">
              <a:latin typeface="Constantia" charset="0"/>
            </a:endParaRPr>
          </a:p>
        </p:txBody>
      </p:sp>
      <p:sp>
        <p:nvSpPr>
          <p:cNvPr id="9" name="Slide Number Placeholder 8">
            <a:extLst>
              <a:ext uri="{FF2B5EF4-FFF2-40B4-BE49-F238E27FC236}">
                <a16:creationId xmlns:a16="http://schemas.microsoft.com/office/drawing/2014/main" id="{036B1E1C-E2C5-66B8-DB38-7E1BD03E3BCF}"/>
              </a:ext>
            </a:extLst>
          </p:cNvPr>
          <p:cNvSpPr>
            <a:spLocks noGrp="1"/>
          </p:cNvSpPr>
          <p:nvPr>
            <p:ph type="sldNum" sz="quarter" idx="12"/>
          </p:nvPr>
        </p:nvSpPr>
        <p:spPr/>
        <p:txBody>
          <a:bodyPr/>
          <a:lstStyle>
            <a:lvl1pPr>
              <a:defRPr smtClean="0"/>
            </a:lvl1pPr>
          </a:lstStyle>
          <a:p>
            <a:pPr>
              <a:defRPr/>
            </a:pPr>
            <a:fld id="{C2CD930D-51FB-7140-9324-1546E4CBBAD0}" type="slidenum">
              <a:rPr lang="es-ES_tradnl" altLang="es-AR"/>
              <a:pPr>
                <a:defRPr/>
              </a:pPr>
              <a:t>‹Nº›</a:t>
            </a:fld>
            <a:endParaRPr lang="es-ES_tradnl" altLang="es-AR"/>
          </a:p>
        </p:txBody>
      </p:sp>
    </p:spTree>
    <p:extLst>
      <p:ext uri="{BB962C8B-B14F-4D97-AF65-F5344CB8AC3E}">
        <p14:creationId xmlns:p14="http://schemas.microsoft.com/office/powerpoint/2010/main" val="2618397053"/>
      </p:ext>
    </p:extLst>
  </p:cSld>
  <p:clrMapOvr>
    <a:masterClrMapping/>
  </p:clrMapOvr>
  <p:transitio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4" y="586740"/>
            <a:ext cx="8305801" cy="9525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300" b="0">
                <a:ln>
                  <a:noFill/>
                </a:ln>
                <a:solidFill>
                  <a:schemeClr val="tx2"/>
                </a:solidFill>
                <a:effectLst/>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460E187F-DB8E-4F9B-E72D-DBFD1266C432}"/>
              </a:ext>
            </a:extLst>
          </p:cNvPr>
          <p:cNvSpPr>
            <a:spLocks noGrp="1"/>
          </p:cNvSpPr>
          <p:nvPr>
            <p:ph type="dt" sz="half" idx="10"/>
          </p:nvPr>
        </p:nvSpPr>
        <p:spPr/>
        <p:txBody>
          <a:bodyPr/>
          <a:lstStyle>
            <a:lvl1pPr>
              <a:defRPr smtClean="0"/>
            </a:lvl1pPr>
          </a:lstStyle>
          <a:p>
            <a:pPr>
              <a:defRPr/>
            </a:pPr>
            <a:fld id="{F803D05A-F658-2C47-BA0F-AA5B1C284F73}" type="datetime1">
              <a:rPr lang="es-AR" altLang="es-AR"/>
              <a:pPr>
                <a:defRPr/>
              </a:pPr>
              <a:t>14/3/24</a:t>
            </a:fld>
            <a:endParaRPr lang="es-AR" altLang="es-AR"/>
          </a:p>
        </p:txBody>
      </p:sp>
      <p:sp>
        <p:nvSpPr>
          <p:cNvPr id="4" name="Footer Placeholder 3">
            <a:extLst>
              <a:ext uri="{FF2B5EF4-FFF2-40B4-BE49-F238E27FC236}">
                <a16:creationId xmlns:a16="http://schemas.microsoft.com/office/drawing/2014/main" id="{D0DAFB01-6C7E-A663-7726-6B1028ADBC17}"/>
              </a:ext>
            </a:extLst>
          </p:cNvPr>
          <p:cNvSpPr>
            <a:spLocks noGrp="1"/>
          </p:cNvSpPr>
          <p:nvPr>
            <p:ph type="ftr" sz="quarter" idx="11"/>
          </p:nvPr>
        </p:nvSpPr>
        <p:spPr/>
        <p:txBody>
          <a:bodyPr/>
          <a:lstStyle>
            <a:lvl1pPr>
              <a:defRPr/>
            </a:lvl1pPr>
          </a:lstStyle>
          <a:p>
            <a:pPr>
              <a:defRPr/>
            </a:pPr>
            <a:r>
              <a:rPr lang="es-ES_tradnl"/>
              <a:t>Fund. de la Infor.(Ing. Elect.)-Int.a la Comp.(TUW y TUR)-Int. a la Prog(TUM,TUG y Prof)</a:t>
            </a:r>
            <a:endParaRPr lang="es-ES_tradnl" sz="1200">
              <a:latin typeface="Constantia" charset="0"/>
            </a:endParaRPr>
          </a:p>
        </p:txBody>
      </p:sp>
      <p:sp>
        <p:nvSpPr>
          <p:cNvPr id="5" name="Slide Number Placeholder 4">
            <a:extLst>
              <a:ext uri="{FF2B5EF4-FFF2-40B4-BE49-F238E27FC236}">
                <a16:creationId xmlns:a16="http://schemas.microsoft.com/office/drawing/2014/main" id="{E97D927C-C151-3C43-52C8-D8E61A53095C}"/>
              </a:ext>
            </a:extLst>
          </p:cNvPr>
          <p:cNvSpPr>
            <a:spLocks noGrp="1"/>
          </p:cNvSpPr>
          <p:nvPr>
            <p:ph type="sldNum" sz="quarter" idx="12"/>
          </p:nvPr>
        </p:nvSpPr>
        <p:spPr/>
        <p:txBody>
          <a:bodyPr/>
          <a:lstStyle>
            <a:lvl1pPr>
              <a:defRPr smtClean="0"/>
            </a:lvl1pPr>
          </a:lstStyle>
          <a:p>
            <a:pPr>
              <a:defRPr/>
            </a:pPr>
            <a:fld id="{C00D1BE5-7B30-254D-ACCA-AE4A7FC0E7A8}" type="slidenum">
              <a:rPr lang="es-ES_tradnl" altLang="es-AR"/>
              <a:pPr>
                <a:defRPr/>
              </a:pPr>
              <a:t>‹Nº›</a:t>
            </a:fld>
            <a:endParaRPr lang="es-ES_tradnl" altLang="es-AR"/>
          </a:p>
        </p:txBody>
      </p:sp>
    </p:spTree>
    <p:extLst>
      <p:ext uri="{BB962C8B-B14F-4D97-AF65-F5344CB8AC3E}">
        <p14:creationId xmlns:p14="http://schemas.microsoft.com/office/powerpoint/2010/main" val="33330095"/>
      </p:ext>
    </p:extLst>
  </p:cSld>
  <p:clrMapOvr>
    <a:masterClrMapping/>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2D5205-9695-82DF-D850-4F6066F19103}"/>
              </a:ext>
            </a:extLst>
          </p:cNvPr>
          <p:cNvSpPr>
            <a:spLocks noGrp="1"/>
          </p:cNvSpPr>
          <p:nvPr>
            <p:ph type="dt" sz="half" idx="10"/>
          </p:nvPr>
        </p:nvSpPr>
        <p:spPr/>
        <p:txBody>
          <a:bodyPr/>
          <a:lstStyle>
            <a:lvl1pPr>
              <a:defRPr smtClean="0"/>
            </a:lvl1pPr>
          </a:lstStyle>
          <a:p>
            <a:pPr>
              <a:defRPr/>
            </a:pPr>
            <a:fld id="{3CDB909C-7B55-F347-90C3-6233F295AF16}" type="datetime1">
              <a:rPr lang="es-AR" altLang="es-AR"/>
              <a:pPr>
                <a:defRPr/>
              </a:pPr>
              <a:t>14/3/24</a:t>
            </a:fld>
            <a:endParaRPr lang="es-AR" altLang="es-AR"/>
          </a:p>
        </p:txBody>
      </p:sp>
      <p:sp>
        <p:nvSpPr>
          <p:cNvPr id="3" name="Footer Placeholder 2">
            <a:extLst>
              <a:ext uri="{FF2B5EF4-FFF2-40B4-BE49-F238E27FC236}">
                <a16:creationId xmlns:a16="http://schemas.microsoft.com/office/drawing/2014/main" id="{C13DCABE-682E-2675-6A2C-9E71E0647FDA}"/>
              </a:ext>
            </a:extLst>
          </p:cNvPr>
          <p:cNvSpPr>
            <a:spLocks noGrp="1"/>
          </p:cNvSpPr>
          <p:nvPr>
            <p:ph type="ftr" sz="quarter" idx="11"/>
          </p:nvPr>
        </p:nvSpPr>
        <p:spPr/>
        <p:txBody>
          <a:bodyPr/>
          <a:lstStyle>
            <a:lvl1pPr>
              <a:defRPr/>
            </a:lvl1pPr>
          </a:lstStyle>
          <a:p>
            <a:pPr>
              <a:defRPr/>
            </a:pPr>
            <a:r>
              <a:rPr lang="es-ES_tradnl"/>
              <a:t>Fund. de la Infor.(Ing. Elect.)-Int.a la Comp.(TUW y TUR)-Int. a la Prog(TUM,TUG y Prof)</a:t>
            </a:r>
            <a:endParaRPr lang="es-ES_tradnl" sz="1200">
              <a:latin typeface="Constantia" charset="0"/>
            </a:endParaRPr>
          </a:p>
        </p:txBody>
      </p:sp>
      <p:sp>
        <p:nvSpPr>
          <p:cNvPr id="4" name="Slide Number Placeholder 3">
            <a:extLst>
              <a:ext uri="{FF2B5EF4-FFF2-40B4-BE49-F238E27FC236}">
                <a16:creationId xmlns:a16="http://schemas.microsoft.com/office/drawing/2014/main" id="{A55393F7-1F25-480F-B09F-BA7FE3B8EE07}"/>
              </a:ext>
            </a:extLst>
          </p:cNvPr>
          <p:cNvSpPr>
            <a:spLocks noGrp="1"/>
          </p:cNvSpPr>
          <p:nvPr>
            <p:ph type="sldNum" sz="quarter" idx="12"/>
          </p:nvPr>
        </p:nvSpPr>
        <p:spPr/>
        <p:txBody>
          <a:bodyPr/>
          <a:lstStyle>
            <a:lvl1pPr>
              <a:defRPr smtClean="0"/>
            </a:lvl1pPr>
          </a:lstStyle>
          <a:p>
            <a:pPr>
              <a:defRPr/>
            </a:pPr>
            <a:fld id="{961F6782-59D9-3141-8A73-B4D96693AF3F}" type="slidenum">
              <a:rPr lang="es-ES_tradnl" altLang="es-AR"/>
              <a:pPr>
                <a:defRPr/>
              </a:pPr>
              <a:t>‹Nº›</a:t>
            </a:fld>
            <a:endParaRPr lang="es-ES_tradnl" altLang="es-AR"/>
          </a:p>
        </p:txBody>
      </p:sp>
    </p:spTree>
    <p:extLst>
      <p:ext uri="{BB962C8B-B14F-4D97-AF65-F5344CB8AC3E}">
        <p14:creationId xmlns:p14="http://schemas.microsoft.com/office/powerpoint/2010/main" val="2856166445"/>
      </p:ext>
    </p:extLst>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428626"/>
            <a:ext cx="2743200" cy="968376"/>
          </a:xfrm>
        </p:spPr>
        <p:txBody>
          <a:bodyPr>
            <a:noAutofit/>
          </a:bodyPr>
          <a:lstStyle>
            <a:lvl1pPr algn="l" rtl="0">
              <a:spcBef>
                <a:spcPct val="0"/>
              </a:spcBef>
              <a:buNone/>
              <a:defRPr sz="22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1" y="1397000"/>
            <a:ext cx="2743200" cy="3810000"/>
          </a:xfrm>
        </p:spPr>
        <p:txBody>
          <a:bodyPr lIns="15585" rIns="15585"/>
          <a:lstStyle>
            <a:lvl1pPr marL="0" indent="0" algn="l">
              <a:buNone/>
              <a:defRPr sz="1200"/>
            </a:lvl1pPr>
            <a:lvl2pPr indent="0" algn="l">
              <a:buNone/>
              <a:defRPr sz="1000"/>
            </a:lvl2pPr>
            <a:lvl3pPr indent="0" algn="l">
              <a:buNone/>
              <a:defRPr sz="900"/>
            </a:lvl3pPr>
            <a:lvl4pPr indent="0" algn="l">
              <a:buNone/>
              <a:defRPr sz="800"/>
            </a:lvl4pPr>
            <a:lvl5pPr indent="0" algn="l">
              <a:buNone/>
              <a:defRPr sz="800"/>
            </a:lvl5pPr>
          </a:lstStyle>
          <a:p>
            <a:pPr lvl="0"/>
            <a:r>
              <a:rPr lang="en-US"/>
              <a:t>Click to edit Master text styles</a:t>
            </a:r>
          </a:p>
        </p:txBody>
      </p:sp>
      <p:sp>
        <p:nvSpPr>
          <p:cNvPr id="4" name="Content Placeholder 3"/>
          <p:cNvSpPr>
            <a:spLocks noGrp="1"/>
          </p:cNvSpPr>
          <p:nvPr>
            <p:ph sz="half" idx="1"/>
          </p:nvPr>
        </p:nvSpPr>
        <p:spPr>
          <a:xfrm>
            <a:off x="3575052" y="1397000"/>
            <a:ext cx="5111751" cy="3810000"/>
          </a:xfrm>
        </p:spPr>
        <p:txBody>
          <a:bodyPr tIns="0"/>
          <a:lstStyle>
            <a:lvl1pPr>
              <a:defRPr sz="2400"/>
            </a:lvl1pPr>
            <a:lvl2pPr>
              <a:defRPr sz="2200"/>
            </a:lvl2pPr>
            <a:lvl3pPr>
              <a:defRPr sz="2000"/>
            </a:lvl3pPr>
            <a:lvl4pPr>
              <a:defRPr sz="17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E7AA60-079A-3754-CC30-10FDE2A99B58}"/>
              </a:ext>
            </a:extLst>
          </p:cNvPr>
          <p:cNvSpPr>
            <a:spLocks noGrp="1"/>
          </p:cNvSpPr>
          <p:nvPr>
            <p:ph type="dt" sz="half" idx="10"/>
          </p:nvPr>
        </p:nvSpPr>
        <p:spPr/>
        <p:txBody>
          <a:bodyPr/>
          <a:lstStyle>
            <a:lvl1pPr>
              <a:defRPr smtClean="0"/>
            </a:lvl1pPr>
          </a:lstStyle>
          <a:p>
            <a:pPr>
              <a:defRPr/>
            </a:pPr>
            <a:fld id="{3A997C27-68F2-3C40-AA2F-47B960E0BA6E}" type="datetime1">
              <a:rPr lang="es-AR" altLang="es-AR"/>
              <a:pPr>
                <a:defRPr/>
              </a:pPr>
              <a:t>14/3/24</a:t>
            </a:fld>
            <a:endParaRPr lang="es-AR" altLang="es-AR"/>
          </a:p>
        </p:txBody>
      </p:sp>
      <p:sp>
        <p:nvSpPr>
          <p:cNvPr id="6" name="Footer Placeholder 5">
            <a:extLst>
              <a:ext uri="{FF2B5EF4-FFF2-40B4-BE49-F238E27FC236}">
                <a16:creationId xmlns:a16="http://schemas.microsoft.com/office/drawing/2014/main" id="{7E21C2AA-70E1-A965-42C6-93825300FFA7}"/>
              </a:ext>
            </a:extLst>
          </p:cNvPr>
          <p:cNvSpPr>
            <a:spLocks noGrp="1"/>
          </p:cNvSpPr>
          <p:nvPr>
            <p:ph type="ftr" sz="quarter" idx="11"/>
          </p:nvPr>
        </p:nvSpPr>
        <p:spPr/>
        <p:txBody>
          <a:bodyPr/>
          <a:lstStyle>
            <a:lvl1pPr>
              <a:defRPr/>
            </a:lvl1pPr>
          </a:lstStyle>
          <a:p>
            <a:pPr>
              <a:defRPr/>
            </a:pPr>
            <a:r>
              <a:rPr lang="es-ES_tradnl"/>
              <a:t>Fund. de la Infor.(Ing. Elect.)-Int.a la Comp.(TUW y TUR)-Int. a la Prog(TUM,TUG y Prof)</a:t>
            </a:r>
            <a:endParaRPr lang="es-ES_tradnl" sz="1200">
              <a:latin typeface="Constantia" charset="0"/>
            </a:endParaRPr>
          </a:p>
        </p:txBody>
      </p:sp>
      <p:sp>
        <p:nvSpPr>
          <p:cNvPr id="7" name="Slide Number Placeholder 6">
            <a:extLst>
              <a:ext uri="{FF2B5EF4-FFF2-40B4-BE49-F238E27FC236}">
                <a16:creationId xmlns:a16="http://schemas.microsoft.com/office/drawing/2014/main" id="{6F9FA099-7180-EA28-D58C-BAFE4AB47477}"/>
              </a:ext>
            </a:extLst>
          </p:cNvPr>
          <p:cNvSpPr>
            <a:spLocks noGrp="1"/>
          </p:cNvSpPr>
          <p:nvPr>
            <p:ph type="sldNum" sz="quarter" idx="12"/>
          </p:nvPr>
        </p:nvSpPr>
        <p:spPr/>
        <p:txBody>
          <a:bodyPr/>
          <a:lstStyle>
            <a:lvl1pPr>
              <a:defRPr smtClean="0"/>
            </a:lvl1pPr>
          </a:lstStyle>
          <a:p>
            <a:pPr>
              <a:defRPr/>
            </a:pPr>
            <a:fld id="{49D21891-E8AD-6049-83C7-E9AEB0C3EE03}" type="slidenum">
              <a:rPr lang="es-ES_tradnl" altLang="es-AR"/>
              <a:pPr>
                <a:defRPr/>
              </a:pPr>
              <a:t>‹Nº›</a:t>
            </a:fld>
            <a:endParaRPr lang="es-ES_tradnl" altLang="es-AR"/>
          </a:p>
        </p:txBody>
      </p:sp>
    </p:spTree>
    <p:extLst>
      <p:ext uri="{BB962C8B-B14F-4D97-AF65-F5344CB8AC3E}">
        <p14:creationId xmlns:p14="http://schemas.microsoft.com/office/powerpoint/2010/main" val="1505790603"/>
      </p:ext>
    </p:extLst>
  </p:cSld>
  <p:clrMapOvr>
    <a:masterClrMapping/>
  </p:clrMapOvr>
  <p:transitio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a:extLst>
              <a:ext uri="{FF2B5EF4-FFF2-40B4-BE49-F238E27FC236}">
                <a16:creationId xmlns:a16="http://schemas.microsoft.com/office/drawing/2014/main" id="{BCC46968-66F1-21D2-8CCD-F3E0B1487519}"/>
              </a:ext>
            </a:extLst>
          </p:cNvPr>
          <p:cNvSpPr>
            <a:spLocks/>
          </p:cNvSpPr>
          <p:nvPr/>
        </p:nvSpPr>
        <p:spPr bwMode="auto">
          <a:xfrm rot="420000" flipV="1">
            <a:off x="3167063" y="923925"/>
            <a:ext cx="5257800" cy="3429000"/>
          </a:xfrm>
          <a:custGeom>
            <a:avLst/>
            <a:gdLst>
              <a:gd name="T0" fmla="*/ 5257800 w 5257800"/>
              <a:gd name="T1" fmla="*/ 1714500 h 3429000"/>
              <a:gd name="T2" fmla="*/ 2628900 w 5257800"/>
              <a:gd name="T3" fmla="*/ 3429000 h 3429000"/>
              <a:gd name="T4" fmla="*/ 0 w 5257800"/>
              <a:gd name="T5" fmla="*/ 1714500 h 3429000"/>
              <a:gd name="T6" fmla="*/ 2628900 w 5257800"/>
              <a:gd name="T7" fmla="*/ 0 h 3429000"/>
              <a:gd name="T8" fmla="*/ 0 60000 65536"/>
              <a:gd name="T9" fmla="*/ 5898240 60000 65536"/>
              <a:gd name="T10" fmla="*/ 11796480 60000 65536"/>
              <a:gd name="T11" fmla="*/ 17694720 60000 65536"/>
              <a:gd name="T12" fmla="*/ 0 w 5257800"/>
              <a:gd name="T13" fmla="*/ 0 h 3429000"/>
              <a:gd name="T14" fmla="*/ 5195287 w 5257800"/>
              <a:gd name="T15" fmla="*/ 3429000 h 3429000"/>
            </a:gdLst>
            <a:ahLst/>
            <a:cxnLst>
              <a:cxn ang="T8">
                <a:pos x="T0" y="T1"/>
              </a:cxn>
              <a:cxn ang="T9">
                <a:pos x="T2" y="T3"/>
              </a:cxn>
              <a:cxn ang="T10">
                <a:pos x="T4" y="T5"/>
              </a:cxn>
              <a:cxn ang="T11">
                <a:pos x="T6" y="T7"/>
              </a:cxn>
            </a:cxnLst>
            <a:rect l="T12" t="T13" r="T14" b="T15"/>
            <a:pathLst>
              <a:path w="5257800" h="3429000">
                <a:moveTo>
                  <a:pt x="0" y="0"/>
                </a:moveTo>
                <a:lnTo>
                  <a:pt x="5132779" y="0"/>
                </a:lnTo>
                <a:lnTo>
                  <a:pt x="5257800" y="125021"/>
                </a:lnTo>
                <a:lnTo>
                  <a:pt x="5257800" y="3429000"/>
                </a:lnTo>
                <a:lnTo>
                  <a:pt x="0" y="3429000"/>
                </a:lnTo>
                <a:lnTo>
                  <a:pt x="0" y="0"/>
                </a:lnTo>
                <a:close/>
              </a:path>
            </a:pathLst>
          </a:custGeom>
          <a:solidFill>
            <a:srgbClr val="FFFFFF"/>
          </a:solidFill>
          <a:ln w="3175" cap="rnd" cmpd="sng">
            <a:solidFill>
              <a:srgbClr val="C0C0C0"/>
            </a:solidFill>
            <a:prstDash val="solid"/>
            <a:round/>
            <a:headEnd/>
            <a:tailEnd/>
          </a:ln>
          <a:effectLst>
            <a:outerShdw blurRad="63500" dist="38500" dir="7500041" sx="98500" sy="100079" kx="99984" algn="tl" rotWithShape="0">
              <a:srgbClr val="000000">
                <a:alpha val="25000"/>
              </a:srgbClr>
            </a:outerShdw>
          </a:effectLst>
        </p:spPr>
        <p:txBody>
          <a:bodyPr lIns="77925" tIns="38963" rIns="77925" bIns="38963" anchor="ctr"/>
          <a:lstStyle/>
          <a:p>
            <a:pPr>
              <a:defRPr/>
            </a:pPr>
            <a:endParaRPr lang="es-AR"/>
          </a:p>
        </p:txBody>
      </p:sp>
      <p:sp>
        <p:nvSpPr>
          <p:cNvPr id="6" name="Right Triangle 14">
            <a:extLst>
              <a:ext uri="{FF2B5EF4-FFF2-40B4-BE49-F238E27FC236}">
                <a16:creationId xmlns:a16="http://schemas.microsoft.com/office/drawing/2014/main" id="{53D2B26C-8676-BE76-DD1A-61C9134F3C76}"/>
              </a:ext>
            </a:extLst>
          </p:cNvPr>
          <p:cNvSpPr>
            <a:spLocks noChangeArrowheads="1"/>
          </p:cNvSpPr>
          <p:nvPr/>
        </p:nvSpPr>
        <p:spPr bwMode="auto">
          <a:xfrm rot="420000" flipV="1">
            <a:off x="8002588" y="4467225"/>
            <a:ext cx="157162" cy="128588"/>
          </a:xfrm>
          <a:prstGeom prst="rtTriangle">
            <a:avLst/>
          </a:prstGeom>
          <a:solidFill>
            <a:srgbClr val="FFFFFF"/>
          </a:solidFill>
          <a:ln w="12700">
            <a:solidFill>
              <a:srgbClr val="FFFFFF"/>
            </a:solidFill>
            <a:bevel/>
            <a:headEnd/>
            <a:tailEnd/>
          </a:ln>
          <a:effectLst>
            <a:outerShdw blurRad="63500" dist="6350" dir="12899787" algn="tl" rotWithShape="0">
              <a:srgbClr val="000000">
                <a:alpha val="46999"/>
              </a:srgbClr>
            </a:outerShdw>
          </a:effectLst>
        </p:spPr>
        <p:txBody>
          <a:bodyPr lIns="77925" tIns="38963" rIns="77925" bIns="38963" anchor="ctr"/>
          <a:lstStyle/>
          <a:p>
            <a:pPr algn="ctr" eaLnBrk="1" hangingPunct="1">
              <a:defRPr/>
            </a:pPr>
            <a:endParaRPr lang="en-US">
              <a:solidFill>
                <a:srgbClr val="FFFFFF"/>
              </a:solidFill>
              <a:latin typeface="Constantia" charset="0"/>
              <a:ea typeface="ＭＳ Ｐゴシック" charset="0"/>
              <a:cs typeface="ＭＳ Ｐゴシック" charset="0"/>
            </a:endParaRPr>
          </a:p>
        </p:txBody>
      </p:sp>
      <p:sp>
        <p:nvSpPr>
          <p:cNvPr id="7" name="Freeform 15">
            <a:extLst>
              <a:ext uri="{FF2B5EF4-FFF2-40B4-BE49-F238E27FC236}">
                <a16:creationId xmlns:a16="http://schemas.microsoft.com/office/drawing/2014/main" id="{40C90A13-C785-A8A5-F48D-2B75BAD6B575}"/>
              </a:ext>
            </a:extLst>
          </p:cNvPr>
          <p:cNvSpPr>
            <a:spLocks/>
          </p:cNvSpPr>
          <p:nvPr/>
        </p:nvSpPr>
        <p:spPr bwMode="auto">
          <a:xfrm flipV="1">
            <a:off x="-11113" y="4846638"/>
            <a:ext cx="9166226" cy="868362"/>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77925" tIns="38963" rIns="77925" bIns="38963"/>
          <a:lstStyle/>
          <a:p>
            <a:pPr eaLnBrk="1" hangingPunct="1">
              <a:defRPr/>
            </a:pPr>
            <a:endParaRPr lang="en-US">
              <a:latin typeface="Constantia" charset="0"/>
              <a:ea typeface="ＭＳ Ｐゴシック" charset="0"/>
              <a:cs typeface="ＭＳ Ｐゴシック" charset="0"/>
            </a:endParaRPr>
          </a:p>
        </p:txBody>
      </p:sp>
      <p:sp>
        <p:nvSpPr>
          <p:cNvPr id="8" name="Freeform 16">
            <a:extLst>
              <a:ext uri="{FF2B5EF4-FFF2-40B4-BE49-F238E27FC236}">
                <a16:creationId xmlns:a16="http://schemas.microsoft.com/office/drawing/2014/main" id="{448E6FCC-66E3-DA02-D57E-AFDEB7D260C0}"/>
              </a:ext>
            </a:extLst>
          </p:cNvPr>
          <p:cNvSpPr>
            <a:spLocks/>
          </p:cNvSpPr>
          <p:nvPr/>
        </p:nvSpPr>
        <p:spPr bwMode="auto">
          <a:xfrm flipV="1">
            <a:off x="4381500" y="5183188"/>
            <a:ext cx="4762500" cy="531812"/>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77925" tIns="38963" rIns="77925" bIns="38963"/>
          <a:lstStyle/>
          <a:p>
            <a:pPr eaLnBrk="1" hangingPunct="1">
              <a:defRPr/>
            </a:pPr>
            <a:endParaRPr lang="en-US">
              <a:latin typeface="Constantia" charset="0"/>
              <a:ea typeface="ＭＳ Ｐゴシック" charset="0"/>
              <a:cs typeface="ＭＳ Ｐゴシック" charset="0"/>
            </a:endParaRPr>
          </a:p>
        </p:txBody>
      </p:sp>
      <p:sp>
        <p:nvSpPr>
          <p:cNvPr id="2" name="Title 1"/>
          <p:cNvSpPr>
            <a:spLocks noGrp="1"/>
          </p:cNvSpPr>
          <p:nvPr>
            <p:ph type="title"/>
          </p:nvPr>
        </p:nvSpPr>
        <p:spPr>
          <a:xfrm>
            <a:off x="609601" y="980832"/>
            <a:ext cx="2212848" cy="1318851"/>
          </a:xfrm>
        </p:spPr>
        <p:txBody>
          <a:bodyPr lIns="38963" rIns="38963" bIns="38963"/>
          <a:lstStyle>
            <a:lvl1pPr algn="l">
              <a:buNone/>
              <a:defRPr sz="17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4" y="2357321"/>
            <a:ext cx="2209801" cy="1816100"/>
          </a:xfrm>
        </p:spPr>
        <p:txBody>
          <a:bodyPr lIns="54548" rIns="38963"/>
          <a:lstStyle>
            <a:lvl1pPr marL="0" indent="0" algn="l">
              <a:spcBef>
                <a:spcPts val="213"/>
              </a:spcBef>
              <a:buFontTx/>
              <a:buNone/>
              <a:defRPr sz="1100"/>
            </a:lvl1pPr>
            <a:lvl2pPr>
              <a:defRPr sz="1000"/>
            </a:lvl2pPr>
            <a:lvl3pPr>
              <a:defRPr sz="900"/>
            </a:lvl3pPr>
            <a:lvl4pPr>
              <a:defRPr sz="800"/>
            </a:lvl4pPr>
            <a:lvl5pPr>
              <a:defRPr sz="800"/>
            </a:lvl5pPr>
          </a:lstStyle>
          <a:p>
            <a:pPr lvl="0"/>
            <a:r>
              <a:rPr lang="en-US"/>
              <a:t>Click to edit Master text styles</a:t>
            </a:r>
          </a:p>
        </p:txBody>
      </p:sp>
      <p:sp>
        <p:nvSpPr>
          <p:cNvPr id="3" name="Picture Placeholder 2"/>
          <p:cNvSpPr>
            <a:spLocks noGrp="1"/>
          </p:cNvSpPr>
          <p:nvPr>
            <p:ph type="pic" idx="1"/>
          </p:nvPr>
        </p:nvSpPr>
        <p:spPr>
          <a:xfrm rot="420000">
            <a:off x="3485795" y="999598"/>
            <a:ext cx="4617721" cy="3276600"/>
          </a:xfrm>
          <a:prstGeom prst="rect">
            <a:avLst/>
          </a:prstGeom>
          <a:solidFill>
            <a:schemeClr val="bg2"/>
          </a:solidFill>
          <a:ln w="3000" cap="rnd">
            <a:solidFill>
              <a:srgbClr val="C0C0C0"/>
            </a:solidFill>
            <a:round/>
          </a:ln>
          <a:effectLst/>
        </p:spPr>
        <p:txBody>
          <a:bodyPr>
            <a:normAutofit/>
          </a:bodyPr>
          <a:lstStyle>
            <a:lvl1pPr marL="0" indent="0">
              <a:buNone/>
              <a:defRPr sz="2700"/>
            </a:lvl1pPr>
          </a:lstStyle>
          <a:p>
            <a:pPr lvl="0"/>
            <a:r>
              <a:rPr lang="en-US" noProof="0"/>
              <a:t>Click icon to add picture</a:t>
            </a:r>
            <a:endParaRPr lang="en-US" noProof="0" dirty="0"/>
          </a:p>
        </p:txBody>
      </p:sp>
      <p:sp>
        <p:nvSpPr>
          <p:cNvPr id="9" name="Date Placeholder 4">
            <a:extLst>
              <a:ext uri="{FF2B5EF4-FFF2-40B4-BE49-F238E27FC236}">
                <a16:creationId xmlns:a16="http://schemas.microsoft.com/office/drawing/2014/main" id="{8808B071-8E66-01DB-2EA5-738C02EBA543}"/>
              </a:ext>
            </a:extLst>
          </p:cNvPr>
          <p:cNvSpPr>
            <a:spLocks noGrp="1"/>
          </p:cNvSpPr>
          <p:nvPr>
            <p:ph type="dt" sz="half" idx="10"/>
          </p:nvPr>
        </p:nvSpPr>
        <p:spPr/>
        <p:txBody>
          <a:bodyPr/>
          <a:lstStyle>
            <a:lvl1pPr>
              <a:defRPr smtClean="0"/>
            </a:lvl1pPr>
          </a:lstStyle>
          <a:p>
            <a:pPr>
              <a:defRPr/>
            </a:pPr>
            <a:fld id="{1B2D3A5C-A8F8-334D-9418-4B3B77C8CE9E}" type="datetime1">
              <a:rPr lang="es-AR" altLang="es-AR"/>
              <a:pPr>
                <a:defRPr/>
              </a:pPr>
              <a:t>14/3/24</a:t>
            </a:fld>
            <a:endParaRPr lang="es-AR" altLang="es-AR"/>
          </a:p>
        </p:txBody>
      </p:sp>
      <p:sp>
        <p:nvSpPr>
          <p:cNvPr id="10" name="Footer Placeholder 5">
            <a:extLst>
              <a:ext uri="{FF2B5EF4-FFF2-40B4-BE49-F238E27FC236}">
                <a16:creationId xmlns:a16="http://schemas.microsoft.com/office/drawing/2014/main" id="{B944A583-987F-692F-B520-5C8652AFD32C}"/>
              </a:ext>
            </a:extLst>
          </p:cNvPr>
          <p:cNvSpPr>
            <a:spLocks noGrp="1"/>
          </p:cNvSpPr>
          <p:nvPr>
            <p:ph type="ftr" sz="quarter" idx="11"/>
          </p:nvPr>
        </p:nvSpPr>
        <p:spPr/>
        <p:txBody>
          <a:bodyPr/>
          <a:lstStyle>
            <a:lvl1pPr>
              <a:defRPr/>
            </a:lvl1pPr>
          </a:lstStyle>
          <a:p>
            <a:pPr>
              <a:defRPr/>
            </a:pPr>
            <a:r>
              <a:rPr lang="es-ES_tradnl"/>
              <a:t>Fund. de la Infor.(Ing. Elect.)-Int.a la Comp.(TUW y TUR)-Int. a la Prog(TUM,TUG y Prof)</a:t>
            </a:r>
            <a:endParaRPr lang="es-ES_tradnl" sz="1200">
              <a:latin typeface="Constantia" charset="0"/>
            </a:endParaRPr>
          </a:p>
        </p:txBody>
      </p:sp>
      <p:sp>
        <p:nvSpPr>
          <p:cNvPr id="11" name="Slide Number Placeholder 6">
            <a:extLst>
              <a:ext uri="{FF2B5EF4-FFF2-40B4-BE49-F238E27FC236}">
                <a16:creationId xmlns:a16="http://schemas.microsoft.com/office/drawing/2014/main" id="{A557F1CE-9279-56E8-3A1F-DD4C0528DE68}"/>
              </a:ext>
            </a:extLst>
          </p:cNvPr>
          <p:cNvSpPr>
            <a:spLocks noGrp="1"/>
          </p:cNvSpPr>
          <p:nvPr>
            <p:ph type="sldNum" sz="quarter" idx="12"/>
          </p:nvPr>
        </p:nvSpPr>
        <p:spPr>
          <a:xfrm>
            <a:off x="8077200" y="5297488"/>
            <a:ext cx="609600" cy="303212"/>
          </a:xfrm>
        </p:spPr>
        <p:txBody>
          <a:bodyPr/>
          <a:lstStyle>
            <a:lvl1pPr>
              <a:defRPr smtClean="0"/>
            </a:lvl1pPr>
          </a:lstStyle>
          <a:p>
            <a:pPr>
              <a:defRPr/>
            </a:pPr>
            <a:fld id="{01360979-1D41-8045-BA90-0BC99656DC5A}" type="slidenum">
              <a:rPr lang="es-ES_tradnl" altLang="es-AR"/>
              <a:pPr>
                <a:defRPr/>
              </a:pPr>
              <a:t>‹Nº›</a:t>
            </a:fld>
            <a:endParaRPr lang="es-ES_tradnl" altLang="es-AR"/>
          </a:p>
        </p:txBody>
      </p:sp>
    </p:spTree>
    <p:extLst>
      <p:ext uri="{BB962C8B-B14F-4D97-AF65-F5344CB8AC3E}">
        <p14:creationId xmlns:p14="http://schemas.microsoft.com/office/powerpoint/2010/main" val="244357772"/>
      </p:ext>
    </p:extLst>
  </p:cSld>
  <p:clrMapOvr>
    <a:masterClrMapping/>
  </p:clrMapOvr>
  <p:transition>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9CF4FF70-F226-45BF-EAE3-3BA797143DC4}"/>
              </a:ext>
            </a:extLst>
          </p:cNvPr>
          <p:cNvSpPr>
            <a:spLocks/>
          </p:cNvSpPr>
          <p:nvPr/>
        </p:nvSpPr>
        <p:spPr bwMode="auto">
          <a:xfrm>
            <a:off x="-11113" y="-6350"/>
            <a:ext cx="9166226" cy="86836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77925" tIns="38963" rIns="77925" bIns="38963"/>
          <a:lstStyle/>
          <a:p>
            <a:pPr eaLnBrk="1" hangingPunct="1">
              <a:defRPr/>
            </a:pPr>
            <a:endParaRPr lang="en-US">
              <a:latin typeface="Constantia" charset="0"/>
              <a:ea typeface="ＭＳ Ｐゴシック" charset="0"/>
              <a:cs typeface="ＭＳ Ｐゴシック" charset="0"/>
            </a:endParaRPr>
          </a:p>
        </p:txBody>
      </p:sp>
      <p:sp>
        <p:nvSpPr>
          <p:cNvPr id="8" name="Freeform 7">
            <a:extLst>
              <a:ext uri="{FF2B5EF4-FFF2-40B4-BE49-F238E27FC236}">
                <a16:creationId xmlns:a16="http://schemas.microsoft.com/office/drawing/2014/main" id="{2AEE4BAB-093D-5DCF-93A4-6142E74E1C8A}"/>
              </a:ext>
            </a:extLst>
          </p:cNvPr>
          <p:cNvSpPr>
            <a:spLocks/>
          </p:cNvSpPr>
          <p:nvPr/>
        </p:nvSpPr>
        <p:spPr bwMode="auto">
          <a:xfrm>
            <a:off x="4381500" y="-4763"/>
            <a:ext cx="4762500" cy="53022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77925" tIns="38963" rIns="77925" bIns="38963"/>
          <a:lstStyle/>
          <a:p>
            <a:pPr eaLnBrk="1" hangingPunct="1">
              <a:defRPr/>
            </a:pPr>
            <a:endParaRPr lang="en-US">
              <a:latin typeface="Constantia" charset="0"/>
              <a:ea typeface="ＭＳ Ｐゴシック" charset="0"/>
              <a:cs typeface="ＭＳ Ｐゴシック" charset="0"/>
            </a:endParaRPr>
          </a:p>
        </p:txBody>
      </p:sp>
      <p:sp>
        <p:nvSpPr>
          <p:cNvPr id="1028" name="Title Placeholder 8">
            <a:extLst>
              <a:ext uri="{FF2B5EF4-FFF2-40B4-BE49-F238E27FC236}">
                <a16:creationId xmlns:a16="http://schemas.microsoft.com/office/drawing/2014/main" id="{A63386FA-137E-E03B-FB20-E69C75FA5FE9}"/>
              </a:ext>
            </a:extLst>
          </p:cNvPr>
          <p:cNvSpPr>
            <a:spLocks noGrp="1"/>
          </p:cNvSpPr>
          <p:nvPr>
            <p:ph type="title"/>
          </p:nvPr>
        </p:nvSpPr>
        <p:spPr bwMode="auto">
          <a:xfrm>
            <a:off x="457200" y="587375"/>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8963" rIns="0" bIns="0" numCol="1" anchor="b" anchorCtr="0" compatLnSpc="1">
            <a:prstTxWarp prst="textNoShape">
              <a:avLst/>
            </a:prstTxWarp>
          </a:bodyPr>
          <a:lstStyle/>
          <a:p>
            <a:pPr lvl="0"/>
            <a:r>
              <a:rPr lang="en-US" altLang="es-AR"/>
              <a:t>Click to edit Master title style</a:t>
            </a:r>
          </a:p>
        </p:txBody>
      </p:sp>
      <p:sp>
        <p:nvSpPr>
          <p:cNvPr id="1029" name="Text Placeholder 29">
            <a:extLst>
              <a:ext uri="{FF2B5EF4-FFF2-40B4-BE49-F238E27FC236}">
                <a16:creationId xmlns:a16="http://schemas.microsoft.com/office/drawing/2014/main" id="{1C6DB5E5-46EC-7340-D499-C06CA61034E1}"/>
              </a:ext>
            </a:extLst>
          </p:cNvPr>
          <p:cNvSpPr>
            <a:spLocks noGrp="1"/>
          </p:cNvSpPr>
          <p:nvPr>
            <p:ph type="body" idx="1"/>
          </p:nvPr>
        </p:nvSpPr>
        <p:spPr bwMode="auto">
          <a:xfrm>
            <a:off x="457200" y="1612900"/>
            <a:ext cx="8229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t" anchorCtr="0" compatLnSpc="1">
            <a:prstTxWarp prst="textNoShape">
              <a:avLst/>
            </a:prstTxWarp>
          </a:bodyPr>
          <a:lstStyle/>
          <a:p>
            <a:pPr lvl="0"/>
            <a:r>
              <a:rPr lang="en-US" altLang="es-AR"/>
              <a:t>Click to edit Master text styles</a:t>
            </a:r>
          </a:p>
          <a:p>
            <a:pPr lvl="1"/>
            <a:r>
              <a:rPr lang="en-US" altLang="es-AR"/>
              <a:t>Second level</a:t>
            </a:r>
          </a:p>
          <a:p>
            <a:pPr lvl="2"/>
            <a:r>
              <a:rPr lang="en-US" altLang="es-AR"/>
              <a:t>Third level</a:t>
            </a:r>
          </a:p>
          <a:p>
            <a:pPr lvl="3"/>
            <a:r>
              <a:rPr lang="en-US" altLang="es-AR"/>
              <a:t>Fourth level</a:t>
            </a:r>
          </a:p>
          <a:p>
            <a:pPr lvl="4"/>
            <a:r>
              <a:rPr lang="en-US" altLang="es-AR"/>
              <a:t>Fifth level</a:t>
            </a:r>
          </a:p>
        </p:txBody>
      </p:sp>
      <p:sp>
        <p:nvSpPr>
          <p:cNvPr id="10" name="Date Placeholder 9">
            <a:extLst>
              <a:ext uri="{FF2B5EF4-FFF2-40B4-BE49-F238E27FC236}">
                <a16:creationId xmlns:a16="http://schemas.microsoft.com/office/drawing/2014/main" id="{170A4039-FBFE-CD5F-6424-2F93D5832C7B}"/>
              </a:ext>
            </a:extLst>
          </p:cNvPr>
          <p:cNvSpPr>
            <a:spLocks noGrp="1"/>
          </p:cNvSpPr>
          <p:nvPr>
            <p:ph type="dt" sz="half" idx="2"/>
          </p:nvPr>
        </p:nvSpPr>
        <p:spPr>
          <a:xfrm>
            <a:off x="457200" y="5297488"/>
            <a:ext cx="2133600" cy="303212"/>
          </a:xfrm>
          <a:prstGeom prst="rect">
            <a:avLst/>
          </a:prstGeom>
        </p:spPr>
        <p:txBody>
          <a:bodyPr vert="horz" wrap="square" lIns="0" tIns="0" rIns="0" bIns="0" numCol="1" anchor="b" anchorCtr="0" compatLnSpc="1">
            <a:prstTxWarp prst="textNoShape">
              <a:avLst/>
            </a:prstTxWarp>
          </a:bodyPr>
          <a:lstStyle>
            <a:lvl1pPr eaLnBrk="1" hangingPunct="1">
              <a:defRPr sz="1000" smtClean="0">
                <a:solidFill>
                  <a:srgbClr val="045C75"/>
                </a:solidFill>
              </a:defRPr>
            </a:lvl1pPr>
          </a:lstStyle>
          <a:p>
            <a:pPr>
              <a:defRPr/>
            </a:pPr>
            <a:fld id="{95B9A7D0-AB3C-944C-A657-19438C7E976F}" type="datetime1">
              <a:rPr lang="es-AR" altLang="es-AR"/>
              <a:pPr>
                <a:defRPr/>
              </a:pPr>
              <a:t>14/3/24</a:t>
            </a:fld>
            <a:endParaRPr lang="es-AR" altLang="es-AR"/>
          </a:p>
        </p:txBody>
      </p:sp>
      <p:sp>
        <p:nvSpPr>
          <p:cNvPr id="22" name="Footer Placeholder 21">
            <a:extLst>
              <a:ext uri="{FF2B5EF4-FFF2-40B4-BE49-F238E27FC236}">
                <a16:creationId xmlns:a16="http://schemas.microsoft.com/office/drawing/2014/main" id="{28CC470D-1BFF-09AC-51AD-36716E3587D8}"/>
              </a:ext>
            </a:extLst>
          </p:cNvPr>
          <p:cNvSpPr>
            <a:spLocks noGrp="1"/>
          </p:cNvSpPr>
          <p:nvPr>
            <p:ph type="ftr" sz="quarter" idx="3"/>
          </p:nvPr>
        </p:nvSpPr>
        <p:spPr>
          <a:xfrm>
            <a:off x="2667000" y="5297488"/>
            <a:ext cx="3352800" cy="303212"/>
          </a:xfrm>
          <a:prstGeom prst="rect">
            <a:avLst/>
          </a:prstGeom>
        </p:spPr>
        <p:txBody>
          <a:bodyPr vert="horz" wrap="square" lIns="0" tIns="0" rIns="0" bIns="0" numCol="1" anchor="b" anchorCtr="0" compatLnSpc="1">
            <a:prstTxWarp prst="textNoShape">
              <a:avLst/>
            </a:prstTxWarp>
          </a:bodyPr>
          <a:lstStyle>
            <a:lvl1pPr eaLnBrk="1" hangingPunct="1">
              <a:defRPr sz="1000">
                <a:solidFill>
                  <a:srgbClr val="045C75"/>
                </a:solidFill>
                <a:latin typeface="Times New Roman" charset="0"/>
                <a:ea typeface="ＭＳ Ｐゴシック" charset="0"/>
                <a:cs typeface="ＭＳ Ｐゴシック" charset="0"/>
              </a:defRPr>
            </a:lvl1pPr>
          </a:lstStyle>
          <a:p>
            <a:pPr>
              <a:defRPr/>
            </a:pPr>
            <a:r>
              <a:rPr lang="es-ES_tradnl"/>
              <a:t>Fund. de la Infor.(Ing. Elect.)-Int.a la Comp.(TUW y TUR)-Int. a la Prog(TUM,TUG y Prof)</a:t>
            </a:r>
            <a:endParaRPr lang="es-ES_tradnl" sz="1200"/>
          </a:p>
        </p:txBody>
      </p:sp>
      <p:sp>
        <p:nvSpPr>
          <p:cNvPr id="18" name="Slide Number Placeholder 17">
            <a:extLst>
              <a:ext uri="{FF2B5EF4-FFF2-40B4-BE49-F238E27FC236}">
                <a16:creationId xmlns:a16="http://schemas.microsoft.com/office/drawing/2014/main" id="{D3225B4E-457B-CD90-6A0E-1A262C60A837}"/>
              </a:ext>
            </a:extLst>
          </p:cNvPr>
          <p:cNvSpPr>
            <a:spLocks noGrp="1"/>
          </p:cNvSpPr>
          <p:nvPr>
            <p:ph type="sldNum" sz="quarter" idx="4"/>
          </p:nvPr>
        </p:nvSpPr>
        <p:spPr>
          <a:xfrm>
            <a:off x="7924800" y="5297488"/>
            <a:ext cx="762000" cy="303212"/>
          </a:xfrm>
          <a:prstGeom prst="rect">
            <a:avLst/>
          </a:prstGeom>
        </p:spPr>
        <p:txBody>
          <a:bodyPr vert="horz" wrap="square" lIns="0" tIns="0" rIns="0" bIns="0" numCol="1" anchor="b" anchorCtr="0" compatLnSpc="1">
            <a:prstTxWarp prst="textNoShape">
              <a:avLst/>
            </a:prstTxWarp>
          </a:bodyPr>
          <a:lstStyle>
            <a:lvl1pPr algn="r" eaLnBrk="1" hangingPunct="1">
              <a:defRPr sz="1000" smtClean="0">
                <a:solidFill>
                  <a:srgbClr val="045C75"/>
                </a:solidFill>
              </a:defRPr>
            </a:lvl1pPr>
          </a:lstStyle>
          <a:p>
            <a:pPr>
              <a:defRPr/>
            </a:pPr>
            <a:fld id="{D9A1629E-0F43-F44C-B774-E2966AD8742D}" type="slidenum">
              <a:rPr lang="es-ES_tradnl" altLang="es-AR"/>
              <a:pPr>
                <a:defRPr/>
              </a:pPr>
              <a:t>‹Nº›</a:t>
            </a:fld>
            <a:endParaRPr lang="es-ES_tradnl" altLang="es-AR"/>
          </a:p>
        </p:txBody>
      </p:sp>
      <p:grpSp>
        <p:nvGrpSpPr>
          <p:cNvPr id="1033" name="Group 1">
            <a:extLst>
              <a:ext uri="{FF2B5EF4-FFF2-40B4-BE49-F238E27FC236}">
                <a16:creationId xmlns:a16="http://schemas.microsoft.com/office/drawing/2014/main" id="{9933D591-B304-7132-BC30-537984A08076}"/>
              </a:ext>
            </a:extLst>
          </p:cNvPr>
          <p:cNvGrpSpPr>
            <a:grpSpLocks/>
          </p:cNvGrpSpPr>
          <p:nvPr/>
        </p:nvGrpSpPr>
        <p:grpSpPr bwMode="auto">
          <a:xfrm>
            <a:off x="-19050" y="168275"/>
            <a:ext cx="9180513" cy="541338"/>
            <a:chOff x="-19045" y="216550"/>
            <a:chExt cx="9180548" cy="649224"/>
          </a:xfrm>
        </p:grpSpPr>
        <p:sp>
          <p:nvSpPr>
            <p:cNvPr id="12" name="Freeform 11">
              <a:extLst>
                <a:ext uri="{FF2B5EF4-FFF2-40B4-BE49-F238E27FC236}">
                  <a16:creationId xmlns:a16="http://schemas.microsoft.com/office/drawing/2014/main" id="{0495C671-CB25-BAE1-441B-F2A5AC69A1A5}"/>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lvl1pPr>
                <a:defRPr sz="2000" u="sng">
                  <a:solidFill>
                    <a:schemeClr val="tx1"/>
                  </a:solidFill>
                  <a:latin typeface="Times New Roman" charset="0"/>
                  <a:ea typeface="ＭＳ Ｐゴシック" charset="0"/>
                  <a:cs typeface="ＭＳ Ｐゴシック" charset="0"/>
                </a:defRPr>
              </a:lvl1pPr>
              <a:lvl2pPr marL="37931725" indent="-37474525">
                <a:defRPr sz="2000" u="sng">
                  <a:solidFill>
                    <a:schemeClr val="tx1"/>
                  </a:solidFill>
                  <a:latin typeface="Times New Roman" charset="0"/>
                  <a:ea typeface="ＭＳ Ｐゴシック" charset="0"/>
                </a:defRPr>
              </a:lvl2pPr>
              <a:lvl3pPr>
                <a:defRPr sz="2000" u="sng">
                  <a:solidFill>
                    <a:schemeClr val="tx1"/>
                  </a:solidFill>
                  <a:latin typeface="Times New Roman" charset="0"/>
                  <a:ea typeface="ＭＳ Ｐゴシック" charset="0"/>
                </a:defRPr>
              </a:lvl3pPr>
              <a:lvl4pPr>
                <a:defRPr sz="2000" u="sng">
                  <a:solidFill>
                    <a:schemeClr val="tx1"/>
                  </a:solidFill>
                  <a:latin typeface="Times New Roman" charset="0"/>
                  <a:ea typeface="ＭＳ Ｐゴシック" charset="0"/>
                </a:defRPr>
              </a:lvl4pPr>
              <a:lvl5pPr>
                <a:defRPr sz="2000" u="sng">
                  <a:solidFill>
                    <a:schemeClr val="tx1"/>
                  </a:solidFill>
                  <a:latin typeface="Times New Roman" charset="0"/>
                  <a:ea typeface="ＭＳ Ｐゴシック" charset="0"/>
                </a:defRPr>
              </a:lvl5pPr>
              <a:lvl6pPr marL="457200" eaLnBrk="0" fontAlgn="base" hangingPunct="0">
                <a:spcBef>
                  <a:spcPct val="0"/>
                </a:spcBef>
                <a:spcAft>
                  <a:spcPct val="0"/>
                </a:spcAft>
                <a:defRPr sz="2000" u="sng">
                  <a:solidFill>
                    <a:schemeClr val="tx1"/>
                  </a:solidFill>
                  <a:latin typeface="Times New Roman" charset="0"/>
                  <a:ea typeface="ＭＳ Ｐゴシック" charset="0"/>
                </a:defRPr>
              </a:lvl6pPr>
              <a:lvl7pPr marL="914400" eaLnBrk="0" fontAlgn="base" hangingPunct="0">
                <a:spcBef>
                  <a:spcPct val="0"/>
                </a:spcBef>
                <a:spcAft>
                  <a:spcPct val="0"/>
                </a:spcAft>
                <a:defRPr sz="2000" u="sng">
                  <a:solidFill>
                    <a:schemeClr val="tx1"/>
                  </a:solidFill>
                  <a:latin typeface="Times New Roman" charset="0"/>
                  <a:ea typeface="ＭＳ Ｐゴシック" charset="0"/>
                </a:defRPr>
              </a:lvl7pPr>
              <a:lvl8pPr marL="1371600" eaLnBrk="0" fontAlgn="base" hangingPunct="0">
                <a:spcBef>
                  <a:spcPct val="0"/>
                </a:spcBef>
                <a:spcAft>
                  <a:spcPct val="0"/>
                </a:spcAft>
                <a:defRPr sz="2000" u="sng">
                  <a:solidFill>
                    <a:schemeClr val="tx1"/>
                  </a:solidFill>
                  <a:latin typeface="Times New Roman" charset="0"/>
                  <a:ea typeface="ＭＳ Ｐゴシック" charset="0"/>
                </a:defRPr>
              </a:lvl8pPr>
              <a:lvl9pPr marL="1828800" eaLnBrk="0" fontAlgn="base" hangingPunct="0">
                <a:spcBef>
                  <a:spcPct val="0"/>
                </a:spcBef>
                <a:spcAft>
                  <a:spcPct val="0"/>
                </a:spcAft>
                <a:defRPr sz="2000" u="sng">
                  <a:solidFill>
                    <a:schemeClr val="tx1"/>
                  </a:solidFill>
                  <a:latin typeface="Times New Roman" charset="0"/>
                  <a:ea typeface="ＭＳ Ｐゴシック" charset="0"/>
                </a:defRPr>
              </a:lvl9pPr>
            </a:lstStyle>
            <a:p>
              <a:pPr>
                <a:defRPr/>
              </a:pPr>
              <a:endParaRPr lang="en-US"/>
            </a:p>
          </p:txBody>
        </p:sp>
        <p:sp>
          <p:nvSpPr>
            <p:cNvPr id="13" name="Freeform 12">
              <a:extLst>
                <a:ext uri="{FF2B5EF4-FFF2-40B4-BE49-F238E27FC236}">
                  <a16:creationId xmlns:a16="http://schemas.microsoft.com/office/drawing/2014/main" id="{EF71D240-3FEA-5CE8-A102-4418E667F33B}"/>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lvl1pPr>
                <a:defRPr sz="2000" u="sng">
                  <a:solidFill>
                    <a:schemeClr val="tx1"/>
                  </a:solidFill>
                  <a:latin typeface="Times New Roman" charset="0"/>
                  <a:ea typeface="ＭＳ Ｐゴシック" charset="0"/>
                  <a:cs typeface="ＭＳ Ｐゴシック" charset="0"/>
                </a:defRPr>
              </a:lvl1pPr>
              <a:lvl2pPr marL="37931725" indent="-37474525">
                <a:defRPr sz="2000" u="sng">
                  <a:solidFill>
                    <a:schemeClr val="tx1"/>
                  </a:solidFill>
                  <a:latin typeface="Times New Roman" charset="0"/>
                  <a:ea typeface="ＭＳ Ｐゴシック" charset="0"/>
                </a:defRPr>
              </a:lvl2pPr>
              <a:lvl3pPr>
                <a:defRPr sz="2000" u="sng">
                  <a:solidFill>
                    <a:schemeClr val="tx1"/>
                  </a:solidFill>
                  <a:latin typeface="Times New Roman" charset="0"/>
                  <a:ea typeface="ＭＳ Ｐゴシック" charset="0"/>
                </a:defRPr>
              </a:lvl3pPr>
              <a:lvl4pPr>
                <a:defRPr sz="2000" u="sng">
                  <a:solidFill>
                    <a:schemeClr val="tx1"/>
                  </a:solidFill>
                  <a:latin typeface="Times New Roman" charset="0"/>
                  <a:ea typeface="ＭＳ Ｐゴシック" charset="0"/>
                </a:defRPr>
              </a:lvl4pPr>
              <a:lvl5pPr>
                <a:defRPr sz="2000" u="sng">
                  <a:solidFill>
                    <a:schemeClr val="tx1"/>
                  </a:solidFill>
                  <a:latin typeface="Times New Roman" charset="0"/>
                  <a:ea typeface="ＭＳ Ｐゴシック" charset="0"/>
                </a:defRPr>
              </a:lvl5pPr>
              <a:lvl6pPr marL="457200" eaLnBrk="0" fontAlgn="base" hangingPunct="0">
                <a:spcBef>
                  <a:spcPct val="0"/>
                </a:spcBef>
                <a:spcAft>
                  <a:spcPct val="0"/>
                </a:spcAft>
                <a:defRPr sz="2000" u="sng">
                  <a:solidFill>
                    <a:schemeClr val="tx1"/>
                  </a:solidFill>
                  <a:latin typeface="Times New Roman" charset="0"/>
                  <a:ea typeface="ＭＳ Ｐゴシック" charset="0"/>
                </a:defRPr>
              </a:lvl6pPr>
              <a:lvl7pPr marL="914400" eaLnBrk="0" fontAlgn="base" hangingPunct="0">
                <a:spcBef>
                  <a:spcPct val="0"/>
                </a:spcBef>
                <a:spcAft>
                  <a:spcPct val="0"/>
                </a:spcAft>
                <a:defRPr sz="2000" u="sng">
                  <a:solidFill>
                    <a:schemeClr val="tx1"/>
                  </a:solidFill>
                  <a:latin typeface="Times New Roman" charset="0"/>
                  <a:ea typeface="ＭＳ Ｐゴシック" charset="0"/>
                </a:defRPr>
              </a:lvl7pPr>
              <a:lvl8pPr marL="1371600" eaLnBrk="0" fontAlgn="base" hangingPunct="0">
                <a:spcBef>
                  <a:spcPct val="0"/>
                </a:spcBef>
                <a:spcAft>
                  <a:spcPct val="0"/>
                </a:spcAft>
                <a:defRPr sz="2000" u="sng">
                  <a:solidFill>
                    <a:schemeClr val="tx1"/>
                  </a:solidFill>
                  <a:latin typeface="Times New Roman" charset="0"/>
                  <a:ea typeface="ＭＳ Ｐゴシック" charset="0"/>
                </a:defRPr>
              </a:lvl8pPr>
              <a:lvl9pPr marL="1828800" eaLnBrk="0" fontAlgn="base" hangingPunct="0">
                <a:spcBef>
                  <a:spcPct val="0"/>
                </a:spcBef>
                <a:spcAft>
                  <a:spcPct val="0"/>
                </a:spcAft>
                <a:defRPr sz="2000" u="sng">
                  <a:solidFill>
                    <a:schemeClr val="tx1"/>
                  </a:solidFill>
                  <a:latin typeface="Times New Roman" charset="0"/>
                  <a:ea typeface="ＭＳ Ｐゴシック" charset="0"/>
                </a:defRPr>
              </a:lvl9p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579" r:id="rId1"/>
    <p:sldLayoutId id="2147484580" r:id="rId2"/>
    <p:sldLayoutId id="2147484581" r:id="rId3"/>
    <p:sldLayoutId id="2147484582" r:id="rId4"/>
    <p:sldLayoutId id="2147484583" r:id="rId5"/>
    <p:sldLayoutId id="2147484584" r:id="rId6"/>
    <p:sldLayoutId id="2147484585" r:id="rId7"/>
    <p:sldLayoutId id="2147484586" r:id="rId8"/>
    <p:sldLayoutId id="2147484587" r:id="rId9"/>
    <p:sldLayoutId id="2147484588" r:id="rId10"/>
    <p:sldLayoutId id="2147484589" r:id="rId11"/>
  </p:sldLayoutIdLst>
  <p:transition>
    <p:wheel spokes="8"/>
  </p:transition>
  <p:hf hdr="0" dt="0"/>
  <p:txStyles>
    <p:titleStyle>
      <a:lvl1pPr algn="l" rtl="0" eaLnBrk="0" fontAlgn="base" hangingPunct="0">
        <a:spcBef>
          <a:spcPct val="0"/>
        </a:spcBef>
        <a:spcAft>
          <a:spcPct val="0"/>
        </a:spcAft>
        <a:defRPr sz="4300" kern="1200">
          <a:solidFill>
            <a:schemeClr val="tx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4300">
          <a:solidFill>
            <a:schemeClr val="tx2"/>
          </a:solidFill>
          <a:latin typeface="Calibri" pitchFamily="34" charset="0"/>
          <a:ea typeface="MS PGothic" panose="020B0600070205080204" pitchFamily="34" charset="-128"/>
          <a:cs typeface="MS PGothic" charset="0"/>
        </a:defRPr>
      </a:lvl2pPr>
      <a:lvl3pPr algn="l" rtl="0" eaLnBrk="0" fontAlgn="base" hangingPunct="0">
        <a:spcBef>
          <a:spcPct val="0"/>
        </a:spcBef>
        <a:spcAft>
          <a:spcPct val="0"/>
        </a:spcAft>
        <a:defRPr sz="4300">
          <a:solidFill>
            <a:schemeClr val="tx2"/>
          </a:solidFill>
          <a:latin typeface="Calibri" pitchFamily="34" charset="0"/>
          <a:ea typeface="MS PGothic" panose="020B0600070205080204" pitchFamily="34" charset="-128"/>
          <a:cs typeface="MS PGothic" charset="0"/>
        </a:defRPr>
      </a:lvl3pPr>
      <a:lvl4pPr algn="l" rtl="0" eaLnBrk="0" fontAlgn="base" hangingPunct="0">
        <a:spcBef>
          <a:spcPct val="0"/>
        </a:spcBef>
        <a:spcAft>
          <a:spcPct val="0"/>
        </a:spcAft>
        <a:defRPr sz="4300">
          <a:solidFill>
            <a:schemeClr val="tx2"/>
          </a:solidFill>
          <a:latin typeface="Calibri" pitchFamily="34" charset="0"/>
          <a:ea typeface="MS PGothic" panose="020B0600070205080204" pitchFamily="34" charset="-128"/>
          <a:cs typeface="MS PGothic" charset="0"/>
        </a:defRPr>
      </a:lvl4pPr>
      <a:lvl5pPr algn="l" rtl="0" eaLnBrk="0" fontAlgn="base" hangingPunct="0">
        <a:spcBef>
          <a:spcPct val="0"/>
        </a:spcBef>
        <a:spcAft>
          <a:spcPct val="0"/>
        </a:spcAft>
        <a:defRPr sz="4300">
          <a:solidFill>
            <a:schemeClr val="tx2"/>
          </a:solidFill>
          <a:latin typeface="Calibri" pitchFamily="34" charset="0"/>
          <a:ea typeface="MS PGothic" panose="020B0600070205080204" pitchFamily="34" charset="-128"/>
          <a:cs typeface="MS PGothic" charset="0"/>
        </a:defRPr>
      </a:lvl5pPr>
      <a:lvl6pPr marL="389626" algn="l" rtl="0" fontAlgn="base">
        <a:spcBef>
          <a:spcPct val="0"/>
        </a:spcBef>
        <a:spcAft>
          <a:spcPct val="0"/>
        </a:spcAft>
        <a:defRPr sz="4300">
          <a:solidFill>
            <a:schemeClr val="tx2"/>
          </a:solidFill>
          <a:latin typeface="Calibri" pitchFamily="34" charset="0"/>
        </a:defRPr>
      </a:lvl6pPr>
      <a:lvl7pPr marL="779252" algn="l" rtl="0" fontAlgn="base">
        <a:spcBef>
          <a:spcPct val="0"/>
        </a:spcBef>
        <a:spcAft>
          <a:spcPct val="0"/>
        </a:spcAft>
        <a:defRPr sz="4300">
          <a:solidFill>
            <a:schemeClr val="tx2"/>
          </a:solidFill>
          <a:latin typeface="Calibri" pitchFamily="34" charset="0"/>
        </a:defRPr>
      </a:lvl7pPr>
      <a:lvl8pPr marL="1168878" algn="l" rtl="0" fontAlgn="base">
        <a:spcBef>
          <a:spcPct val="0"/>
        </a:spcBef>
        <a:spcAft>
          <a:spcPct val="0"/>
        </a:spcAft>
        <a:defRPr sz="4300">
          <a:solidFill>
            <a:schemeClr val="tx2"/>
          </a:solidFill>
          <a:latin typeface="Calibri" pitchFamily="34" charset="0"/>
        </a:defRPr>
      </a:lvl8pPr>
      <a:lvl9pPr marL="1558503" algn="l" rtl="0" fontAlgn="base">
        <a:spcBef>
          <a:spcPct val="0"/>
        </a:spcBef>
        <a:spcAft>
          <a:spcPct val="0"/>
        </a:spcAft>
        <a:defRPr sz="4300">
          <a:solidFill>
            <a:schemeClr val="tx2"/>
          </a:solidFill>
          <a:latin typeface="Calibri" pitchFamily="34" charset="0"/>
        </a:defRPr>
      </a:lvl9pPr>
    </p:titleStyle>
    <p:bodyStyle>
      <a:lvl1pPr marL="231775" indent="-231775" algn="l" rtl="0" eaLnBrk="0" fontAlgn="base" hangingPunct="0">
        <a:spcBef>
          <a:spcPct val="20000"/>
        </a:spcBef>
        <a:spcAft>
          <a:spcPct val="0"/>
        </a:spcAft>
        <a:buClr>
          <a:srgbClr val="0BD0D9"/>
        </a:buClr>
        <a:buSzPct val="95000"/>
        <a:buFont typeface="Wingdings 2" pitchFamily="2" charset="2"/>
        <a:buChar char=""/>
        <a:defRPr sz="2200" kern="1200">
          <a:solidFill>
            <a:schemeClr val="tx1"/>
          </a:solidFill>
          <a:latin typeface="+mn-lt"/>
          <a:ea typeface="MS PGothic" panose="020B0600070205080204" pitchFamily="34" charset="-128"/>
          <a:cs typeface="MS PGothic" charset="0"/>
        </a:defRPr>
      </a:lvl1pPr>
      <a:lvl2pPr marL="544513" indent="-209550" algn="l" rtl="0" eaLnBrk="0" fontAlgn="base" hangingPunct="0">
        <a:spcBef>
          <a:spcPct val="20000"/>
        </a:spcBef>
        <a:spcAft>
          <a:spcPct val="0"/>
        </a:spcAft>
        <a:buClr>
          <a:schemeClr val="accent1"/>
        </a:buClr>
        <a:buSzPct val="85000"/>
        <a:buFont typeface="Wingdings 2" pitchFamily="2" charset="2"/>
        <a:buChar char=""/>
        <a:defRPr sz="2000" kern="1200">
          <a:solidFill>
            <a:schemeClr val="tx1"/>
          </a:solidFill>
          <a:latin typeface="+mn-lt"/>
          <a:ea typeface="MS PGothic" panose="020B0600070205080204" pitchFamily="34" charset="-128"/>
          <a:cs typeface="MS PGothic" charset="0"/>
        </a:defRPr>
      </a:lvl2pPr>
      <a:lvl3pPr marL="777875" indent="-209550" algn="l" rtl="0" eaLnBrk="0" fontAlgn="base" hangingPunct="0">
        <a:spcBef>
          <a:spcPct val="20000"/>
        </a:spcBef>
        <a:spcAft>
          <a:spcPct val="0"/>
        </a:spcAft>
        <a:buClr>
          <a:schemeClr val="accent2"/>
        </a:buClr>
        <a:buSzPct val="70000"/>
        <a:buFont typeface="Wingdings 2" pitchFamily="2" charset="2"/>
        <a:buChar char=""/>
        <a:defRPr sz="2400" kern="1200">
          <a:solidFill>
            <a:schemeClr val="tx1"/>
          </a:solidFill>
          <a:latin typeface="+mn-lt"/>
          <a:ea typeface="MS PGothic" panose="020B0600070205080204" pitchFamily="34" charset="-128"/>
          <a:cs typeface="MS PGothic" charset="0"/>
        </a:defRPr>
      </a:lvl3pPr>
      <a:lvl4pPr marL="1011238" indent="-177800" algn="l" rtl="0" eaLnBrk="0" fontAlgn="base" hangingPunct="0">
        <a:spcBef>
          <a:spcPct val="20000"/>
        </a:spcBef>
        <a:spcAft>
          <a:spcPct val="0"/>
        </a:spcAft>
        <a:buClr>
          <a:srgbClr val="0BD0D9"/>
        </a:buClr>
        <a:buSzPct val="65000"/>
        <a:buFont typeface="Wingdings 2" pitchFamily="2" charset="2"/>
        <a:buChar char=""/>
        <a:defRPr sz="1700" kern="1200">
          <a:solidFill>
            <a:schemeClr val="tx1"/>
          </a:solidFill>
          <a:latin typeface="+mn-lt"/>
          <a:ea typeface="MS PGothic" panose="020B0600070205080204" pitchFamily="34" charset="-128"/>
          <a:cs typeface="MS PGothic" charset="0"/>
        </a:defRPr>
      </a:lvl4pPr>
      <a:lvl5pPr marL="1244600" indent="-177800" algn="l" rtl="0" eaLnBrk="0" fontAlgn="base" hangingPunct="0">
        <a:spcBef>
          <a:spcPct val="20000"/>
        </a:spcBef>
        <a:spcAft>
          <a:spcPct val="0"/>
        </a:spcAft>
        <a:buClr>
          <a:srgbClr val="10CF9B"/>
        </a:buClr>
        <a:buSzPct val="65000"/>
        <a:buFont typeface="Wingdings 2" pitchFamily="2" charset="2"/>
        <a:buChar char=""/>
        <a:defRPr sz="1700" kern="1200">
          <a:solidFill>
            <a:schemeClr val="tx1"/>
          </a:solidFill>
          <a:latin typeface="+mn-lt"/>
          <a:ea typeface="MS PGothic" panose="020B0600070205080204" pitchFamily="34" charset="-128"/>
          <a:cs typeface="MS PGothic" charset="0"/>
        </a:defRPr>
      </a:lvl5pPr>
      <a:lvl6pPr marL="1480578" indent="-179228" algn="l" rtl="0" eaLnBrk="1" latinLnBrk="0" hangingPunct="1">
        <a:spcBef>
          <a:spcPct val="20000"/>
        </a:spcBef>
        <a:buClr>
          <a:schemeClr val="accent5"/>
        </a:buClr>
        <a:buSzPct val="80000"/>
        <a:buFont typeface="Wingdings 2"/>
        <a:buChar char=""/>
        <a:defRPr kumimoji="0" sz="1500" kern="1200">
          <a:solidFill>
            <a:schemeClr val="tx1"/>
          </a:solidFill>
          <a:latin typeface="+mn-lt"/>
          <a:ea typeface="+mn-ea"/>
          <a:cs typeface="+mn-cs"/>
        </a:defRPr>
      </a:lvl6pPr>
      <a:lvl7pPr marL="1636429" indent="-155850" algn="l" rtl="0" eaLnBrk="1" latinLnBrk="0" hangingPunct="1">
        <a:spcBef>
          <a:spcPct val="20000"/>
        </a:spcBef>
        <a:buClr>
          <a:schemeClr val="accent6"/>
        </a:buClr>
        <a:buSzPct val="80000"/>
        <a:buFont typeface="Wingdings 2"/>
        <a:buChar char=""/>
        <a:defRPr kumimoji="0" sz="1400" kern="1200" baseline="0">
          <a:solidFill>
            <a:schemeClr val="tx1"/>
          </a:solidFill>
          <a:latin typeface="+mn-lt"/>
          <a:ea typeface="+mn-ea"/>
          <a:cs typeface="+mn-cs"/>
        </a:defRPr>
      </a:lvl7pPr>
      <a:lvl8pPr marL="1870204" indent="-155850" algn="l" rtl="0" eaLnBrk="1" latinLnBrk="0" hangingPunct="1">
        <a:spcBef>
          <a:spcPct val="20000"/>
        </a:spcBef>
        <a:buClr>
          <a:schemeClr val="tx2"/>
        </a:buClr>
        <a:buChar char="•"/>
        <a:defRPr kumimoji="0" sz="1400" kern="1200">
          <a:solidFill>
            <a:schemeClr val="tx1"/>
          </a:solidFill>
          <a:latin typeface="+mn-lt"/>
          <a:ea typeface="+mn-ea"/>
          <a:cs typeface="+mn-cs"/>
        </a:defRPr>
      </a:lvl8pPr>
      <a:lvl9pPr marL="2103980" indent="-155850" algn="l" rtl="0" eaLnBrk="1" latinLnBrk="0" hangingPunct="1">
        <a:spcBef>
          <a:spcPct val="20000"/>
        </a:spcBef>
        <a:buClr>
          <a:schemeClr val="tx2"/>
        </a:buClr>
        <a:buFontTx/>
        <a:buChar char="•"/>
        <a:defRPr kumimoji="0" sz="12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89626" algn="l" rtl="0" eaLnBrk="1" latinLnBrk="0" hangingPunct="1">
        <a:defRPr kumimoji="0" kern="1200">
          <a:solidFill>
            <a:schemeClr val="tx1"/>
          </a:solidFill>
          <a:latin typeface="+mn-lt"/>
          <a:ea typeface="+mn-ea"/>
          <a:cs typeface="+mn-cs"/>
        </a:defRPr>
      </a:lvl2pPr>
      <a:lvl3pPr marL="779252" algn="l" rtl="0" eaLnBrk="1" latinLnBrk="0" hangingPunct="1">
        <a:defRPr kumimoji="0" kern="1200">
          <a:solidFill>
            <a:schemeClr val="tx1"/>
          </a:solidFill>
          <a:latin typeface="+mn-lt"/>
          <a:ea typeface="+mn-ea"/>
          <a:cs typeface="+mn-cs"/>
        </a:defRPr>
      </a:lvl3pPr>
      <a:lvl4pPr marL="1168878" algn="l" rtl="0" eaLnBrk="1" latinLnBrk="0" hangingPunct="1">
        <a:defRPr kumimoji="0" kern="1200">
          <a:solidFill>
            <a:schemeClr val="tx1"/>
          </a:solidFill>
          <a:latin typeface="+mn-lt"/>
          <a:ea typeface="+mn-ea"/>
          <a:cs typeface="+mn-cs"/>
        </a:defRPr>
      </a:lvl4pPr>
      <a:lvl5pPr marL="1558503" algn="l" rtl="0" eaLnBrk="1" latinLnBrk="0" hangingPunct="1">
        <a:defRPr kumimoji="0" kern="1200">
          <a:solidFill>
            <a:schemeClr val="tx1"/>
          </a:solidFill>
          <a:latin typeface="+mn-lt"/>
          <a:ea typeface="+mn-ea"/>
          <a:cs typeface="+mn-cs"/>
        </a:defRPr>
      </a:lvl5pPr>
      <a:lvl6pPr marL="1948129" algn="l" rtl="0" eaLnBrk="1" latinLnBrk="0" hangingPunct="1">
        <a:defRPr kumimoji="0" kern="1200">
          <a:solidFill>
            <a:schemeClr val="tx1"/>
          </a:solidFill>
          <a:latin typeface="+mn-lt"/>
          <a:ea typeface="+mn-ea"/>
          <a:cs typeface="+mn-cs"/>
        </a:defRPr>
      </a:lvl6pPr>
      <a:lvl7pPr marL="2337755" algn="l" rtl="0" eaLnBrk="1" latinLnBrk="0" hangingPunct="1">
        <a:defRPr kumimoji="0" kern="1200">
          <a:solidFill>
            <a:schemeClr val="tx1"/>
          </a:solidFill>
          <a:latin typeface="+mn-lt"/>
          <a:ea typeface="+mn-ea"/>
          <a:cs typeface="+mn-cs"/>
        </a:defRPr>
      </a:lvl7pPr>
      <a:lvl8pPr marL="2727381" algn="l" rtl="0" eaLnBrk="1" latinLnBrk="0" hangingPunct="1">
        <a:defRPr kumimoji="0" kern="1200">
          <a:solidFill>
            <a:schemeClr val="tx1"/>
          </a:solidFill>
          <a:latin typeface="+mn-lt"/>
          <a:ea typeface="+mn-ea"/>
          <a:cs typeface="+mn-cs"/>
        </a:defRPr>
      </a:lvl8pPr>
      <a:lvl9pPr marL="3117007"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2.bin"/><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3.bin"/><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4.bin"/><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5.bin"/><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6.bin"/><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7.bin"/><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8.bin"/><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9.bin"/><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10.bin"/><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12.png"/><Relationship Id="rId3" Type="http://schemas.openxmlformats.org/officeDocument/2006/relationships/image" Target="../media/image23.emf"/><Relationship Id="rId7" Type="http://schemas.openxmlformats.org/officeDocument/2006/relationships/image" Target="../media/image25.emf"/><Relationship Id="rId12" Type="http://schemas.openxmlformats.org/officeDocument/2006/relationships/image" Target="../media/image11.png"/><Relationship Id="rId2" Type="http://schemas.openxmlformats.org/officeDocument/2006/relationships/oleObject" Target="../embeddings/oleObject11.bin"/><Relationship Id="rId1" Type="http://schemas.openxmlformats.org/officeDocument/2006/relationships/slideLayout" Target="../slideLayouts/slideLayout7.xml"/><Relationship Id="rId6" Type="http://schemas.openxmlformats.org/officeDocument/2006/relationships/oleObject" Target="../embeddings/oleObject13.bin"/><Relationship Id="rId11" Type="http://schemas.openxmlformats.org/officeDocument/2006/relationships/image" Target="../media/image27.emf"/><Relationship Id="rId5" Type="http://schemas.openxmlformats.org/officeDocument/2006/relationships/image" Target="../media/image24.e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26.emf"/><Relationship Id="rId14" Type="http://schemas.openxmlformats.org/officeDocument/2006/relationships/image" Target="../media/image13.png"/></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embeddings/oleObject16.bin"/><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13.png"/></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Number Placeholder 2">
            <a:extLst>
              <a:ext uri="{FF2B5EF4-FFF2-40B4-BE49-F238E27FC236}">
                <a16:creationId xmlns:a16="http://schemas.microsoft.com/office/drawing/2014/main" id="{DB51E3FF-122F-6908-2965-43428041BEB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702583E7-492A-604B-BB88-40169568D117}" type="slidenum">
              <a:rPr lang="es-ES_tradnl" altLang="es-AR" sz="1000">
                <a:solidFill>
                  <a:srgbClr val="045C75"/>
                </a:solidFill>
              </a:rPr>
              <a:pPr/>
              <a:t>1</a:t>
            </a:fld>
            <a:endParaRPr lang="es-ES_tradnl" altLang="es-AR" sz="1000">
              <a:solidFill>
                <a:srgbClr val="045C75"/>
              </a:solidFill>
            </a:endParaRPr>
          </a:p>
        </p:txBody>
      </p:sp>
      <p:sp>
        <p:nvSpPr>
          <p:cNvPr id="15362" name="Text Box 13">
            <a:extLst>
              <a:ext uri="{FF2B5EF4-FFF2-40B4-BE49-F238E27FC236}">
                <a16:creationId xmlns:a16="http://schemas.microsoft.com/office/drawing/2014/main" id="{184800CA-9A06-AC15-BB72-CD9F1BE3F7A3}"/>
              </a:ext>
            </a:extLst>
          </p:cNvPr>
          <p:cNvSpPr txBox="1">
            <a:spLocks noChangeArrowheads="1"/>
          </p:cNvSpPr>
          <p:nvPr/>
        </p:nvSpPr>
        <p:spPr bwMode="auto">
          <a:xfrm>
            <a:off x="762000" y="1790700"/>
            <a:ext cx="2751138"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b="1" u="none">
                <a:latin typeface="Arial" panose="020B0604020202020204" pitchFamily="34" charset="0"/>
              </a:rPr>
              <a:t>Lógica Proposicional</a:t>
            </a:r>
            <a:endParaRPr lang="es-ES_tradnl" altLang="es-AR" b="1" u="none"/>
          </a:p>
        </p:txBody>
      </p:sp>
      <p:sp>
        <p:nvSpPr>
          <p:cNvPr id="15363" name="TextBox 6">
            <a:extLst>
              <a:ext uri="{FF2B5EF4-FFF2-40B4-BE49-F238E27FC236}">
                <a16:creationId xmlns:a16="http://schemas.microsoft.com/office/drawing/2014/main" id="{1CCFF4EB-DCFE-F333-329B-C359DBB698B4}"/>
              </a:ext>
            </a:extLst>
          </p:cNvPr>
          <p:cNvSpPr txBox="1">
            <a:spLocks noChangeArrowheads="1"/>
          </p:cNvSpPr>
          <p:nvPr/>
        </p:nvSpPr>
        <p:spPr bwMode="auto">
          <a:xfrm>
            <a:off x="762000" y="1104900"/>
            <a:ext cx="1660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n-US" altLang="es-AR" sz="2400" b="1"/>
              <a:t>Teoría Nº 2</a:t>
            </a:r>
          </a:p>
        </p:txBody>
      </p:sp>
      <p:sp>
        <p:nvSpPr>
          <p:cNvPr id="15364" name="TextBox 1">
            <a:extLst>
              <a:ext uri="{FF2B5EF4-FFF2-40B4-BE49-F238E27FC236}">
                <a16:creationId xmlns:a16="http://schemas.microsoft.com/office/drawing/2014/main" id="{402871DC-9CA4-7167-F110-2F18D93DA571}"/>
              </a:ext>
            </a:extLst>
          </p:cNvPr>
          <p:cNvSpPr txBox="1">
            <a:spLocks noChangeArrowheads="1"/>
          </p:cNvSpPr>
          <p:nvPr/>
        </p:nvSpPr>
        <p:spPr bwMode="auto">
          <a:xfrm>
            <a:off x="4683125" y="4441825"/>
            <a:ext cx="36734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n-US" altLang="es-AR" u="none" dirty="0" err="1">
                <a:latin typeface="Constantia" panose="02030602050306030303" pitchFamily="18" charset="0"/>
              </a:rPr>
              <a:t>Fundamentos</a:t>
            </a:r>
            <a:r>
              <a:rPr lang="en-US" altLang="es-AR" u="none" dirty="0">
                <a:latin typeface="Constantia" panose="02030602050306030303" pitchFamily="18" charset="0"/>
              </a:rPr>
              <a:t> de la </a:t>
            </a:r>
            <a:r>
              <a:rPr lang="en-US" altLang="es-AR" u="none" dirty="0" err="1">
                <a:latin typeface="Constantia" panose="02030602050306030303" pitchFamily="18" charset="0"/>
              </a:rPr>
              <a:t>Informática</a:t>
            </a:r>
            <a:endParaRPr lang="en-US" altLang="es-AR" u="none" dirty="0">
              <a:latin typeface="Constantia" panose="02030602050306030303" pitchFamily="18" charset="0"/>
            </a:endParaRPr>
          </a:p>
          <a:p>
            <a:pPr algn="ctr"/>
            <a:r>
              <a:rPr lang="en-US" altLang="es-AR" u="none" dirty="0">
                <a:latin typeface="Constantia" panose="02030602050306030303" pitchFamily="18" charset="0"/>
              </a:rPr>
              <a:t>Int. a la </a:t>
            </a:r>
            <a:r>
              <a:rPr lang="en-US" altLang="es-AR" u="none" dirty="0" err="1">
                <a:latin typeface="Constantia" panose="02030602050306030303" pitchFamily="18" charset="0"/>
              </a:rPr>
              <a:t>Programación</a:t>
            </a:r>
            <a:r>
              <a:rPr lang="en-US" altLang="es-AR" u="none" dirty="0">
                <a:latin typeface="Constantia" panose="02030602050306030303" pitchFamily="18" charset="0"/>
              </a:rPr>
              <a:t> </a:t>
            </a:r>
          </a:p>
          <a:p>
            <a:pPr algn="ctr"/>
            <a:r>
              <a:rPr lang="en-US" altLang="es-AR" sz="1800" u="none" dirty="0">
                <a:latin typeface="Constantia" panose="02030602050306030303" pitchFamily="18" charset="0"/>
              </a:rPr>
              <a:t>Primer </a:t>
            </a:r>
            <a:r>
              <a:rPr lang="en-US" altLang="es-AR" sz="1800" u="none" dirty="0" err="1">
                <a:latin typeface="Constantia" panose="02030602050306030303" pitchFamily="18" charset="0"/>
              </a:rPr>
              <a:t>Cuatrimestre</a:t>
            </a:r>
            <a:r>
              <a:rPr lang="en-US" altLang="es-AR" sz="1800" u="none" dirty="0">
                <a:latin typeface="Constantia" panose="02030602050306030303" pitchFamily="18" charset="0"/>
              </a:rPr>
              <a:t> 2024</a:t>
            </a:r>
          </a:p>
        </p:txBody>
      </p:sp>
      <p:pic>
        <p:nvPicPr>
          <p:cNvPr id="15365" name="Picture 3" descr="unsl.jpeg">
            <a:extLst>
              <a:ext uri="{FF2B5EF4-FFF2-40B4-BE49-F238E27FC236}">
                <a16:creationId xmlns:a16="http://schemas.microsoft.com/office/drawing/2014/main" id="{B85124BC-2DD4-8FFF-EABE-0F9167C6B5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4945063"/>
            <a:ext cx="446088"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4" descr="fcfmyn.jpeg">
            <a:extLst>
              <a:ext uri="{FF2B5EF4-FFF2-40B4-BE49-F238E27FC236}">
                <a16:creationId xmlns:a16="http://schemas.microsoft.com/office/drawing/2014/main" id="{2DB6D512-3B76-5EE6-B02D-A39CC10654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2513" y="4986338"/>
            <a:ext cx="5667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5" descr="dpto.jpeg">
            <a:extLst>
              <a:ext uri="{FF2B5EF4-FFF2-40B4-BE49-F238E27FC236}">
                <a16:creationId xmlns:a16="http://schemas.microsoft.com/office/drawing/2014/main" id="{F6FC69D2-A3BA-A84A-36E3-D7FC51CB45C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9888" y="4910138"/>
            <a:ext cx="6175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Rectangle 9">
            <a:extLst>
              <a:ext uri="{FF2B5EF4-FFF2-40B4-BE49-F238E27FC236}">
                <a16:creationId xmlns:a16="http://schemas.microsoft.com/office/drawing/2014/main" id="{A2129590-B3F7-9C59-8229-B7C7311DB36D}"/>
              </a:ext>
            </a:extLst>
          </p:cNvPr>
          <p:cNvSpPr>
            <a:spLocks noChangeArrowheads="1"/>
          </p:cNvSpPr>
          <p:nvPr/>
        </p:nvSpPr>
        <p:spPr bwMode="auto">
          <a:xfrm>
            <a:off x="539750" y="2713038"/>
            <a:ext cx="38877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n-US" altLang="en-US" u="none">
                <a:latin typeface="Baskerville Old Face" panose="02020602080505020303" pitchFamily="18" charset="77"/>
              </a:rPr>
              <a:t>“</a:t>
            </a:r>
            <a:r>
              <a:rPr lang="en-US" altLang="es-AR" u="none">
                <a:latin typeface="Baskerville Old Face" panose="02020602080505020303" pitchFamily="18" charset="77"/>
              </a:rPr>
              <a:t>Las interpretaciones respectivas de los símbolos 0 y 1 en el sistema de lógica son </a:t>
            </a:r>
            <a:r>
              <a:rPr lang="en-US" altLang="es-AR" b="1" u="none">
                <a:latin typeface="Baskerville Old Face" panose="02020602080505020303" pitchFamily="18" charset="77"/>
              </a:rPr>
              <a:t>Nada</a:t>
            </a:r>
            <a:r>
              <a:rPr lang="en-US" altLang="es-AR" u="none">
                <a:latin typeface="Baskerville Old Face" panose="02020602080505020303" pitchFamily="18" charset="77"/>
              </a:rPr>
              <a:t> y </a:t>
            </a:r>
            <a:r>
              <a:rPr lang="en-US" altLang="es-AR" b="1" u="none">
                <a:latin typeface="Baskerville Old Face" panose="02020602080505020303" pitchFamily="18" charset="77"/>
              </a:rPr>
              <a:t>Universo</a:t>
            </a:r>
            <a:r>
              <a:rPr lang="en-US" altLang="en-US" u="none">
                <a:latin typeface="Baskerville Old Face" panose="02020602080505020303" pitchFamily="18" charset="77"/>
              </a:rPr>
              <a:t>”</a:t>
            </a:r>
            <a:r>
              <a:rPr lang="en-US" altLang="es-AR" u="none">
                <a:latin typeface="Baskerville Old Face" panose="02020602080505020303" pitchFamily="18" charset="77"/>
              </a:rPr>
              <a:t> </a:t>
            </a:r>
            <a:r>
              <a:rPr lang="en-US" altLang="es-AR" u="none">
                <a:latin typeface="Abadi MT Condensed Light" panose="020B0306030101010103" pitchFamily="34" charset="77"/>
              </a:rPr>
              <a:t>George Boole</a:t>
            </a:r>
          </a:p>
        </p:txBody>
      </p:sp>
      <p:pic>
        <p:nvPicPr>
          <p:cNvPr id="15369" name="Picture 10" descr="logica1.jpeg">
            <a:extLst>
              <a:ext uri="{FF2B5EF4-FFF2-40B4-BE49-F238E27FC236}">
                <a16:creationId xmlns:a16="http://schemas.microsoft.com/office/drawing/2014/main" id="{49A1F43D-08C8-8FC8-4AD0-6A44C63DD0E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87900" y="1128713"/>
            <a:ext cx="3954463"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2">
            <a:extLst>
              <a:ext uri="{FF2B5EF4-FFF2-40B4-BE49-F238E27FC236}">
                <a16:creationId xmlns:a16="http://schemas.microsoft.com/office/drawing/2014/main" id="{DA6BA480-56F4-0125-6161-D1B60E9A5E4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42C44D37-FC5C-2A4C-8CC7-9DA679AADCB2}" type="slidenum">
              <a:rPr lang="es-ES_tradnl" altLang="es-AR" sz="1000">
                <a:solidFill>
                  <a:srgbClr val="045C75"/>
                </a:solidFill>
              </a:rPr>
              <a:pPr/>
              <a:t>10</a:t>
            </a:fld>
            <a:endParaRPr lang="es-ES_tradnl" altLang="es-AR" sz="1000">
              <a:solidFill>
                <a:srgbClr val="045C75"/>
              </a:solidFill>
            </a:endParaRPr>
          </a:p>
        </p:txBody>
      </p:sp>
      <p:sp>
        <p:nvSpPr>
          <p:cNvPr id="25602" name="Text Box 2056">
            <a:extLst>
              <a:ext uri="{FF2B5EF4-FFF2-40B4-BE49-F238E27FC236}">
                <a16:creationId xmlns:a16="http://schemas.microsoft.com/office/drawing/2014/main" id="{527A4EE9-0FCE-E6CA-A5FD-5B2AF0EE9AF1}"/>
              </a:ext>
            </a:extLst>
          </p:cNvPr>
          <p:cNvSpPr txBox="1">
            <a:spLocks noChangeArrowheads="1"/>
          </p:cNvSpPr>
          <p:nvPr/>
        </p:nvSpPr>
        <p:spPr bwMode="auto">
          <a:xfrm>
            <a:off x="444500" y="841375"/>
            <a:ext cx="211137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s-ES_tradnl" altLang="es-AR" b="1" u="none"/>
              <a:t>Proposiciones</a:t>
            </a:r>
          </a:p>
        </p:txBody>
      </p:sp>
      <p:pic>
        <p:nvPicPr>
          <p:cNvPr id="25603" name="Picture 3" descr="unsl.jpeg">
            <a:extLst>
              <a:ext uri="{FF2B5EF4-FFF2-40B4-BE49-F238E27FC236}">
                <a16:creationId xmlns:a16="http://schemas.microsoft.com/office/drawing/2014/main" id="{A3BA679C-24CF-8678-8975-A365DA06F7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9838" y="5089525"/>
            <a:ext cx="342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descr="fcfmyn.jpeg">
            <a:extLst>
              <a:ext uri="{FF2B5EF4-FFF2-40B4-BE49-F238E27FC236}">
                <a16:creationId xmlns:a16="http://schemas.microsoft.com/office/drawing/2014/main" id="{464417E6-8E62-640E-1F4D-A6C8AFADD3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275" y="5106988"/>
            <a:ext cx="433388"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dpto.jpeg">
            <a:extLst>
              <a:ext uri="{FF2B5EF4-FFF2-40B4-BE49-F238E27FC236}">
                <a16:creationId xmlns:a16="http://schemas.microsoft.com/office/drawing/2014/main" id="{FE40DF97-0083-58ED-1377-82BD1BCBF02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054600"/>
            <a:ext cx="4730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 Box 13">
            <a:extLst>
              <a:ext uri="{FF2B5EF4-FFF2-40B4-BE49-F238E27FC236}">
                <a16:creationId xmlns:a16="http://schemas.microsoft.com/office/drawing/2014/main" id="{AE810319-7486-9D99-C7A4-C911D0617E90}"/>
              </a:ext>
            </a:extLst>
          </p:cNvPr>
          <p:cNvSpPr txBox="1">
            <a:spLocks noChangeArrowheads="1"/>
          </p:cNvSpPr>
          <p:nvPr/>
        </p:nvSpPr>
        <p:spPr bwMode="auto">
          <a:xfrm>
            <a:off x="5664200" y="625475"/>
            <a:ext cx="2751138"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b="1" u="none">
                <a:latin typeface="Arial" panose="020B0604020202020204" pitchFamily="34" charset="0"/>
              </a:rPr>
              <a:t>Lógica Proposicional</a:t>
            </a:r>
            <a:endParaRPr lang="es-ES_tradnl" altLang="es-AR" b="1" u="none"/>
          </a:p>
        </p:txBody>
      </p:sp>
      <p:sp>
        <p:nvSpPr>
          <p:cNvPr id="17" name="TextBox 16">
            <a:extLst>
              <a:ext uri="{FF2B5EF4-FFF2-40B4-BE49-F238E27FC236}">
                <a16:creationId xmlns:a16="http://schemas.microsoft.com/office/drawing/2014/main" id="{A14E0E19-769B-FB25-B809-6F9B7133D591}"/>
              </a:ext>
            </a:extLst>
          </p:cNvPr>
          <p:cNvSpPr txBox="1"/>
          <p:nvPr/>
        </p:nvSpPr>
        <p:spPr>
          <a:xfrm>
            <a:off x="323850" y="1489075"/>
            <a:ext cx="8686800" cy="7080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defRPr/>
            </a:pPr>
            <a:r>
              <a:rPr lang="en-US" altLang="es-AR" u="none">
                <a:solidFill>
                  <a:srgbClr val="000000"/>
                </a:solidFill>
                <a:latin typeface="Constantia" panose="02030602050306030303" pitchFamily="18" charset="0"/>
              </a:rPr>
              <a:t>La </a:t>
            </a:r>
            <a:r>
              <a:rPr lang="en-US" altLang="es-AR" b="1" i="1" u="none">
                <a:solidFill>
                  <a:srgbClr val="03495C"/>
                </a:solidFill>
                <a:latin typeface="Constantia" panose="02030602050306030303" pitchFamily="18" charset="0"/>
              </a:rPr>
              <a:t>proposición</a:t>
            </a:r>
            <a:r>
              <a:rPr lang="en-US" altLang="es-AR" b="1" i="1" u="none">
                <a:solidFill>
                  <a:srgbClr val="000000"/>
                </a:solidFill>
                <a:latin typeface="Constantia" panose="02030602050306030303" pitchFamily="18" charset="0"/>
              </a:rPr>
              <a:t> </a:t>
            </a:r>
            <a:r>
              <a:rPr lang="en-US" altLang="es-AR" u="none">
                <a:solidFill>
                  <a:srgbClr val="000000"/>
                </a:solidFill>
                <a:latin typeface="Constantia" panose="02030602050306030303" pitchFamily="18" charset="0"/>
              </a:rPr>
              <a:t> es una oración </a:t>
            </a:r>
            <a:r>
              <a:rPr lang="en-US" altLang="es-AR" u="none">
                <a:latin typeface="Constantia" panose="02030602050306030303" pitchFamily="18" charset="0"/>
              </a:rPr>
              <a:t>aseverativa</a:t>
            </a:r>
            <a:r>
              <a:rPr lang="en-US" altLang="es-AR" u="none">
                <a:solidFill>
                  <a:srgbClr val="000000"/>
                </a:solidFill>
                <a:latin typeface="Constantia" panose="02030602050306030303" pitchFamily="18" charset="0"/>
              </a:rPr>
              <a:t> de la que tiene sentido decir si es </a:t>
            </a:r>
            <a:r>
              <a:rPr lang="en-US" altLang="es-AR" b="1" u="none">
                <a:solidFill>
                  <a:srgbClr val="000000"/>
                </a:solidFill>
                <a:latin typeface="Constantia" panose="02030602050306030303" pitchFamily="18" charset="0"/>
              </a:rPr>
              <a:t>verdadera</a:t>
            </a:r>
            <a:r>
              <a:rPr lang="en-US" altLang="es-AR" u="none">
                <a:solidFill>
                  <a:srgbClr val="000000"/>
                </a:solidFill>
                <a:latin typeface="Constantia" panose="02030602050306030303" pitchFamily="18" charset="0"/>
              </a:rPr>
              <a:t> o </a:t>
            </a:r>
            <a:r>
              <a:rPr lang="en-US" altLang="es-AR" b="1" u="none">
                <a:solidFill>
                  <a:srgbClr val="000000"/>
                </a:solidFill>
                <a:latin typeface="Constantia" panose="02030602050306030303" pitchFamily="18" charset="0"/>
              </a:rPr>
              <a:t>falsa</a:t>
            </a:r>
          </a:p>
        </p:txBody>
      </p:sp>
      <p:sp>
        <p:nvSpPr>
          <p:cNvPr id="18" name="TextBox 17">
            <a:extLst>
              <a:ext uri="{FF2B5EF4-FFF2-40B4-BE49-F238E27FC236}">
                <a16:creationId xmlns:a16="http://schemas.microsoft.com/office/drawing/2014/main" id="{EE96389C-3380-C9EE-3B8E-BA293BFACD08}"/>
              </a:ext>
            </a:extLst>
          </p:cNvPr>
          <p:cNvSpPr txBox="1"/>
          <p:nvPr/>
        </p:nvSpPr>
        <p:spPr>
          <a:xfrm>
            <a:off x="323850" y="2438400"/>
            <a:ext cx="8686800" cy="706438"/>
          </a:xfrm>
          <a:prstGeom prst="rect">
            <a:avLst/>
          </a:prstGeom>
          <a:ln>
            <a:solidFill>
              <a:srgbClr val="FF3300"/>
            </a:solidFill>
          </a:ln>
        </p:spPr>
        <p:style>
          <a:lnRef idx="2">
            <a:schemeClr val="accent1"/>
          </a:lnRef>
          <a:fillRef idx="1">
            <a:schemeClr val="lt1"/>
          </a:fillRef>
          <a:effectRef idx="0">
            <a:schemeClr val="accent1"/>
          </a:effectRef>
          <a:fontRef idx="minor">
            <a:schemeClr val="dk1"/>
          </a:fontRef>
        </p:style>
        <p:txBody>
          <a:bodyPr>
            <a:spAutoFit/>
          </a:bodyPr>
          <a:lstStyle>
            <a:lvl1pPr>
              <a:defRPr sz="2000" u="sng">
                <a:solidFill>
                  <a:schemeClr val="tx1"/>
                </a:solidFill>
                <a:latin typeface="Times New Roman" charset="0"/>
                <a:ea typeface="ＭＳ Ｐゴシック" charset="0"/>
                <a:cs typeface="ＭＳ Ｐゴシック" charset="0"/>
              </a:defRPr>
            </a:lvl1pPr>
            <a:lvl2pPr marL="37931725" indent="-37474525">
              <a:defRPr sz="2000" u="sng">
                <a:solidFill>
                  <a:schemeClr val="tx1"/>
                </a:solidFill>
                <a:latin typeface="Times New Roman" charset="0"/>
                <a:ea typeface="ＭＳ Ｐゴシック" charset="0"/>
              </a:defRPr>
            </a:lvl2pPr>
            <a:lvl3pPr>
              <a:defRPr sz="2000" u="sng">
                <a:solidFill>
                  <a:schemeClr val="tx1"/>
                </a:solidFill>
                <a:latin typeface="Times New Roman" charset="0"/>
                <a:ea typeface="ＭＳ Ｐゴシック" charset="0"/>
              </a:defRPr>
            </a:lvl3pPr>
            <a:lvl4pPr>
              <a:defRPr sz="2000" u="sng">
                <a:solidFill>
                  <a:schemeClr val="tx1"/>
                </a:solidFill>
                <a:latin typeface="Times New Roman" charset="0"/>
                <a:ea typeface="ＭＳ Ｐゴシック" charset="0"/>
              </a:defRPr>
            </a:lvl4pPr>
            <a:lvl5pPr>
              <a:defRPr sz="2000" u="sng">
                <a:solidFill>
                  <a:schemeClr val="tx1"/>
                </a:solidFill>
                <a:latin typeface="Times New Roman" charset="0"/>
                <a:ea typeface="ＭＳ Ｐゴシック" charset="0"/>
              </a:defRPr>
            </a:lvl5pPr>
            <a:lvl6pPr marL="457200" eaLnBrk="0" fontAlgn="base" hangingPunct="0">
              <a:spcBef>
                <a:spcPct val="0"/>
              </a:spcBef>
              <a:spcAft>
                <a:spcPct val="0"/>
              </a:spcAft>
              <a:defRPr sz="2000" u="sng">
                <a:solidFill>
                  <a:schemeClr val="tx1"/>
                </a:solidFill>
                <a:latin typeface="Times New Roman" charset="0"/>
                <a:ea typeface="ＭＳ Ｐゴシック" charset="0"/>
              </a:defRPr>
            </a:lvl6pPr>
            <a:lvl7pPr marL="914400" eaLnBrk="0" fontAlgn="base" hangingPunct="0">
              <a:spcBef>
                <a:spcPct val="0"/>
              </a:spcBef>
              <a:spcAft>
                <a:spcPct val="0"/>
              </a:spcAft>
              <a:defRPr sz="2000" u="sng">
                <a:solidFill>
                  <a:schemeClr val="tx1"/>
                </a:solidFill>
                <a:latin typeface="Times New Roman" charset="0"/>
                <a:ea typeface="ＭＳ Ｐゴシック" charset="0"/>
              </a:defRPr>
            </a:lvl7pPr>
            <a:lvl8pPr marL="1371600" eaLnBrk="0" fontAlgn="base" hangingPunct="0">
              <a:spcBef>
                <a:spcPct val="0"/>
              </a:spcBef>
              <a:spcAft>
                <a:spcPct val="0"/>
              </a:spcAft>
              <a:defRPr sz="2000" u="sng">
                <a:solidFill>
                  <a:schemeClr val="tx1"/>
                </a:solidFill>
                <a:latin typeface="Times New Roman" charset="0"/>
                <a:ea typeface="ＭＳ Ｐゴシック" charset="0"/>
              </a:defRPr>
            </a:lvl8pPr>
            <a:lvl9pPr marL="1828800" eaLnBrk="0" fontAlgn="base" hangingPunct="0">
              <a:spcBef>
                <a:spcPct val="0"/>
              </a:spcBef>
              <a:spcAft>
                <a:spcPct val="0"/>
              </a:spcAft>
              <a:defRPr sz="2000" u="sng">
                <a:solidFill>
                  <a:schemeClr val="tx1"/>
                </a:solidFill>
                <a:latin typeface="Times New Roman" charset="0"/>
                <a:ea typeface="ＭＳ Ｐゴシック" charset="0"/>
              </a:defRPr>
            </a:lvl9pPr>
          </a:lstStyle>
          <a:p>
            <a:pPr algn="just">
              <a:defRPr/>
            </a:pPr>
            <a:r>
              <a:rPr lang="en-US" u="none" dirty="0" err="1">
                <a:solidFill>
                  <a:srgbClr val="000000"/>
                </a:solidFill>
                <a:latin typeface="Constantia" charset="0"/>
              </a:rPr>
              <a:t>Todas</a:t>
            </a:r>
            <a:r>
              <a:rPr lang="en-US" u="none" dirty="0">
                <a:solidFill>
                  <a:srgbClr val="000000"/>
                </a:solidFill>
                <a:latin typeface="Constantia" charset="0"/>
              </a:rPr>
              <a:t> </a:t>
            </a:r>
            <a:r>
              <a:rPr lang="en-US" u="none" dirty="0" err="1">
                <a:solidFill>
                  <a:srgbClr val="000000"/>
                </a:solidFill>
                <a:latin typeface="Constantia" charset="0"/>
              </a:rPr>
              <a:t>las</a:t>
            </a:r>
            <a:r>
              <a:rPr lang="en-US" u="none" dirty="0">
                <a:solidFill>
                  <a:srgbClr val="000000"/>
                </a:solidFill>
                <a:latin typeface="Constantia" charset="0"/>
              </a:rPr>
              <a:t> </a:t>
            </a:r>
            <a:r>
              <a:rPr lang="en-US" u="none" dirty="0" err="1">
                <a:solidFill>
                  <a:srgbClr val="000000"/>
                </a:solidFill>
                <a:latin typeface="Constantia" charset="0"/>
              </a:rPr>
              <a:t>proposiciones</a:t>
            </a:r>
            <a:r>
              <a:rPr lang="en-US" u="none" dirty="0">
                <a:solidFill>
                  <a:srgbClr val="000000"/>
                </a:solidFill>
                <a:latin typeface="Constantia" charset="0"/>
              </a:rPr>
              <a:t> son </a:t>
            </a:r>
            <a:r>
              <a:rPr lang="en-US" u="none" dirty="0" err="1">
                <a:solidFill>
                  <a:srgbClr val="000000"/>
                </a:solidFill>
                <a:latin typeface="Constantia" charset="0"/>
              </a:rPr>
              <a:t>enunciados</a:t>
            </a:r>
            <a:r>
              <a:rPr lang="en-US" u="none" dirty="0">
                <a:solidFill>
                  <a:srgbClr val="000000"/>
                </a:solidFill>
                <a:latin typeface="Constantia" charset="0"/>
              </a:rPr>
              <a:t> </a:t>
            </a:r>
            <a:r>
              <a:rPr lang="en-US" u="none" dirty="0" err="1">
                <a:solidFill>
                  <a:srgbClr val="000000"/>
                </a:solidFill>
                <a:latin typeface="Constantia" charset="0"/>
              </a:rPr>
              <a:t>pero</a:t>
            </a:r>
            <a:r>
              <a:rPr lang="en-US" u="none" dirty="0">
                <a:solidFill>
                  <a:srgbClr val="000000"/>
                </a:solidFill>
                <a:latin typeface="Constantia" charset="0"/>
              </a:rPr>
              <a:t> no </a:t>
            </a:r>
            <a:r>
              <a:rPr lang="en-US" u="none" dirty="0" err="1">
                <a:solidFill>
                  <a:srgbClr val="000000"/>
                </a:solidFill>
                <a:latin typeface="Constantia" charset="0"/>
              </a:rPr>
              <a:t>todos</a:t>
            </a:r>
            <a:r>
              <a:rPr lang="en-US" u="none" dirty="0">
                <a:solidFill>
                  <a:srgbClr val="000000"/>
                </a:solidFill>
                <a:latin typeface="Constantia" charset="0"/>
              </a:rPr>
              <a:t> los </a:t>
            </a:r>
            <a:r>
              <a:rPr lang="en-US" u="none" dirty="0" err="1">
                <a:solidFill>
                  <a:srgbClr val="000000"/>
                </a:solidFill>
                <a:latin typeface="Constantia" charset="0"/>
              </a:rPr>
              <a:t>enunciados</a:t>
            </a:r>
            <a:r>
              <a:rPr lang="en-US" u="none" dirty="0">
                <a:solidFill>
                  <a:srgbClr val="000000"/>
                </a:solidFill>
                <a:latin typeface="Constantia" charset="0"/>
              </a:rPr>
              <a:t> son </a:t>
            </a:r>
            <a:r>
              <a:rPr lang="en-US" u="none" dirty="0" err="1">
                <a:solidFill>
                  <a:srgbClr val="000000"/>
                </a:solidFill>
                <a:latin typeface="Constantia" charset="0"/>
              </a:rPr>
              <a:t>proposiciones</a:t>
            </a:r>
            <a:endParaRPr lang="en-US" b="1" u="none" dirty="0">
              <a:solidFill>
                <a:srgbClr val="000000"/>
              </a:solidFill>
              <a:latin typeface="Constantia" charset="0"/>
            </a:endParaRPr>
          </a:p>
        </p:txBody>
      </p:sp>
      <p:sp>
        <p:nvSpPr>
          <p:cNvPr id="2" name="TextBox 1">
            <a:extLst>
              <a:ext uri="{FF2B5EF4-FFF2-40B4-BE49-F238E27FC236}">
                <a16:creationId xmlns:a16="http://schemas.microsoft.com/office/drawing/2014/main" id="{553EBC66-B2D9-A300-05C9-3BAF14A304B5}"/>
              </a:ext>
            </a:extLst>
          </p:cNvPr>
          <p:cNvSpPr txBox="1">
            <a:spLocks noChangeArrowheads="1"/>
          </p:cNvSpPr>
          <p:nvPr/>
        </p:nvSpPr>
        <p:spPr bwMode="auto">
          <a:xfrm>
            <a:off x="611188" y="3289300"/>
            <a:ext cx="1211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n-US" altLang="es-AR" b="1"/>
              <a:t>Ejemplos</a:t>
            </a:r>
            <a:endParaRPr lang="en-US" altLang="es-AR"/>
          </a:p>
        </p:txBody>
      </p:sp>
      <p:sp>
        <p:nvSpPr>
          <p:cNvPr id="3" name="TextBox 2">
            <a:extLst>
              <a:ext uri="{FF2B5EF4-FFF2-40B4-BE49-F238E27FC236}">
                <a16:creationId xmlns:a16="http://schemas.microsoft.com/office/drawing/2014/main" id="{4BC4A51A-BF09-A4FA-F0E9-2813D836046E}"/>
              </a:ext>
            </a:extLst>
          </p:cNvPr>
          <p:cNvSpPr txBox="1">
            <a:spLocks noChangeArrowheads="1"/>
          </p:cNvSpPr>
          <p:nvPr/>
        </p:nvSpPr>
        <p:spPr bwMode="auto">
          <a:xfrm>
            <a:off x="900113" y="3721100"/>
            <a:ext cx="3716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n-US" altLang="es-AR" u="none"/>
              <a:t>Debemos honrar a nuestros héroes</a:t>
            </a:r>
          </a:p>
        </p:txBody>
      </p:sp>
      <p:sp>
        <p:nvSpPr>
          <p:cNvPr id="21" name="TextBox 20">
            <a:extLst>
              <a:ext uri="{FF2B5EF4-FFF2-40B4-BE49-F238E27FC236}">
                <a16:creationId xmlns:a16="http://schemas.microsoft.com/office/drawing/2014/main" id="{C1FE6626-2009-F1EA-D3C9-2EDA353E2475}"/>
              </a:ext>
            </a:extLst>
          </p:cNvPr>
          <p:cNvSpPr txBox="1">
            <a:spLocks noChangeArrowheads="1"/>
          </p:cNvSpPr>
          <p:nvPr/>
        </p:nvSpPr>
        <p:spPr bwMode="auto">
          <a:xfrm>
            <a:off x="900113" y="4081463"/>
            <a:ext cx="2466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n-US" altLang="es-AR" u="none"/>
              <a:t>Quizas llueva mañana</a:t>
            </a:r>
          </a:p>
        </p:txBody>
      </p:sp>
      <p:sp>
        <p:nvSpPr>
          <p:cNvPr id="5" name="Right Brace 4">
            <a:extLst>
              <a:ext uri="{FF2B5EF4-FFF2-40B4-BE49-F238E27FC236}">
                <a16:creationId xmlns:a16="http://schemas.microsoft.com/office/drawing/2014/main" id="{8AB149EA-DC0A-B3DB-2DCE-8D4A02EB291A}"/>
              </a:ext>
            </a:extLst>
          </p:cNvPr>
          <p:cNvSpPr>
            <a:spLocks/>
          </p:cNvSpPr>
          <p:nvPr/>
        </p:nvSpPr>
        <p:spPr bwMode="auto">
          <a:xfrm>
            <a:off x="4932363" y="3794125"/>
            <a:ext cx="215900" cy="1008063"/>
          </a:xfrm>
          <a:prstGeom prst="rightBrace">
            <a:avLst>
              <a:gd name="adj1" fmla="val 8322"/>
              <a:gd name="adj2" fmla="val 50000"/>
            </a:avLst>
          </a:prstGeom>
          <a:noFill/>
          <a:ln w="25400">
            <a:solidFill>
              <a:schemeClr val="accent1"/>
            </a:solidFill>
            <a:round/>
            <a:headEnd/>
            <a:tailEnd/>
          </a:ln>
          <a:effectLst>
            <a:outerShdw blurRad="57150" dist="38100" dir="5400000" algn="ctr" rotWithShape="0">
              <a:srgbClr val="002041">
                <a:alpha val="48000"/>
              </a:srgbClr>
            </a:outerShdw>
          </a:effectLst>
        </p:spPr>
        <p:txBody>
          <a:bodyPr anchor="ctr"/>
          <a:lstStyle/>
          <a:p>
            <a:pPr algn="ctr">
              <a:defRPr/>
            </a:pPr>
            <a:endParaRPr lang="en-US">
              <a:latin typeface="+mn-lt"/>
              <a:ea typeface="+mn-ea"/>
            </a:endParaRPr>
          </a:p>
        </p:txBody>
      </p:sp>
      <p:sp>
        <p:nvSpPr>
          <p:cNvPr id="6" name="TextBox 5">
            <a:extLst>
              <a:ext uri="{FF2B5EF4-FFF2-40B4-BE49-F238E27FC236}">
                <a16:creationId xmlns:a16="http://schemas.microsoft.com/office/drawing/2014/main" id="{98042B75-CB14-9BD1-51B3-0589F2B42B47}"/>
              </a:ext>
            </a:extLst>
          </p:cNvPr>
          <p:cNvSpPr txBox="1">
            <a:spLocks noChangeArrowheads="1"/>
          </p:cNvSpPr>
          <p:nvPr/>
        </p:nvSpPr>
        <p:spPr bwMode="auto">
          <a:xfrm>
            <a:off x="5148263" y="4041775"/>
            <a:ext cx="2725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n-US" altLang="es-AR" u="none">
                <a:latin typeface="Comic Sans MS" panose="030F0902030302020204" pitchFamily="66" charset="0"/>
              </a:rPr>
              <a:t>No Son proposiciones</a:t>
            </a:r>
          </a:p>
        </p:txBody>
      </p:sp>
      <p:sp>
        <p:nvSpPr>
          <p:cNvPr id="19" name="TextBox 18">
            <a:extLst>
              <a:ext uri="{FF2B5EF4-FFF2-40B4-BE49-F238E27FC236}">
                <a16:creationId xmlns:a16="http://schemas.microsoft.com/office/drawing/2014/main" id="{6171E8FC-AE5F-4338-0877-BCFBC417460E}"/>
              </a:ext>
            </a:extLst>
          </p:cNvPr>
          <p:cNvSpPr txBox="1">
            <a:spLocks noChangeArrowheads="1"/>
          </p:cNvSpPr>
          <p:nvPr/>
        </p:nvSpPr>
        <p:spPr bwMode="auto">
          <a:xfrm>
            <a:off x="900113" y="4473575"/>
            <a:ext cx="2020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n-US" altLang="es-AR" u="none"/>
              <a:t>Valentín es bueno</a:t>
            </a:r>
          </a:p>
        </p:txBody>
      </p:sp>
      <p:sp>
        <p:nvSpPr>
          <p:cNvPr id="4" name="Footer Placeholder 1">
            <a:extLst>
              <a:ext uri="{FF2B5EF4-FFF2-40B4-BE49-F238E27FC236}">
                <a16:creationId xmlns:a16="http://schemas.microsoft.com/office/drawing/2014/main" id="{D372BCF8-6257-6D3E-6130-56873887A293}"/>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100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21"/>
                                        </p:tgtEl>
                                        <p:attrNameLst>
                                          <p:attrName>style.visibility</p:attrName>
                                        </p:attrNameLst>
                                      </p:cBhvr>
                                      <p:to>
                                        <p:strVal val="visible"/>
                                      </p:to>
                                    </p:set>
                                  </p:childTnLst>
                                </p:cTn>
                              </p:par>
                            </p:childTnLst>
                          </p:cTn>
                        </p:par>
                        <p:par>
                          <p:cTn id="13" fill="hold" nodeType="afterGroup">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par>
                          <p:cTn id="20" fill="hold" nodeType="afterGroup">
                            <p:stCondLst>
                              <p:cond delay="0"/>
                            </p:stCondLst>
                            <p:childTnLst>
                              <p:par>
                                <p:cTn id="21" presetID="1" presetClass="entr" presetSubtype="0" fill="hold" nodeType="afterEffect">
                                  <p:stCondLst>
                                    <p:cond delay="100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1" grpId="0"/>
      <p:bldP spid="5" grpId="0" animBg="1"/>
      <p:bldP spid="6"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2">
            <a:extLst>
              <a:ext uri="{FF2B5EF4-FFF2-40B4-BE49-F238E27FC236}">
                <a16:creationId xmlns:a16="http://schemas.microsoft.com/office/drawing/2014/main" id="{4618930A-B915-16D1-47C8-3399E18A1D0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90CB38C6-0816-B648-81F4-CA04E32F3909}" type="slidenum">
              <a:rPr lang="es-ES_tradnl" altLang="es-AR" sz="1000">
                <a:solidFill>
                  <a:srgbClr val="045C75"/>
                </a:solidFill>
              </a:rPr>
              <a:pPr/>
              <a:t>11</a:t>
            </a:fld>
            <a:endParaRPr lang="es-ES_tradnl" altLang="es-AR" sz="1000">
              <a:solidFill>
                <a:srgbClr val="045C75"/>
              </a:solidFill>
            </a:endParaRPr>
          </a:p>
        </p:txBody>
      </p:sp>
      <p:sp>
        <p:nvSpPr>
          <p:cNvPr id="26626" name="Text Box 2056">
            <a:extLst>
              <a:ext uri="{FF2B5EF4-FFF2-40B4-BE49-F238E27FC236}">
                <a16:creationId xmlns:a16="http://schemas.microsoft.com/office/drawing/2014/main" id="{AE80B78B-2ECD-4BB4-E435-5147C13961F3}"/>
              </a:ext>
            </a:extLst>
          </p:cNvPr>
          <p:cNvSpPr txBox="1">
            <a:spLocks noChangeArrowheads="1"/>
          </p:cNvSpPr>
          <p:nvPr/>
        </p:nvSpPr>
        <p:spPr bwMode="auto">
          <a:xfrm>
            <a:off x="444500" y="841375"/>
            <a:ext cx="211137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s-ES_tradnl" altLang="es-AR" b="1" u="none"/>
              <a:t>Proposiciones</a:t>
            </a:r>
          </a:p>
        </p:txBody>
      </p:sp>
      <p:pic>
        <p:nvPicPr>
          <p:cNvPr id="26627" name="Picture 3" descr="unsl.jpeg">
            <a:extLst>
              <a:ext uri="{FF2B5EF4-FFF2-40B4-BE49-F238E27FC236}">
                <a16:creationId xmlns:a16="http://schemas.microsoft.com/office/drawing/2014/main" id="{B6F6C79C-0DB1-55BB-40ED-60D06FDAAA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9838" y="5233988"/>
            <a:ext cx="342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descr="fcfmyn.jpeg">
            <a:extLst>
              <a:ext uri="{FF2B5EF4-FFF2-40B4-BE49-F238E27FC236}">
                <a16:creationId xmlns:a16="http://schemas.microsoft.com/office/drawing/2014/main" id="{23189861-A459-3D7A-2E80-CA5307FD3E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275" y="5251450"/>
            <a:ext cx="433388"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descr="dpto.jpeg">
            <a:extLst>
              <a:ext uri="{FF2B5EF4-FFF2-40B4-BE49-F238E27FC236}">
                <a16:creationId xmlns:a16="http://schemas.microsoft.com/office/drawing/2014/main" id="{7661B9C8-063D-F827-CF7D-26D65DEF39E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199063"/>
            <a:ext cx="4730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 Box 13">
            <a:extLst>
              <a:ext uri="{FF2B5EF4-FFF2-40B4-BE49-F238E27FC236}">
                <a16:creationId xmlns:a16="http://schemas.microsoft.com/office/drawing/2014/main" id="{885FF818-BDD0-85C7-350D-81093C300FEB}"/>
              </a:ext>
            </a:extLst>
          </p:cNvPr>
          <p:cNvSpPr txBox="1">
            <a:spLocks noChangeArrowheads="1"/>
          </p:cNvSpPr>
          <p:nvPr/>
        </p:nvSpPr>
        <p:spPr bwMode="auto">
          <a:xfrm>
            <a:off x="5664200" y="625475"/>
            <a:ext cx="2751138"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b="1" u="none">
                <a:latin typeface="Arial" panose="020B0604020202020204" pitchFamily="34" charset="0"/>
              </a:rPr>
              <a:t>Lógica Proposicional</a:t>
            </a:r>
            <a:endParaRPr lang="es-ES_tradnl" altLang="es-AR" b="1" u="none"/>
          </a:p>
        </p:txBody>
      </p:sp>
      <p:sp>
        <p:nvSpPr>
          <p:cNvPr id="17" name="TextBox 16">
            <a:extLst>
              <a:ext uri="{FF2B5EF4-FFF2-40B4-BE49-F238E27FC236}">
                <a16:creationId xmlns:a16="http://schemas.microsoft.com/office/drawing/2014/main" id="{1318EE8D-26BD-0498-4085-C413B1DCA7C8}"/>
              </a:ext>
            </a:extLst>
          </p:cNvPr>
          <p:cNvSpPr txBox="1"/>
          <p:nvPr/>
        </p:nvSpPr>
        <p:spPr>
          <a:xfrm>
            <a:off x="323850" y="1489075"/>
            <a:ext cx="8686800" cy="7080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defRPr/>
            </a:pPr>
            <a:r>
              <a:rPr lang="en-US" altLang="es-AR" u="none">
                <a:solidFill>
                  <a:srgbClr val="000000"/>
                </a:solidFill>
                <a:latin typeface="Constantia" panose="02030602050306030303" pitchFamily="18" charset="0"/>
              </a:rPr>
              <a:t>La </a:t>
            </a:r>
            <a:r>
              <a:rPr lang="en-US" altLang="es-AR" b="1" i="1" u="none">
                <a:solidFill>
                  <a:srgbClr val="03495C"/>
                </a:solidFill>
                <a:latin typeface="Constantia" panose="02030602050306030303" pitchFamily="18" charset="0"/>
              </a:rPr>
              <a:t>proposición</a:t>
            </a:r>
            <a:r>
              <a:rPr lang="en-US" altLang="es-AR" b="1" i="1" u="none">
                <a:solidFill>
                  <a:srgbClr val="000000"/>
                </a:solidFill>
                <a:latin typeface="Constantia" panose="02030602050306030303" pitchFamily="18" charset="0"/>
              </a:rPr>
              <a:t> </a:t>
            </a:r>
            <a:r>
              <a:rPr lang="en-US" altLang="es-AR" u="none">
                <a:solidFill>
                  <a:srgbClr val="000000"/>
                </a:solidFill>
                <a:latin typeface="Constantia" panose="02030602050306030303" pitchFamily="18" charset="0"/>
              </a:rPr>
              <a:t> es una oración </a:t>
            </a:r>
            <a:r>
              <a:rPr lang="en-US" altLang="es-AR" u="none">
                <a:latin typeface="Constantia" panose="02030602050306030303" pitchFamily="18" charset="0"/>
              </a:rPr>
              <a:t>aseverativa</a:t>
            </a:r>
            <a:r>
              <a:rPr lang="en-US" altLang="es-AR" u="none">
                <a:solidFill>
                  <a:srgbClr val="000000"/>
                </a:solidFill>
                <a:latin typeface="Constantia" panose="02030602050306030303" pitchFamily="18" charset="0"/>
              </a:rPr>
              <a:t> de la que tiene sentido decir si es </a:t>
            </a:r>
            <a:r>
              <a:rPr lang="en-US" altLang="es-AR" b="1" u="none">
                <a:solidFill>
                  <a:srgbClr val="000000"/>
                </a:solidFill>
                <a:latin typeface="Constantia" panose="02030602050306030303" pitchFamily="18" charset="0"/>
              </a:rPr>
              <a:t>verdadera</a:t>
            </a:r>
            <a:r>
              <a:rPr lang="en-US" altLang="es-AR" u="none">
                <a:solidFill>
                  <a:srgbClr val="000000"/>
                </a:solidFill>
                <a:latin typeface="Constantia" panose="02030602050306030303" pitchFamily="18" charset="0"/>
              </a:rPr>
              <a:t> o </a:t>
            </a:r>
            <a:r>
              <a:rPr lang="en-US" altLang="es-AR" b="1" u="none">
                <a:solidFill>
                  <a:srgbClr val="000000"/>
                </a:solidFill>
                <a:latin typeface="Constantia" panose="02030602050306030303" pitchFamily="18" charset="0"/>
              </a:rPr>
              <a:t>falsa</a:t>
            </a:r>
          </a:p>
        </p:txBody>
      </p:sp>
      <p:sp>
        <p:nvSpPr>
          <p:cNvPr id="18" name="TextBox 17">
            <a:extLst>
              <a:ext uri="{FF2B5EF4-FFF2-40B4-BE49-F238E27FC236}">
                <a16:creationId xmlns:a16="http://schemas.microsoft.com/office/drawing/2014/main" id="{8E6B7CCB-EF77-5AF5-E89E-3942122E2450}"/>
              </a:ext>
            </a:extLst>
          </p:cNvPr>
          <p:cNvSpPr txBox="1"/>
          <p:nvPr/>
        </p:nvSpPr>
        <p:spPr>
          <a:xfrm>
            <a:off x="323850" y="2438400"/>
            <a:ext cx="8686800" cy="706438"/>
          </a:xfrm>
          <a:prstGeom prst="rect">
            <a:avLst/>
          </a:prstGeom>
          <a:ln>
            <a:solidFill>
              <a:srgbClr val="FF3300"/>
            </a:solidFill>
          </a:ln>
        </p:spPr>
        <p:style>
          <a:lnRef idx="2">
            <a:schemeClr val="accent1"/>
          </a:lnRef>
          <a:fillRef idx="1">
            <a:schemeClr val="lt1"/>
          </a:fillRef>
          <a:effectRef idx="0">
            <a:schemeClr val="accent1"/>
          </a:effectRef>
          <a:fontRef idx="minor">
            <a:schemeClr val="dk1"/>
          </a:fontRef>
        </p:style>
        <p:txBody>
          <a:bodyPr>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defRPr/>
            </a:pPr>
            <a:r>
              <a:rPr lang="en-US" altLang="es-AR" u="none">
                <a:solidFill>
                  <a:srgbClr val="000000"/>
                </a:solidFill>
                <a:latin typeface="Constantia" panose="02030602050306030303" pitchFamily="18" charset="0"/>
              </a:rPr>
              <a:t>Toda proposición es una expresión aseverativa pero no toda expresión aseverativa  es una proposición</a:t>
            </a:r>
            <a:endParaRPr lang="en-US" altLang="es-AR" b="1" u="none">
              <a:solidFill>
                <a:srgbClr val="000000"/>
              </a:solidFill>
              <a:latin typeface="Constantia" panose="02030602050306030303" pitchFamily="18" charset="0"/>
            </a:endParaRPr>
          </a:p>
        </p:txBody>
      </p:sp>
      <p:sp>
        <p:nvSpPr>
          <p:cNvPr id="2" name="TextBox 1">
            <a:extLst>
              <a:ext uri="{FF2B5EF4-FFF2-40B4-BE49-F238E27FC236}">
                <a16:creationId xmlns:a16="http://schemas.microsoft.com/office/drawing/2014/main" id="{4762CE7C-806D-5403-41F0-78F036BDD808}"/>
              </a:ext>
            </a:extLst>
          </p:cNvPr>
          <p:cNvSpPr txBox="1">
            <a:spLocks noChangeArrowheads="1"/>
          </p:cNvSpPr>
          <p:nvPr/>
        </p:nvSpPr>
        <p:spPr bwMode="auto">
          <a:xfrm>
            <a:off x="611188" y="3289300"/>
            <a:ext cx="1211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n-US" altLang="es-AR" b="1"/>
              <a:t>Ejemplos</a:t>
            </a:r>
            <a:endParaRPr lang="en-US" altLang="es-AR"/>
          </a:p>
        </p:txBody>
      </p:sp>
      <p:sp>
        <p:nvSpPr>
          <p:cNvPr id="3" name="TextBox 2">
            <a:extLst>
              <a:ext uri="{FF2B5EF4-FFF2-40B4-BE49-F238E27FC236}">
                <a16:creationId xmlns:a16="http://schemas.microsoft.com/office/drawing/2014/main" id="{5D3D2332-1380-A32A-A070-F7336C81990E}"/>
              </a:ext>
            </a:extLst>
          </p:cNvPr>
          <p:cNvSpPr txBox="1">
            <a:spLocks noChangeArrowheads="1"/>
          </p:cNvSpPr>
          <p:nvPr/>
        </p:nvSpPr>
        <p:spPr bwMode="auto">
          <a:xfrm>
            <a:off x="900113" y="3721100"/>
            <a:ext cx="1042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n-US" altLang="es-AR" u="none"/>
              <a:t>X+3 = 5</a:t>
            </a:r>
          </a:p>
        </p:txBody>
      </p:sp>
      <p:sp>
        <p:nvSpPr>
          <p:cNvPr id="21" name="TextBox 20">
            <a:extLst>
              <a:ext uri="{FF2B5EF4-FFF2-40B4-BE49-F238E27FC236}">
                <a16:creationId xmlns:a16="http://schemas.microsoft.com/office/drawing/2014/main" id="{383E94AB-65B7-1DEC-53D8-4EF34963CD64}"/>
              </a:ext>
            </a:extLst>
          </p:cNvPr>
          <p:cNvSpPr txBox="1">
            <a:spLocks noChangeArrowheads="1"/>
          </p:cNvSpPr>
          <p:nvPr/>
        </p:nvSpPr>
        <p:spPr bwMode="auto">
          <a:xfrm>
            <a:off x="900113" y="4081463"/>
            <a:ext cx="2774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n-US" altLang="en-US" u="none"/>
              <a:t>“</a:t>
            </a:r>
            <a:r>
              <a:rPr lang="en-US" altLang="es-AR" u="none"/>
              <a:t>A</a:t>
            </a:r>
            <a:r>
              <a:rPr lang="en-US" altLang="en-US" u="none"/>
              <a:t>”</a:t>
            </a:r>
            <a:r>
              <a:rPr lang="en-US" altLang="es-AR" u="none"/>
              <a:t> es la capital del Perú</a:t>
            </a:r>
          </a:p>
        </p:txBody>
      </p:sp>
      <p:sp>
        <p:nvSpPr>
          <p:cNvPr id="5" name="Right Brace 4">
            <a:extLst>
              <a:ext uri="{FF2B5EF4-FFF2-40B4-BE49-F238E27FC236}">
                <a16:creationId xmlns:a16="http://schemas.microsoft.com/office/drawing/2014/main" id="{C46C0017-C52A-6E52-1C9E-864142FE1077}"/>
              </a:ext>
            </a:extLst>
          </p:cNvPr>
          <p:cNvSpPr>
            <a:spLocks/>
          </p:cNvSpPr>
          <p:nvPr/>
        </p:nvSpPr>
        <p:spPr bwMode="auto">
          <a:xfrm>
            <a:off x="3708400" y="3721100"/>
            <a:ext cx="215900" cy="792163"/>
          </a:xfrm>
          <a:prstGeom prst="rightBrace">
            <a:avLst>
              <a:gd name="adj1" fmla="val 8340"/>
              <a:gd name="adj2" fmla="val 50000"/>
            </a:avLst>
          </a:prstGeom>
          <a:noFill/>
          <a:ln w="25400">
            <a:solidFill>
              <a:schemeClr val="accent1"/>
            </a:solidFill>
            <a:round/>
            <a:headEnd/>
            <a:tailEnd/>
          </a:ln>
          <a:effectLst>
            <a:outerShdw blurRad="57150" dist="38100" dir="5400000" algn="ctr" rotWithShape="0">
              <a:srgbClr val="002041">
                <a:alpha val="48000"/>
              </a:srgbClr>
            </a:outerShdw>
          </a:effectLst>
        </p:spPr>
        <p:txBody>
          <a:bodyPr anchor="ctr"/>
          <a:lstStyle/>
          <a:p>
            <a:pPr algn="ctr">
              <a:defRPr/>
            </a:pPr>
            <a:endParaRPr lang="en-US">
              <a:latin typeface="+mn-lt"/>
              <a:ea typeface="+mn-ea"/>
            </a:endParaRPr>
          </a:p>
        </p:txBody>
      </p:sp>
      <p:sp>
        <p:nvSpPr>
          <p:cNvPr id="6" name="TextBox 5">
            <a:extLst>
              <a:ext uri="{FF2B5EF4-FFF2-40B4-BE49-F238E27FC236}">
                <a16:creationId xmlns:a16="http://schemas.microsoft.com/office/drawing/2014/main" id="{5633ADB2-67E6-5473-5998-978F7CEB51C4}"/>
              </a:ext>
            </a:extLst>
          </p:cNvPr>
          <p:cNvSpPr txBox="1">
            <a:spLocks noChangeArrowheads="1"/>
          </p:cNvSpPr>
          <p:nvPr/>
        </p:nvSpPr>
        <p:spPr bwMode="auto">
          <a:xfrm>
            <a:off x="4067175" y="3865563"/>
            <a:ext cx="3384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n-US" altLang="es-AR" u="none">
                <a:latin typeface="Comic Sans MS" panose="030F0902030302020204" pitchFamily="66" charset="0"/>
              </a:rPr>
              <a:t>Son proposiciones abiertas</a:t>
            </a:r>
          </a:p>
        </p:txBody>
      </p:sp>
      <p:sp>
        <p:nvSpPr>
          <p:cNvPr id="4" name="TextBox 3">
            <a:extLst>
              <a:ext uri="{FF2B5EF4-FFF2-40B4-BE49-F238E27FC236}">
                <a16:creationId xmlns:a16="http://schemas.microsoft.com/office/drawing/2014/main" id="{64C38221-A405-EA54-3E17-78CFC5954054}"/>
              </a:ext>
            </a:extLst>
          </p:cNvPr>
          <p:cNvSpPr txBox="1">
            <a:spLocks noChangeArrowheads="1"/>
          </p:cNvSpPr>
          <p:nvPr/>
        </p:nvSpPr>
        <p:spPr bwMode="auto">
          <a:xfrm>
            <a:off x="684213" y="4586288"/>
            <a:ext cx="8194675" cy="400050"/>
          </a:xfrm>
          <a:prstGeom prst="rect">
            <a:avLst/>
          </a:prstGeom>
          <a:noFill/>
          <a:ln w="19050">
            <a:solidFill>
              <a:srgbClr val="2BFF1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n-US" altLang="es-AR" b="1" u="none">
                <a:solidFill>
                  <a:srgbClr val="000000"/>
                </a:solidFill>
                <a:latin typeface="Comic Sans MS" panose="030F0902030302020204" pitchFamily="66" charset="0"/>
              </a:rPr>
              <a:t>En Lógica proposicional trabajaremos con proposiciones cerradas</a:t>
            </a:r>
          </a:p>
        </p:txBody>
      </p:sp>
      <p:sp>
        <p:nvSpPr>
          <p:cNvPr id="7" name="Footer Placeholder 1">
            <a:extLst>
              <a:ext uri="{FF2B5EF4-FFF2-40B4-BE49-F238E27FC236}">
                <a16:creationId xmlns:a16="http://schemas.microsoft.com/office/drawing/2014/main" id="{A486CD82-12C3-324E-8F45-5F44AC954D32}"/>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100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nodeType="afterEffect">
                                  <p:stCondLst>
                                    <p:cond delay="100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1" grpId="0"/>
      <p:bldP spid="5" grpId="0" animBg="1"/>
      <p:bldP spid="6"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2">
            <a:extLst>
              <a:ext uri="{FF2B5EF4-FFF2-40B4-BE49-F238E27FC236}">
                <a16:creationId xmlns:a16="http://schemas.microsoft.com/office/drawing/2014/main" id="{BD06929E-AD68-761A-B83F-EB75050A212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514104C7-7A1B-9342-84F0-FFBD683D52E7}" type="slidenum">
              <a:rPr lang="es-ES_tradnl" altLang="es-AR" sz="1000">
                <a:solidFill>
                  <a:srgbClr val="045C75"/>
                </a:solidFill>
              </a:rPr>
              <a:pPr/>
              <a:t>12</a:t>
            </a:fld>
            <a:endParaRPr lang="es-ES_tradnl" altLang="es-AR" sz="1000">
              <a:solidFill>
                <a:srgbClr val="045C75"/>
              </a:solidFill>
            </a:endParaRPr>
          </a:p>
        </p:txBody>
      </p:sp>
      <p:sp>
        <p:nvSpPr>
          <p:cNvPr id="27650" name="Text Box 2056">
            <a:extLst>
              <a:ext uri="{FF2B5EF4-FFF2-40B4-BE49-F238E27FC236}">
                <a16:creationId xmlns:a16="http://schemas.microsoft.com/office/drawing/2014/main" id="{0BF0FCB5-D55E-F1FE-E3BA-5AAC2C0515A6}"/>
              </a:ext>
            </a:extLst>
          </p:cNvPr>
          <p:cNvSpPr txBox="1">
            <a:spLocks noChangeArrowheads="1"/>
          </p:cNvSpPr>
          <p:nvPr/>
        </p:nvSpPr>
        <p:spPr bwMode="auto">
          <a:xfrm>
            <a:off x="444500" y="841375"/>
            <a:ext cx="211137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s-ES_tradnl" altLang="es-AR" b="1" u="none"/>
              <a:t>Proposiciones</a:t>
            </a:r>
          </a:p>
        </p:txBody>
      </p:sp>
      <p:pic>
        <p:nvPicPr>
          <p:cNvPr id="27651" name="Picture 3" descr="unsl.jpeg">
            <a:extLst>
              <a:ext uri="{FF2B5EF4-FFF2-40B4-BE49-F238E27FC236}">
                <a16:creationId xmlns:a16="http://schemas.microsoft.com/office/drawing/2014/main" id="{872AF645-A143-26CA-E341-AF666B1DE5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9838" y="5233988"/>
            <a:ext cx="342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fcfmyn.jpeg">
            <a:extLst>
              <a:ext uri="{FF2B5EF4-FFF2-40B4-BE49-F238E27FC236}">
                <a16:creationId xmlns:a16="http://schemas.microsoft.com/office/drawing/2014/main" id="{E26755B3-D405-BAD4-5501-B7D0998422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275" y="5251450"/>
            <a:ext cx="433388"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descr="dpto.jpeg">
            <a:extLst>
              <a:ext uri="{FF2B5EF4-FFF2-40B4-BE49-F238E27FC236}">
                <a16:creationId xmlns:a16="http://schemas.microsoft.com/office/drawing/2014/main" id="{72303E78-AB2F-596E-E4CD-27B90981CDE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199063"/>
            <a:ext cx="4730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 Box 13">
            <a:extLst>
              <a:ext uri="{FF2B5EF4-FFF2-40B4-BE49-F238E27FC236}">
                <a16:creationId xmlns:a16="http://schemas.microsoft.com/office/drawing/2014/main" id="{4B402C12-3315-B702-386B-75BEF929AF5D}"/>
              </a:ext>
            </a:extLst>
          </p:cNvPr>
          <p:cNvSpPr txBox="1">
            <a:spLocks noChangeArrowheads="1"/>
          </p:cNvSpPr>
          <p:nvPr/>
        </p:nvSpPr>
        <p:spPr bwMode="auto">
          <a:xfrm>
            <a:off x="5664200" y="625475"/>
            <a:ext cx="2751138"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b="1" u="none">
                <a:latin typeface="Arial" panose="020B0604020202020204" pitchFamily="34" charset="0"/>
              </a:rPr>
              <a:t>Lógica Proposicional</a:t>
            </a:r>
            <a:endParaRPr lang="es-ES_tradnl" altLang="es-AR" b="1" u="none"/>
          </a:p>
        </p:txBody>
      </p:sp>
      <p:sp>
        <p:nvSpPr>
          <p:cNvPr id="18" name="TextBox 17">
            <a:extLst>
              <a:ext uri="{FF2B5EF4-FFF2-40B4-BE49-F238E27FC236}">
                <a16:creationId xmlns:a16="http://schemas.microsoft.com/office/drawing/2014/main" id="{26AA81EB-7270-91A5-F9A8-FBB9D043D03B}"/>
              </a:ext>
            </a:extLst>
          </p:cNvPr>
          <p:cNvSpPr txBox="1"/>
          <p:nvPr/>
        </p:nvSpPr>
        <p:spPr>
          <a:xfrm>
            <a:off x="323850" y="1358900"/>
            <a:ext cx="8686800" cy="706438"/>
          </a:xfrm>
          <a:prstGeom prst="rect">
            <a:avLst/>
          </a:prstGeom>
          <a:ln>
            <a:solidFill>
              <a:srgbClr val="FF3300"/>
            </a:solidFill>
          </a:ln>
        </p:spPr>
        <p:style>
          <a:lnRef idx="2">
            <a:schemeClr val="accent1"/>
          </a:lnRef>
          <a:fillRef idx="1">
            <a:schemeClr val="lt1"/>
          </a:fillRef>
          <a:effectRef idx="0">
            <a:schemeClr val="accent1"/>
          </a:effectRef>
          <a:fontRef idx="minor">
            <a:schemeClr val="dk1"/>
          </a:fontRef>
        </p:style>
        <p:txBody>
          <a:bodyPr>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defRPr/>
            </a:pPr>
            <a:r>
              <a:rPr lang="en-US" altLang="es-AR" u="none">
                <a:solidFill>
                  <a:srgbClr val="000000"/>
                </a:solidFill>
                <a:latin typeface="Constantia" panose="02030602050306030303" pitchFamily="18" charset="0"/>
              </a:rPr>
              <a:t>Toda proposición es una expresión aseverativa pero no toda expresión aseverativa  es una proposición</a:t>
            </a:r>
            <a:endParaRPr lang="en-US" altLang="es-AR" b="1" u="none">
              <a:solidFill>
                <a:srgbClr val="000000"/>
              </a:solidFill>
              <a:latin typeface="Constantia" panose="02030602050306030303" pitchFamily="18" charset="0"/>
            </a:endParaRPr>
          </a:p>
        </p:txBody>
      </p:sp>
      <p:sp>
        <p:nvSpPr>
          <p:cNvPr id="2" name="TextBox 1">
            <a:extLst>
              <a:ext uri="{FF2B5EF4-FFF2-40B4-BE49-F238E27FC236}">
                <a16:creationId xmlns:a16="http://schemas.microsoft.com/office/drawing/2014/main" id="{D479EBE2-6A86-295F-FF79-47BD9F5057F2}"/>
              </a:ext>
            </a:extLst>
          </p:cNvPr>
          <p:cNvSpPr txBox="1">
            <a:spLocks noChangeArrowheads="1"/>
          </p:cNvSpPr>
          <p:nvPr/>
        </p:nvSpPr>
        <p:spPr bwMode="auto">
          <a:xfrm>
            <a:off x="250825" y="2386013"/>
            <a:ext cx="1717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n-US" altLang="es-AR" b="1"/>
              <a:t>En conclusión</a:t>
            </a:r>
            <a:endParaRPr lang="en-US" altLang="es-AR"/>
          </a:p>
        </p:txBody>
      </p:sp>
      <p:sp>
        <p:nvSpPr>
          <p:cNvPr id="3" name="TextBox 2">
            <a:extLst>
              <a:ext uri="{FF2B5EF4-FFF2-40B4-BE49-F238E27FC236}">
                <a16:creationId xmlns:a16="http://schemas.microsoft.com/office/drawing/2014/main" id="{B5ABEE46-B867-101B-8327-36DB38AB7B52}"/>
              </a:ext>
            </a:extLst>
          </p:cNvPr>
          <p:cNvSpPr txBox="1">
            <a:spLocks noChangeArrowheads="1"/>
          </p:cNvSpPr>
          <p:nvPr/>
        </p:nvSpPr>
        <p:spPr bwMode="auto">
          <a:xfrm>
            <a:off x="323850" y="2857500"/>
            <a:ext cx="8712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n-US" altLang="es-AR" u="none"/>
              <a:t>Para que una expresión lingüística sea </a:t>
            </a:r>
            <a:r>
              <a:rPr lang="en-US" altLang="es-AR" u="none">
                <a:solidFill>
                  <a:srgbClr val="FF0000"/>
                </a:solidFill>
                <a:latin typeface="Comic Sans MS" panose="030F0902030302020204" pitchFamily="66" charset="0"/>
              </a:rPr>
              <a:t>proposición</a:t>
            </a:r>
            <a:r>
              <a:rPr lang="en-US" altLang="es-AR" u="none"/>
              <a:t> debe cumplir con lo siguiente:</a:t>
            </a:r>
          </a:p>
        </p:txBody>
      </p:sp>
      <p:sp>
        <p:nvSpPr>
          <p:cNvPr id="21" name="TextBox 20">
            <a:extLst>
              <a:ext uri="{FF2B5EF4-FFF2-40B4-BE49-F238E27FC236}">
                <a16:creationId xmlns:a16="http://schemas.microsoft.com/office/drawing/2014/main" id="{3D127E47-495A-88CD-9C98-70DEECB091D6}"/>
              </a:ext>
            </a:extLst>
          </p:cNvPr>
          <p:cNvSpPr txBox="1">
            <a:spLocks noChangeArrowheads="1"/>
          </p:cNvSpPr>
          <p:nvPr/>
        </p:nvSpPr>
        <p:spPr bwMode="auto">
          <a:xfrm>
            <a:off x="1597025" y="3433763"/>
            <a:ext cx="1636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n-US" altLang="es-AR" u="none"/>
              <a:t>1) Ser oración</a:t>
            </a:r>
          </a:p>
        </p:txBody>
      </p:sp>
      <p:sp>
        <p:nvSpPr>
          <p:cNvPr id="19" name="TextBox 18">
            <a:extLst>
              <a:ext uri="{FF2B5EF4-FFF2-40B4-BE49-F238E27FC236}">
                <a16:creationId xmlns:a16="http://schemas.microsoft.com/office/drawing/2014/main" id="{DC46099C-F17A-AC69-15BB-4D986DDB6CEF}"/>
              </a:ext>
            </a:extLst>
          </p:cNvPr>
          <p:cNvSpPr txBox="1">
            <a:spLocks noChangeArrowheads="1"/>
          </p:cNvSpPr>
          <p:nvPr/>
        </p:nvSpPr>
        <p:spPr bwMode="auto">
          <a:xfrm>
            <a:off x="1597025" y="3970338"/>
            <a:ext cx="2863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n-US" altLang="es-AR" u="none"/>
              <a:t>2) Ser oración aseverativa</a:t>
            </a:r>
          </a:p>
        </p:txBody>
      </p:sp>
      <p:sp>
        <p:nvSpPr>
          <p:cNvPr id="20" name="TextBox 19">
            <a:extLst>
              <a:ext uri="{FF2B5EF4-FFF2-40B4-BE49-F238E27FC236}">
                <a16:creationId xmlns:a16="http://schemas.microsoft.com/office/drawing/2014/main" id="{D9244B48-9762-6F22-51A9-D5617A382DED}"/>
              </a:ext>
            </a:extLst>
          </p:cNvPr>
          <p:cNvSpPr txBox="1">
            <a:spLocks noChangeArrowheads="1"/>
          </p:cNvSpPr>
          <p:nvPr/>
        </p:nvSpPr>
        <p:spPr bwMode="auto">
          <a:xfrm>
            <a:off x="1597025" y="4441825"/>
            <a:ext cx="3838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n-US" altLang="es-AR" u="none"/>
              <a:t>3) Ser o bien verdadera o bien falsa</a:t>
            </a:r>
          </a:p>
        </p:txBody>
      </p:sp>
      <p:sp>
        <p:nvSpPr>
          <p:cNvPr id="4" name="Footer Placeholder 1">
            <a:extLst>
              <a:ext uri="{FF2B5EF4-FFF2-40B4-BE49-F238E27FC236}">
                <a16:creationId xmlns:a16="http://schemas.microsoft.com/office/drawing/2014/main" id="{9B54637C-BC1A-6C11-AE6F-BDE927D20934}"/>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100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21"/>
                                        </p:tgtEl>
                                        <p:attrNameLst>
                                          <p:attrName>style.visibility</p:attrName>
                                        </p:attrNameLst>
                                      </p:cBhvr>
                                      <p:to>
                                        <p:strVal val="visible"/>
                                      </p:to>
                                    </p:set>
                                  </p:childTnLst>
                                </p:cTn>
                              </p:par>
                            </p:childTnLst>
                          </p:cTn>
                        </p:par>
                        <p:par>
                          <p:cTn id="13" fill="hold" nodeType="afterGroup">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19"/>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nodeType="afterEffect">
                                  <p:stCondLst>
                                    <p:cond delay="100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1"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Number Placeholder 2">
            <a:extLst>
              <a:ext uri="{FF2B5EF4-FFF2-40B4-BE49-F238E27FC236}">
                <a16:creationId xmlns:a16="http://schemas.microsoft.com/office/drawing/2014/main" id="{E2829150-D3BE-8C71-B175-15CFF09E977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2EA37BCB-DE89-B64B-931B-EE3C11C88D03}" type="slidenum">
              <a:rPr lang="es-ES_tradnl" altLang="es-AR" sz="1000">
                <a:solidFill>
                  <a:srgbClr val="045C75"/>
                </a:solidFill>
              </a:rPr>
              <a:pPr/>
              <a:t>13</a:t>
            </a:fld>
            <a:endParaRPr lang="es-ES_tradnl" altLang="es-AR" sz="1000">
              <a:solidFill>
                <a:srgbClr val="045C75"/>
              </a:solidFill>
            </a:endParaRPr>
          </a:p>
        </p:txBody>
      </p:sp>
      <p:sp>
        <p:nvSpPr>
          <p:cNvPr id="28675" name="Text Box 2050">
            <a:extLst>
              <a:ext uri="{FF2B5EF4-FFF2-40B4-BE49-F238E27FC236}">
                <a16:creationId xmlns:a16="http://schemas.microsoft.com/office/drawing/2014/main" id="{F9E81551-F69B-C727-0A94-CB9935B092F8}"/>
              </a:ext>
            </a:extLst>
          </p:cNvPr>
          <p:cNvSpPr txBox="1">
            <a:spLocks noChangeArrowheads="1"/>
          </p:cNvSpPr>
          <p:nvPr/>
        </p:nvSpPr>
        <p:spPr bwMode="auto">
          <a:xfrm>
            <a:off x="969963" y="4668838"/>
            <a:ext cx="7273925" cy="355600"/>
          </a:xfrm>
          <a:prstGeom prst="rect">
            <a:avLst/>
          </a:prstGeom>
          <a:solidFill>
            <a:schemeClr val="accent1">
              <a:lumMod val="20000"/>
              <a:lumOff val="80000"/>
            </a:schemeClr>
          </a:solidFill>
          <a:ln w="9525">
            <a:noFill/>
            <a:miter lim="800000"/>
            <a:headEnd/>
            <a:tailEnd/>
          </a:ln>
        </p:spPr>
        <p:txBody>
          <a:bodyPr lIns="77925" tIns="38963" rIns="77925" bIns="38963">
            <a:spAutoFit/>
          </a:bodyPr>
          <a:lstStyle>
            <a:lvl1pPr>
              <a:defRPr sz="2000" u="sng">
                <a:solidFill>
                  <a:schemeClr val="tx1"/>
                </a:solidFill>
                <a:latin typeface="Times New Roman" charset="0"/>
                <a:ea typeface="ＭＳ Ｐゴシック" charset="0"/>
                <a:cs typeface="ＭＳ Ｐゴシック" charset="0"/>
              </a:defRPr>
            </a:lvl1pPr>
            <a:lvl2pPr marL="37931725" indent="-37474525">
              <a:defRPr sz="2000" u="sng">
                <a:solidFill>
                  <a:schemeClr val="tx1"/>
                </a:solidFill>
                <a:latin typeface="Times New Roman" charset="0"/>
                <a:ea typeface="ＭＳ Ｐゴシック" charset="0"/>
              </a:defRPr>
            </a:lvl2pPr>
            <a:lvl3pPr>
              <a:defRPr sz="2000" u="sng">
                <a:solidFill>
                  <a:schemeClr val="tx1"/>
                </a:solidFill>
                <a:latin typeface="Times New Roman" charset="0"/>
                <a:ea typeface="ＭＳ Ｐゴシック" charset="0"/>
              </a:defRPr>
            </a:lvl3pPr>
            <a:lvl4pPr>
              <a:defRPr sz="2000" u="sng">
                <a:solidFill>
                  <a:schemeClr val="tx1"/>
                </a:solidFill>
                <a:latin typeface="Times New Roman" charset="0"/>
                <a:ea typeface="ＭＳ Ｐゴシック" charset="0"/>
              </a:defRPr>
            </a:lvl4pPr>
            <a:lvl5pPr>
              <a:defRPr sz="2000" u="sng">
                <a:solidFill>
                  <a:schemeClr val="tx1"/>
                </a:solidFill>
                <a:latin typeface="Times New Roman" charset="0"/>
                <a:ea typeface="ＭＳ Ｐゴシック" charset="0"/>
              </a:defRPr>
            </a:lvl5pPr>
            <a:lvl6pPr marL="457200" eaLnBrk="0" fontAlgn="base" hangingPunct="0">
              <a:spcBef>
                <a:spcPct val="0"/>
              </a:spcBef>
              <a:spcAft>
                <a:spcPct val="0"/>
              </a:spcAft>
              <a:defRPr sz="2000" u="sng">
                <a:solidFill>
                  <a:schemeClr val="tx1"/>
                </a:solidFill>
                <a:latin typeface="Times New Roman" charset="0"/>
                <a:ea typeface="ＭＳ Ｐゴシック" charset="0"/>
              </a:defRPr>
            </a:lvl6pPr>
            <a:lvl7pPr marL="914400" eaLnBrk="0" fontAlgn="base" hangingPunct="0">
              <a:spcBef>
                <a:spcPct val="0"/>
              </a:spcBef>
              <a:spcAft>
                <a:spcPct val="0"/>
              </a:spcAft>
              <a:defRPr sz="2000" u="sng">
                <a:solidFill>
                  <a:schemeClr val="tx1"/>
                </a:solidFill>
                <a:latin typeface="Times New Roman" charset="0"/>
                <a:ea typeface="ＭＳ Ｐゴシック" charset="0"/>
              </a:defRPr>
            </a:lvl7pPr>
            <a:lvl8pPr marL="1371600" eaLnBrk="0" fontAlgn="base" hangingPunct="0">
              <a:spcBef>
                <a:spcPct val="0"/>
              </a:spcBef>
              <a:spcAft>
                <a:spcPct val="0"/>
              </a:spcAft>
              <a:defRPr sz="2000" u="sng">
                <a:solidFill>
                  <a:schemeClr val="tx1"/>
                </a:solidFill>
                <a:latin typeface="Times New Roman" charset="0"/>
                <a:ea typeface="ＭＳ Ｐゴシック" charset="0"/>
              </a:defRPr>
            </a:lvl8pPr>
            <a:lvl9pPr marL="1828800" eaLnBrk="0" fontAlgn="base" hangingPunct="0">
              <a:spcBef>
                <a:spcPct val="0"/>
              </a:spcBef>
              <a:spcAft>
                <a:spcPct val="0"/>
              </a:spcAft>
              <a:defRPr sz="2000" u="sng">
                <a:solidFill>
                  <a:schemeClr val="tx1"/>
                </a:solidFill>
                <a:latin typeface="Times New Roman" charset="0"/>
                <a:ea typeface="ＭＳ Ｐゴシック" charset="0"/>
              </a:defRPr>
            </a:lvl9pPr>
          </a:lstStyle>
          <a:p>
            <a:pPr algn="ctr">
              <a:spcBef>
                <a:spcPct val="50000"/>
              </a:spcBef>
              <a:defRPr/>
            </a:pPr>
            <a:r>
              <a:rPr lang="es-ES_tradnl" sz="1800" b="1" u="none"/>
              <a:t>La diferencia se encuentra en la manera en que se construye la frase.</a:t>
            </a:r>
          </a:p>
        </p:txBody>
      </p:sp>
      <p:sp>
        <p:nvSpPr>
          <p:cNvPr id="27652" name="Text Box 2051">
            <a:extLst>
              <a:ext uri="{FF2B5EF4-FFF2-40B4-BE49-F238E27FC236}">
                <a16:creationId xmlns:a16="http://schemas.microsoft.com/office/drawing/2014/main" id="{B888DC09-C8F1-FCEC-DE40-F05D4C67F76C}"/>
              </a:ext>
            </a:extLst>
          </p:cNvPr>
          <p:cNvSpPr txBox="1">
            <a:spLocks noChangeArrowheads="1"/>
          </p:cNvSpPr>
          <p:nvPr/>
        </p:nvSpPr>
        <p:spPr bwMode="auto">
          <a:xfrm>
            <a:off x="609600" y="1373188"/>
            <a:ext cx="1524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s-ES_tradnl" altLang="es-AR" sz="1800"/>
              <a:t>Ejemplo</a:t>
            </a:r>
            <a:r>
              <a:rPr lang="es-ES_tradnl" altLang="es-AR" sz="1800" u="none"/>
              <a:t>:</a:t>
            </a:r>
          </a:p>
        </p:txBody>
      </p:sp>
      <p:sp>
        <p:nvSpPr>
          <p:cNvPr id="27653" name="Text Box 2052">
            <a:extLst>
              <a:ext uri="{FF2B5EF4-FFF2-40B4-BE49-F238E27FC236}">
                <a16:creationId xmlns:a16="http://schemas.microsoft.com/office/drawing/2014/main" id="{92C91815-F03B-F2CF-74EB-FCE2E53D1BC2}"/>
              </a:ext>
            </a:extLst>
          </p:cNvPr>
          <p:cNvSpPr txBox="1">
            <a:spLocks noChangeArrowheads="1"/>
          </p:cNvSpPr>
          <p:nvPr/>
        </p:nvSpPr>
        <p:spPr bwMode="auto">
          <a:xfrm>
            <a:off x="1117600" y="1725613"/>
            <a:ext cx="7924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s-ES_tradnl" altLang="es-AR" sz="1800" u="none"/>
              <a:t>1- </a:t>
            </a:r>
            <a:r>
              <a:rPr lang="es-ES_tradnl" altLang="es-AR" sz="1800" i="1" u="none"/>
              <a:t>Socrates es hombre entonces es mortal.</a:t>
            </a:r>
          </a:p>
        </p:txBody>
      </p:sp>
      <p:sp>
        <p:nvSpPr>
          <p:cNvPr id="27654" name="Text Box 2053">
            <a:extLst>
              <a:ext uri="{FF2B5EF4-FFF2-40B4-BE49-F238E27FC236}">
                <a16:creationId xmlns:a16="http://schemas.microsoft.com/office/drawing/2014/main" id="{D030C7BC-22A3-8E18-3EAF-8CE0AFC8966A}"/>
              </a:ext>
            </a:extLst>
          </p:cNvPr>
          <p:cNvSpPr txBox="1">
            <a:spLocks noChangeArrowheads="1"/>
          </p:cNvSpPr>
          <p:nvPr/>
        </p:nvSpPr>
        <p:spPr bwMode="auto">
          <a:xfrm>
            <a:off x="1117600" y="2120900"/>
            <a:ext cx="79248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s-ES_tradnl" altLang="es-AR" u="none"/>
              <a:t>2- </a:t>
            </a:r>
            <a:r>
              <a:rPr lang="es-ES_tradnl" altLang="es-AR" sz="1800" i="1" u="none"/>
              <a:t>Si Socrates es hombre,  mortal es</a:t>
            </a:r>
            <a:r>
              <a:rPr lang="es-ES_tradnl" altLang="es-AR" sz="1800" u="none"/>
              <a:t>.</a:t>
            </a:r>
          </a:p>
        </p:txBody>
      </p:sp>
      <p:sp>
        <p:nvSpPr>
          <p:cNvPr id="27655" name="Text Box 2054">
            <a:extLst>
              <a:ext uri="{FF2B5EF4-FFF2-40B4-BE49-F238E27FC236}">
                <a16:creationId xmlns:a16="http://schemas.microsoft.com/office/drawing/2014/main" id="{724D8EDC-F669-7DCA-65DB-114381E326AB}"/>
              </a:ext>
            </a:extLst>
          </p:cNvPr>
          <p:cNvSpPr txBox="1">
            <a:spLocks noChangeArrowheads="1"/>
          </p:cNvSpPr>
          <p:nvPr/>
        </p:nvSpPr>
        <p:spPr bwMode="auto">
          <a:xfrm>
            <a:off x="1117600" y="2473325"/>
            <a:ext cx="79248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s-ES_tradnl" altLang="es-AR" u="none"/>
              <a:t>3- </a:t>
            </a:r>
            <a:r>
              <a:rPr lang="es-ES_tradnl" altLang="es-AR" sz="1800" i="1" u="none"/>
              <a:t>Socrates es hombre.</a:t>
            </a:r>
            <a:br>
              <a:rPr lang="es-ES_tradnl" altLang="es-AR" sz="1800" i="1" u="none"/>
            </a:br>
            <a:r>
              <a:rPr lang="es-ES_tradnl" altLang="es-AR" sz="1800" i="1" u="none"/>
              <a:t>    Socrates es mortal.</a:t>
            </a:r>
          </a:p>
        </p:txBody>
      </p:sp>
      <p:sp>
        <p:nvSpPr>
          <p:cNvPr id="27656" name="Text Box 2055">
            <a:extLst>
              <a:ext uri="{FF2B5EF4-FFF2-40B4-BE49-F238E27FC236}">
                <a16:creationId xmlns:a16="http://schemas.microsoft.com/office/drawing/2014/main" id="{C8FB8AC0-C8B7-3881-B66D-74043A0C06A2}"/>
              </a:ext>
            </a:extLst>
          </p:cNvPr>
          <p:cNvSpPr txBox="1">
            <a:spLocks noChangeArrowheads="1"/>
          </p:cNvSpPr>
          <p:nvPr/>
        </p:nvSpPr>
        <p:spPr bwMode="auto">
          <a:xfrm>
            <a:off x="609600" y="3676650"/>
            <a:ext cx="79248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r>
              <a:rPr lang="es-ES_tradnl" altLang="es-AR" sz="1800" u="none"/>
              <a:t>En los casos 2, 3 y 4 se podría llegar a deducir lo mismo que en el caso 1 </a:t>
            </a:r>
            <a:r>
              <a:rPr lang="es-ES_tradnl" altLang="es-AR" sz="1800"/>
              <a:t>haciendo uso de reglas gramaticales y del significado por nosotros conocido asociado a las palabras</a:t>
            </a:r>
            <a:r>
              <a:rPr lang="es-ES_tradnl" altLang="es-AR" sz="1800" u="none"/>
              <a:t>. </a:t>
            </a:r>
            <a:endParaRPr lang="es-ES_tradnl" altLang="es-AR" u="none"/>
          </a:p>
        </p:txBody>
      </p:sp>
      <p:sp>
        <p:nvSpPr>
          <p:cNvPr id="28680" name="Text Box 2056">
            <a:extLst>
              <a:ext uri="{FF2B5EF4-FFF2-40B4-BE49-F238E27FC236}">
                <a16:creationId xmlns:a16="http://schemas.microsoft.com/office/drawing/2014/main" id="{211BB23A-0F9C-B5DA-28DC-1D185860509D}"/>
              </a:ext>
            </a:extLst>
          </p:cNvPr>
          <p:cNvSpPr txBox="1">
            <a:spLocks noChangeArrowheads="1"/>
          </p:cNvSpPr>
          <p:nvPr/>
        </p:nvSpPr>
        <p:spPr bwMode="auto">
          <a:xfrm>
            <a:off x="228600" y="968375"/>
            <a:ext cx="89154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s-ES_tradnl" altLang="es-AR" sz="1800" u="none"/>
              <a:t>La misma información se puede transmitir a través de </a:t>
            </a:r>
            <a:r>
              <a:rPr lang="es-ES_tradnl" altLang="es-AR" sz="1800"/>
              <a:t>diferentes construcciones gramaticales</a:t>
            </a:r>
            <a:r>
              <a:rPr lang="es-ES_tradnl" altLang="es-AR" sz="1800" u="none"/>
              <a:t>.</a:t>
            </a:r>
          </a:p>
        </p:txBody>
      </p:sp>
      <p:sp>
        <p:nvSpPr>
          <p:cNvPr id="27658" name="Text Box 2058">
            <a:extLst>
              <a:ext uri="{FF2B5EF4-FFF2-40B4-BE49-F238E27FC236}">
                <a16:creationId xmlns:a16="http://schemas.microsoft.com/office/drawing/2014/main" id="{7043254E-2C59-BEEA-3F01-10969D7B1AC7}"/>
              </a:ext>
            </a:extLst>
          </p:cNvPr>
          <p:cNvSpPr txBox="1">
            <a:spLocks noChangeArrowheads="1"/>
          </p:cNvSpPr>
          <p:nvPr/>
        </p:nvSpPr>
        <p:spPr bwMode="auto">
          <a:xfrm>
            <a:off x="1042988" y="3057525"/>
            <a:ext cx="79248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s-ES_tradnl" altLang="es-AR" u="none"/>
              <a:t>4- </a:t>
            </a:r>
            <a:r>
              <a:rPr lang="es-ES_tradnl" altLang="es-AR" sz="1800" i="1" u="none"/>
              <a:t>Socrates es mortal porque todos los</a:t>
            </a:r>
            <a:br>
              <a:rPr lang="es-ES_tradnl" altLang="es-AR" sz="1800" i="1" u="none"/>
            </a:br>
            <a:r>
              <a:rPr lang="es-ES_tradnl" altLang="es-AR" sz="1800" i="1" u="none"/>
              <a:t>    hombres son mortales.</a:t>
            </a:r>
            <a:endParaRPr lang="es-ES_tradnl" altLang="es-AR" i="1" u="none"/>
          </a:p>
        </p:txBody>
      </p:sp>
      <p:pic>
        <p:nvPicPr>
          <p:cNvPr id="28682" name="Picture 3" descr="unsl.jpeg">
            <a:extLst>
              <a:ext uri="{FF2B5EF4-FFF2-40B4-BE49-F238E27FC236}">
                <a16:creationId xmlns:a16="http://schemas.microsoft.com/office/drawing/2014/main" id="{88B91903-C653-D903-6FD6-98710F19AC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9838" y="5089525"/>
            <a:ext cx="342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4" descr="fcfmyn.jpeg">
            <a:extLst>
              <a:ext uri="{FF2B5EF4-FFF2-40B4-BE49-F238E27FC236}">
                <a16:creationId xmlns:a16="http://schemas.microsoft.com/office/drawing/2014/main" id="{4A639AC5-467F-1882-1B95-43BFFBD0C1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275" y="5106988"/>
            <a:ext cx="433388"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5" descr="dpto.jpeg">
            <a:extLst>
              <a:ext uri="{FF2B5EF4-FFF2-40B4-BE49-F238E27FC236}">
                <a16:creationId xmlns:a16="http://schemas.microsoft.com/office/drawing/2014/main" id="{58780873-7BDA-311C-CEEB-DD3D868CA6A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054600"/>
            <a:ext cx="4730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6612291C-11E5-B5AB-DFD0-F851D639A4A5}"/>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6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65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65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765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765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8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nimBg="1"/>
      <p:bldP spid="27652" grpId="0"/>
      <p:bldP spid="27653" grpId="0"/>
      <p:bldP spid="27654" grpId="0"/>
      <p:bldP spid="27655" grpId="0"/>
      <p:bldP spid="27656" grpId="0"/>
      <p:bldP spid="2765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2">
            <a:extLst>
              <a:ext uri="{FF2B5EF4-FFF2-40B4-BE49-F238E27FC236}">
                <a16:creationId xmlns:a16="http://schemas.microsoft.com/office/drawing/2014/main" id="{4DE3803A-D2B9-8C4F-8587-462885DF047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52D4DEA7-62AF-5242-B6A8-03C1D229B223}" type="slidenum">
              <a:rPr lang="es-ES_tradnl" altLang="es-AR" sz="1000">
                <a:solidFill>
                  <a:srgbClr val="045C75"/>
                </a:solidFill>
              </a:rPr>
              <a:pPr/>
              <a:t>14</a:t>
            </a:fld>
            <a:endParaRPr lang="es-ES_tradnl" altLang="es-AR" sz="1000">
              <a:solidFill>
                <a:srgbClr val="045C75"/>
              </a:solidFill>
            </a:endParaRPr>
          </a:p>
        </p:txBody>
      </p:sp>
      <p:sp>
        <p:nvSpPr>
          <p:cNvPr id="29698" name="Text Box 3">
            <a:extLst>
              <a:ext uri="{FF2B5EF4-FFF2-40B4-BE49-F238E27FC236}">
                <a16:creationId xmlns:a16="http://schemas.microsoft.com/office/drawing/2014/main" id="{C20EA9B4-5CC1-0C62-1081-F81AE7E41153}"/>
              </a:ext>
            </a:extLst>
          </p:cNvPr>
          <p:cNvSpPr txBox="1">
            <a:spLocks noChangeArrowheads="1"/>
          </p:cNvSpPr>
          <p:nvPr/>
        </p:nvSpPr>
        <p:spPr bwMode="auto">
          <a:xfrm>
            <a:off x="604838" y="696913"/>
            <a:ext cx="49752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marL="161925" indent="-161925">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sz="1800" u="none"/>
              <a:t>Gramaticalmente las frases se pueden distinguir:</a:t>
            </a:r>
            <a:endParaRPr lang="es-ES_tradnl" altLang="es-AR" sz="1800" b="1"/>
          </a:p>
        </p:txBody>
      </p:sp>
      <p:sp>
        <p:nvSpPr>
          <p:cNvPr id="29699" name="Text Box 11">
            <a:extLst>
              <a:ext uri="{FF2B5EF4-FFF2-40B4-BE49-F238E27FC236}">
                <a16:creationId xmlns:a16="http://schemas.microsoft.com/office/drawing/2014/main" id="{C157078C-42B1-A14A-73AA-E37207FEC716}"/>
              </a:ext>
            </a:extLst>
          </p:cNvPr>
          <p:cNvSpPr txBox="1">
            <a:spLocks noChangeArrowheads="1"/>
          </p:cNvSpPr>
          <p:nvPr/>
        </p:nvSpPr>
        <p:spPr bwMode="auto">
          <a:xfrm>
            <a:off x="609600" y="1166813"/>
            <a:ext cx="7945438"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marL="161925" indent="-161925">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buFontTx/>
              <a:buChar char="•"/>
            </a:pPr>
            <a:r>
              <a:rPr lang="es-ES_tradnl" altLang="es-AR" sz="1800" b="1"/>
              <a:t>Frases Simples</a:t>
            </a:r>
            <a:r>
              <a:rPr lang="es-ES_tradnl" altLang="es-AR" sz="1800" u="none"/>
              <a:t>: constan de un sujeto y un predicado. </a:t>
            </a:r>
          </a:p>
          <a:p>
            <a:pPr algn="just">
              <a:buFontTx/>
              <a:buChar char="•"/>
            </a:pPr>
            <a:endParaRPr lang="es-ES_tradnl" altLang="es-AR" sz="1800" u="none"/>
          </a:p>
          <a:p>
            <a:pPr algn="just">
              <a:buFontTx/>
              <a:buChar char="•"/>
            </a:pPr>
            <a:r>
              <a:rPr lang="es-ES_tradnl" altLang="es-AR" sz="1800" b="1"/>
              <a:t>Frases Compuestas</a:t>
            </a:r>
            <a:r>
              <a:rPr lang="es-ES_tradnl" altLang="es-AR" sz="1800" u="none"/>
              <a:t>: se conforman a partir de las frases simples unidas por elementos gramaticales (conjunciones) que las asocian. </a:t>
            </a:r>
          </a:p>
        </p:txBody>
      </p:sp>
      <p:sp>
        <p:nvSpPr>
          <p:cNvPr id="28677" name="Text Box 12">
            <a:extLst>
              <a:ext uri="{FF2B5EF4-FFF2-40B4-BE49-F238E27FC236}">
                <a16:creationId xmlns:a16="http://schemas.microsoft.com/office/drawing/2014/main" id="{D28ABD46-02D8-048D-BD0D-99ACFD5CD5ED}"/>
              </a:ext>
            </a:extLst>
          </p:cNvPr>
          <p:cNvSpPr txBox="1">
            <a:spLocks noChangeArrowheads="1"/>
          </p:cNvSpPr>
          <p:nvPr/>
        </p:nvSpPr>
        <p:spPr bwMode="auto">
          <a:xfrm>
            <a:off x="609600" y="2497138"/>
            <a:ext cx="79248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r>
              <a:rPr lang="es-ES_tradnl" altLang="es-AR" sz="1800" u="none"/>
              <a:t>Para poder transmitir una misma información por medio de diferentes frases, se tratará de expresar una idea a través de:</a:t>
            </a:r>
          </a:p>
        </p:txBody>
      </p:sp>
      <p:sp>
        <p:nvSpPr>
          <p:cNvPr id="28678" name="Text Box 13">
            <a:extLst>
              <a:ext uri="{FF2B5EF4-FFF2-40B4-BE49-F238E27FC236}">
                <a16:creationId xmlns:a16="http://schemas.microsoft.com/office/drawing/2014/main" id="{9684A302-F0E5-96FB-0677-D3A4B01C0B6B}"/>
              </a:ext>
            </a:extLst>
          </p:cNvPr>
          <p:cNvSpPr txBox="1">
            <a:spLocks noChangeArrowheads="1"/>
          </p:cNvSpPr>
          <p:nvPr/>
        </p:nvSpPr>
        <p:spPr bwMode="auto">
          <a:xfrm>
            <a:off x="609600" y="4152900"/>
            <a:ext cx="81391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r>
              <a:rPr lang="es-ES_tradnl" altLang="es-AR" sz="1800" u="none"/>
              <a:t>¿Como poder transmitir información </a:t>
            </a:r>
            <a:r>
              <a:rPr lang="es-ES_tradnl" altLang="es-AR" sz="1800"/>
              <a:t>haciendo uso de construcciones independientemente del significado por nosotros conocido asociado a las palabras</a:t>
            </a:r>
            <a:r>
              <a:rPr lang="es-ES_tradnl" altLang="es-AR" sz="1800" u="none"/>
              <a:t>?</a:t>
            </a:r>
          </a:p>
        </p:txBody>
      </p:sp>
      <p:sp>
        <p:nvSpPr>
          <p:cNvPr id="28680" name="Text Box 12">
            <a:extLst>
              <a:ext uri="{FF2B5EF4-FFF2-40B4-BE49-F238E27FC236}">
                <a16:creationId xmlns:a16="http://schemas.microsoft.com/office/drawing/2014/main" id="{66D834FF-E519-E84F-556F-C65A9E970BBF}"/>
              </a:ext>
            </a:extLst>
          </p:cNvPr>
          <p:cNvSpPr txBox="1">
            <a:spLocks noChangeArrowheads="1"/>
          </p:cNvSpPr>
          <p:nvPr/>
        </p:nvSpPr>
        <p:spPr bwMode="auto">
          <a:xfrm>
            <a:off x="1258888" y="3217863"/>
            <a:ext cx="518477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buFontTx/>
              <a:buChar char="•"/>
            </a:pPr>
            <a:r>
              <a:rPr lang="es-ES_tradnl" altLang="es-AR" sz="1800" u="none"/>
              <a:t> una </a:t>
            </a:r>
            <a:r>
              <a:rPr lang="es-ES_tradnl" altLang="es-AR" sz="1800"/>
              <a:t>única frase</a:t>
            </a:r>
            <a:r>
              <a:rPr lang="es-ES_tradnl" altLang="es-AR" sz="1800" u="none"/>
              <a:t> (simple o compuesta).</a:t>
            </a:r>
          </a:p>
          <a:p>
            <a:pPr algn="just">
              <a:buFontTx/>
              <a:buChar char="•"/>
            </a:pPr>
            <a:endParaRPr lang="es-ES_tradnl" altLang="es-AR" sz="1000" u="none"/>
          </a:p>
          <a:p>
            <a:pPr>
              <a:buFontTx/>
              <a:buChar char="•"/>
            </a:pPr>
            <a:r>
              <a:rPr lang="es-ES_tradnl" altLang="es-AR" sz="1800" u="none"/>
              <a:t> el uso de </a:t>
            </a:r>
            <a:r>
              <a:rPr lang="es-ES_tradnl" altLang="es-AR" sz="1800"/>
              <a:t>construcciones gramaticales semejantes</a:t>
            </a:r>
            <a:r>
              <a:rPr lang="es-ES_tradnl" altLang="es-AR" sz="1800" u="none"/>
              <a:t>.</a:t>
            </a:r>
          </a:p>
        </p:txBody>
      </p:sp>
      <p:sp>
        <p:nvSpPr>
          <p:cNvPr id="10" name="CuadroTexto 9">
            <a:extLst>
              <a:ext uri="{FF2B5EF4-FFF2-40B4-BE49-F238E27FC236}">
                <a16:creationId xmlns:a16="http://schemas.microsoft.com/office/drawing/2014/main" id="{7EB4E6BE-A4DA-518C-3BA9-8993CBFBEF5B}"/>
              </a:ext>
            </a:extLst>
          </p:cNvPr>
          <p:cNvSpPr txBox="1"/>
          <p:nvPr/>
        </p:nvSpPr>
        <p:spPr>
          <a:xfrm>
            <a:off x="2133600" y="4873724"/>
            <a:ext cx="4586537" cy="400110"/>
          </a:xfrm>
          <a:prstGeom prst="rect">
            <a:avLst/>
          </a:prstGeom>
          <a:solidFill>
            <a:srgbClr val="F4BC5B"/>
          </a:solidFill>
          <a:scene3d>
            <a:camera prst="orthographicFront"/>
            <a:lightRig rig="threePt" dir="t"/>
          </a:scene3d>
          <a:sp3d>
            <a:bevelT/>
          </a:sp3d>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defRPr/>
            </a:pPr>
            <a:r>
              <a:rPr lang="es-ES_tradnl" altLang="es-AR"/>
              <a:t>Mediante el uso de un Lenguaje Simbólico</a:t>
            </a:r>
          </a:p>
        </p:txBody>
      </p:sp>
      <p:pic>
        <p:nvPicPr>
          <p:cNvPr id="29706" name="Picture 3" descr="unsl.jpeg">
            <a:extLst>
              <a:ext uri="{FF2B5EF4-FFF2-40B4-BE49-F238E27FC236}">
                <a16:creationId xmlns:a16="http://schemas.microsoft.com/office/drawing/2014/main" id="{2685D5B3-CA88-649F-CBA3-3D866BABE79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9838" y="5089525"/>
            <a:ext cx="342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4" descr="fcfmyn.jpeg">
            <a:extLst>
              <a:ext uri="{FF2B5EF4-FFF2-40B4-BE49-F238E27FC236}">
                <a16:creationId xmlns:a16="http://schemas.microsoft.com/office/drawing/2014/main" id="{3DDED692-9AFC-E10D-F1B1-925282F08D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275" y="5106988"/>
            <a:ext cx="433388"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8" name="Picture 5" descr="dpto.jpeg">
            <a:extLst>
              <a:ext uri="{FF2B5EF4-FFF2-40B4-BE49-F238E27FC236}">
                <a16:creationId xmlns:a16="http://schemas.microsoft.com/office/drawing/2014/main" id="{F124F139-C2F3-2052-49C1-4FFBF1F2BFC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054600"/>
            <a:ext cx="4730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E228FB48-99C3-C8DC-E20F-8BF87A71292C}"/>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68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678"/>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200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P spid="28678" grpId="0"/>
      <p:bldP spid="2868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4">
            <a:extLst>
              <a:ext uri="{FF2B5EF4-FFF2-40B4-BE49-F238E27FC236}">
                <a16:creationId xmlns:a16="http://schemas.microsoft.com/office/drawing/2014/main" id="{C3CA4CD6-34B2-88E6-4A37-98A390FE0B1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8B8F260C-7867-CE46-833A-C7BB0B36C781}" type="slidenum">
              <a:rPr lang="es-ES_tradnl" altLang="es-AR" sz="1000">
                <a:solidFill>
                  <a:srgbClr val="045C75"/>
                </a:solidFill>
              </a:rPr>
              <a:pPr/>
              <a:t>15</a:t>
            </a:fld>
            <a:endParaRPr lang="es-ES_tradnl" altLang="es-AR" sz="1000">
              <a:solidFill>
                <a:srgbClr val="045C75"/>
              </a:solidFill>
            </a:endParaRPr>
          </a:p>
        </p:txBody>
      </p:sp>
      <p:sp>
        <p:nvSpPr>
          <p:cNvPr id="30722" name="Text Box 2">
            <a:extLst>
              <a:ext uri="{FF2B5EF4-FFF2-40B4-BE49-F238E27FC236}">
                <a16:creationId xmlns:a16="http://schemas.microsoft.com/office/drawing/2014/main" id="{73951709-27E2-6FCC-B95C-1E23E4DE2FF1}"/>
              </a:ext>
            </a:extLst>
          </p:cNvPr>
          <p:cNvSpPr txBox="1">
            <a:spLocks noChangeArrowheads="1"/>
          </p:cNvSpPr>
          <p:nvPr/>
        </p:nvSpPr>
        <p:spPr bwMode="auto">
          <a:xfrm>
            <a:off x="179388" y="769938"/>
            <a:ext cx="2808287"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b="1" u="none"/>
              <a:t>Lógica Formal</a:t>
            </a:r>
          </a:p>
        </p:txBody>
      </p:sp>
      <p:sp>
        <p:nvSpPr>
          <p:cNvPr id="30725" name="Text Box 4">
            <a:extLst>
              <a:ext uri="{FF2B5EF4-FFF2-40B4-BE49-F238E27FC236}">
                <a16:creationId xmlns:a16="http://schemas.microsoft.com/office/drawing/2014/main" id="{63881F81-6968-43E7-F35E-7E0A75191AF1}"/>
              </a:ext>
            </a:extLst>
          </p:cNvPr>
          <p:cNvSpPr txBox="1">
            <a:spLocks noChangeArrowheads="1"/>
          </p:cNvSpPr>
          <p:nvPr/>
        </p:nvSpPr>
        <p:spPr bwMode="auto">
          <a:xfrm>
            <a:off x="1403350" y="1633538"/>
            <a:ext cx="6121400" cy="1068387"/>
          </a:xfrm>
          <a:prstGeom prst="rect">
            <a:avLst/>
          </a:prstGeom>
          <a:noFill/>
          <a:ln>
            <a:noFill/>
          </a:ln>
        </p:spPr>
        <p:txBody>
          <a:bodyPr lIns="77925" tIns="38963" rIns="77925" bIns="38963">
            <a:spAutoFit/>
          </a:bodyPr>
          <a:lstStyle>
            <a:lvl1pPr marL="388938" indent="-388938">
              <a:defRPr sz="2000" u="sng">
                <a:solidFill>
                  <a:schemeClr val="tx1"/>
                </a:solidFill>
                <a:latin typeface="Times New Roman" charset="0"/>
                <a:ea typeface="ＭＳ Ｐゴシック" charset="0"/>
                <a:cs typeface="ＭＳ Ｐゴシック" charset="0"/>
              </a:defRPr>
            </a:lvl1pPr>
            <a:lvl2pPr marL="742950" indent="-285750">
              <a:defRPr sz="2000" u="sng">
                <a:solidFill>
                  <a:schemeClr val="tx1"/>
                </a:solidFill>
                <a:latin typeface="Times New Roman" charset="0"/>
                <a:ea typeface="ＭＳ Ｐゴシック" charset="0"/>
              </a:defRPr>
            </a:lvl2pPr>
            <a:lvl3pPr marL="1143000" indent="-228600">
              <a:defRPr sz="2000" u="sng">
                <a:solidFill>
                  <a:schemeClr val="tx1"/>
                </a:solidFill>
                <a:latin typeface="Times New Roman" charset="0"/>
                <a:ea typeface="ＭＳ Ｐゴシック" charset="0"/>
              </a:defRPr>
            </a:lvl3pPr>
            <a:lvl4pPr marL="1600200" indent="-228600">
              <a:defRPr sz="2000" u="sng">
                <a:solidFill>
                  <a:schemeClr val="tx1"/>
                </a:solidFill>
                <a:latin typeface="Times New Roman" charset="0"/>
                <a:ea typeface="ＭＳ Ｐゴシック" charset="0"/>
              </a:defRPr>
            </a:lvl4pPr>
            <a:lvl5pPr marL="2057400" indent="-228600">
              <a:defRPr sz="2000" u="sng">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u="sng">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u="sng">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u="sng">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u="sng">
                <a:solidFill>
                  <a:schemeClr val="tx1"/>
                </a:solidFill>
                <a:latin typeface="Times New Roman" charset="0"/>
                <a:ea typeface="ＭＳ Ｐゴシック" charset="0"/>
              </a:defRPr>
            </a:lvl9pPr>
          </a:lstStyle>
          <a:p>
            <a:pPr marL="457200" indent="-457200">
              <a:lnSpc>
                <a:spcPct val="90000"/>
              </a:lnSpc>
              <a:spcAft>
                <a:spcPts val="600"/>
              </a:spcAft>
              <a:buFont typeface="+mj-lt"/>
              <a:buAutoNum type="arabicPeriod"/>
              <a:defRPr/>
            </a:pPr>
            <a:r>
              <a:rPr lang="es-ES_tradnl" u="none" dirty="0">
                <a:latin typeface="+mn-lt"/>
              </a:rPr>
              <a:t>Todos los </a:t>
            </a:r>
            <a:r>
              <a:rPr lang="es-ES_tradnl" u="none" dirty="0" err="1">
                <a:latin typeface="+mn-lt"/>
              </a:rPr>
              <a:t>snark</a:t>
            </a:r>
            <a:r>
              <a:rPr lang="es-ES_tradnl" u="none" dirty="0">
                <a:latin typeface="+mn-lt"/>
              </a:rPr>
              <a:t> son </a:t>
            </a:r>
            <a:r>
              <a:rPr lang="es-ES_tradnl" u="none" dirty="0" err="1">
                <a:latin typeface="+mn-lt"/>
              </a:rPr>
              <a:t>bojum</a:t>
            </a:r>
            <a:endParaRPr lang="es-ES_tradnl" u="none" dirty="0">
              <a:latin typeface="+mn-lt"/>
            </a:endParaRPr>
          </a:p>
          <a:p>
            <a:pPr marL="457200" indent="-457200">
              <a:lnSpc>
                <a:spcPct val="90000"/>
              </a:lnSpc>
              <a:spcAft>
                <a:spcPts val="600"/>
              </a:spcAft>
              <a:buFont typeface="+mj-lt"/>
              <a:buAutoNum type="arabicPeriod"/>
              <a:defRPr/>
            </a:pPr>
            <a:r>
              <a:rPr lang="es-ES_tradnl" u="none" dirty="0" err="1">
                <a:latin typeface="+mn-lt"/>
              </a:rPr>
              <a:t>Rufus</a:t>
            </a:r>
            <a:r>
              <a:rPr lang="es-ES_tradnl" u="none" dirty="0">
                <a:latin typeface="+mn-lt"/>
              </a:rPr>
              <a:t> es un </a:t>
            </a:r>
            <a:r>
              <a:rPr lang="es-ES_tradnl" u="none" dirty="0" err="1">
                <a:latin typeface="+mn-lt"/>
              </a:rPr>
              <a:t>snark</a:t>
            </a:r>
            <a:r>
              <a:rPr lang="es-ES_tradnl" u="none" dirty="0">
                <a:latin typeface="+mn-lt"/>
              </a:rPr>
              <a:t>		</a:t>
            </a:r>
          </a:p>
          <a:p>
            <a:pPr marL="457200" indent="-457200">
              <a:lnSpc>
                <a:spcPct val="90000"/>
              </a:lnSpc>
              <a:spcAft>
                <a:spcPts val="600"/>
              </a:spcAft>
              <a:buFont typeface="+mj-lt"/>
              <a:buAutoNum type="arabicPeriod"/>
              <a:defRPr/>
            </a:pPr>
            <a:r>
              <a:rPr lang="es-ES_tradnl" u="none" dirty="0">
                <a:latin typeface="+mn-lt"/>
              </a:rPr>
              <a:t>Por tanto, </a:t>
            </a:r>
            <a:r>
              <a:rPr lang="es-ES_tradnl" u="none" dirty="0" err="1">
                <a:latin typeface="+mn-lt"/>
              </a:rPr>
              <a:t>Rufus</a:t>
            </a:r>
            <a:r>
              <a:rPr lang="es-ES_tradnl" u="none" dirty="0">
                <a:latin typeface="+mn-lt"/>
              </a:rPr>
              <a:t> es </a:t>
            </a:r>
            <a:r>
              <a:rPr lang="es-ES_tradnl" u="none" dirty="0" err="1">
                <a:latin typeface="+mn-lt"/>
              </a:rPr>
              <a:t>bojum</a:t>
            </a:r>
            <a:r>
              <a:rPr lang="es-ES" u="none" dirty="0"/>
              <a:t>. </a:t>
            </a:r>
          </a:p>
        </p:txBody>
      </p:sp>
      <p:sp>
        <p:nvSpPr>
          <p:cNvPr id="30726" name="Text Box 5">
            <a:extLst>
              <a:ext uri="{FF2B5EF4-FFF2-40B4-BE49-F238E27FC236}">
                <a16:creationId xmlns:a16="http://schemas.microsoft.com/office/drawing/2014/main" id="{A53FA266-4F62-0BC1-EEBD-7E0784E694C6}"/>
              </a:ext>
            </a:extLst>
          </p:cNvPr>
          <p:cNvSpPr txBox="1">
            <a:spLocks noChangeArrowheads="1"/>
          </p:cNvSpPr>
          <p:nvPr/>
        </p:nvSpPr>
        <p:spPr bwMode="auto">
          <a:xfrm>
            <a:off x="609600" y="3808413"/>
            <a:ext cx="7945438"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marL="161925" indent="-161925">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buFontTx/>
              <a:buChar char="•"/>
            </a:pPr>
            <a:r>
              <a:rPr lang="es-ES" altLang="es-AR" sz="1800" u="none"/>
              <a:t>Desde el punto de vista de su estructura este argumento es válido</a:t>
            </a:r>
            <a:r>
              <a:rPr lang="es-ES_tradnl" altLang="es-AR" sz="1800" u="none"/>
              <a:t>. </a:t>
            </a:r>
          </a:p>
          <a:p>
            <a:pPr algn="just">
              <a:buFontTx/>
              <a:buChar char="•"/>
            </a:pPr>
            <a:endParaRPr lang="es-ES_tradnl" altLang="es-AR" sz="1800" u="none"/>
          </a:p>
          <a:p>
            <a:pPr>
              <a:buFontTx/>
              <a:buChar char="•"/>
            </a:pPr>
            <a:r>
              <a:rPr lang="es-ES" altLang="es-AR" sz="1800" u="none"/>
              <a:t>El significado de los elementos que intervienen no es tomado en cuenta</a:t>
            </a:r>
            <a:endParaRPr lang="es-ES_tradnl" altLang="es-AR" sz="1800" u="none"/>
          </a:p>
        </p:txBody>
      </p:sp>
      <p:pic>
        <p:nvPicPr>
          <p:cNvPr id="2" name="Picture 3" descr="unsl.jpeg">
            <a:extLst>
              <a:ext uri="{FF2B5EF4-FFF2-40B4-BE49-F238E27FC236}">
                <a16:creationId xmlns:a16="http://schemas.microsoft.com/office/drawing/2014/main" id="{10093BE8-5CC2-9B76-D828-0C194DB401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9838" y="5089525"/>
            <a:ext cx="342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fcfmyn.jpeg">
            <a:extLst>
              <a:ext uri="{FF2B5EF4-FFF2-40B4-BE49-F238E27FC236}">
                <a16:creationId xmlns:a16="http://schemas.microsoft.com/office/drawing/2014/main" id="{1ACB06A0-E4EE-57FD-B318-2CC675032B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275" y="5106988"/>
            <a:ext cx="433388"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5" descr="dpto.jpeg">
            <a:extLst>
              <a:ext uri="{FF2B5EF4-FFF2-40B4-BE49-F238E27FC236}">
                <a16:creationId xmlns:a16="http://schemas.microsoft.com/office/drawing/2014/main" id="{FC1796F3-5458-97E5-7428-67E62727FD0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054600"/>
            <a:ext cx="4730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1">
            <a:extLst>
              <a:ext uri="{FF2B5EF4-FFF2-40B4-BE49-F238E27FC236}">
                <a16:creationId xmlns:a16="http://schemas.microsoft.com/office/drawing/2014/main" id="{C99DC6E4-5EE8-338F-9CDD-1887EEABCBAA}"/>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P spid="307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4">
            <a:extLst>
              <a:ext uri="{FF2B5EF4-FFF2-40B4-BE49-F238E27FC236}">
                <a16:creationId xmlns:a16="http://schemas.microsoft.com/office/drawing/2014/main" id="{97FED21B-536F-232B-637F-6C9CC7DECCE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880746EB-2AD2-6F42-820E-4B81585C8BF3}" type="slidenum">
              <a:rPr lang="es-ES_tradnl" altLang="es-AR" sz="1000">
                <a:solidFill>
                  <a:srgbClr val="045C75"/>
                </a:solidFill>
              </a:rPr>
              <a:pPr/>
              <a:t>16</a:t>
            </a:fld>
            <a:endParaRPr lang="es-ES_tradnl" altLang="es-AR" sz="1000">
              <a:solidFill>
                <a:srgbClr val="045C75"/>
              </a:solidFill>
            </a:endParaRPr>
          </a:p>
        </p:txBody>
      </p:sp>
      <p:sp>
        <p:nvSpPr>
          <p:cNvPr id="31746" name="Text Box 2">
            <a:extLst>
              <a:ext uri="{FF2B5EF4-FFF2-40B4-BE49-F238E27FC236}">
                <a16:creationId xmlns:a16="http://schemas.microsoft.com/office/drawing/2014/main" id="{308068E8-EC4E-AAC2-3AEE-52A17862A0F3}"/>
              </a:ext>
            </a:extLst>
          </p:cNvPr>
          <p:cNvSpPr txBox="1">
            <a:spLocks noChangeArrowheads="1"/>
          </p:cNvSpPr>
          <p:nvPr/>
        </p:nvSpPr>
        <p:spPr bwMode="auto">
          <a:xfrm>
            <a:off x="1187450" y="625475"/>
            <a:ext cx="208915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b="1" u="none"/>
              <a:t>Lógica Formal</a:t>
            </a:r>
          </a:p>
        </p:txBody>
      </p:sp>
      <p:sp>
        <p:nvSpPr>
          <p:cNvPr id="31747" name="Text Box 3">
            <a:extLst>
              <a:ext uri="{FF2B5EF4-FFF2-40B4-BE49-F238E27FC236}">
                <a16:creationId xmlns:a16="http://schemas.microsoft.com/office/drawing/2014/main" id="{9411D0C5-BE64-F53F-7063-CEFE8248ED3E}"/>
              </a:ext>
            </a:extLst>
          </p:cNvPr>
          <p:cNvSpPr txBox="1">
            <a:spLocks noChangeArrowheads="1"/>
          </p:cNvSpPr>
          <p:nvPr/>
        </p:nvSpPr>
        <p:spPr bwMode="auto">
          <a:xfrm>
            <a:off x="611188" y="985838"/>
            <a:ext cx="809625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marL="388938" indent="-388938">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 altLang="es-AR" u="none"/>
              <a:t>1-  </a:t>
            </a:r>
            <a:r>
              <a:rPr lang="es-ES" altLang="es-AR" i="1" u="none"/>
              <a:t>Argentina está en África o Argentina está en Asia.</a:t>
            </a:r>
          </a:p>
          <a:p>
            <a:r>
              <a:rPr lang="es-ES" altLang="es-AR" sz="900" i="1" u="none"/>
              <a:t> </a:t>
            </a:r>
          </a:p>
          <a:p>
            <a:r>
              <a:rPr lang="es-ES" altLang="es-AR" u="none"/>
              <a:t>2-  </a:t>
            </a:r>
            <a:r>
              <a:rPr lang="es-ES" altLang="es-AR" i="1" u="none"/>
              <a:t>Argentina no está en Asia </a:t>
            </a:r>
          </a:p>
          <a:p>
            <a:endParaRPr lang="es-ES" altLang="es-AR" sz="800" i="1" u="none"/>
          </a:p>
          <a:p>
            <a:r>
              <a:rPr lang="es-ES" altLang="es-AR" u="none"/>
              <a:t>3-  En consecuencia, </a:t>
            </a:r>
            <a:r>
              <a:rPr lang="es-ES" altLang="es-AR" i="1" u="none"/>
              <a:t>Argentina está en África</a:t>
            </a:r>
            <a:r>
              <a:rPr lang="es-ES" altLang="es-AR" u="none"/>
              <a:t>. </a:t>
            </a:r>
          </a:p>
        </p:txBody>
      </p:sp>
      <p:sp>
        <p:nvSpPr>
          <p:cNvPr id="31749" name="Text Box 4">
            <a:extLst>
              <a:ext uri="{FF2B5EF4-FFF2-40B4-BE49-F238E27FC236}">
                <a16:creationId xmlns:a16="http://schemas.microsoft.com/office/drawing/2014/main" id="{A84D7F0E-B0FC-E81B-305E-18E71CB7BC63}"/>
              </a:ext>
            </a:extLst>
          </p:cNvPr>
          <p:cNvSpPr txBox="1">
            <a:spLocks noChangeArrowheads="1"/>
          </p:cNvSpPr>
          <p:nvPr/>
        </p:nvSpPr>
        <p:spPr bwMode="auto">
          <a:xfrm>
            <a:off x="514350" y="2235200"/>
            <a:ext cx="812165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 altLang="es-AR" u="none"/>
              <a:t>El argumento es </a:t>
            </a:r>
            <a:r>
              <a:rPr lang="es-ES" altLang="es-AR"/>
              <a:t>válido</a:t>
            </a:r>
            <a:r>
              <a:rPr lang="es-ES" altLang="es-AR" u="none"/>
              <a:t> desde el punto de vista lógico, aún cuando sabemos que la </a:t>
            </a:r>
            <a:r>
              <a:rPr lang="es-ES" altLang="es-AR" b="1" u="none"/>
              <a:t>conclusión es falsa</a:t>
            </a:r>
            <a:r>
              <a:rPr lang="es-ES" altLang="es-AR" u="none"/>
              <a:t>. </a:t>
            </a:r>
          </a:p>
        </p:txBody>
      </p:sp>
      <p:sp>
        <p:nvSpPr>
          <p:cNvPr id="31750" name="Text Box 5">
            <a:extLst>
              <a:ext uri="{FF2B5EF4-FFF2-40B4-BE49-F238E27FC236}">
                <a16:creationId xmlns:a16="http://schemas.microsoft.com/office/drawing/2014/main" id="{71982B0B-7564-95FF-7C55-F11939674666}"/>
              </a:ext>
            </a:extLst>
          </p:cNvPr>
          <p:cNvSpPr txBox="1">
            <a:spLocks noChangeArrowheads="1"/>
          </p:cNvSpPr>
          <p:nvPr/>
        </p:nvSpPr>
        <p:spPr bwMode="auto">
          <a:xfrm>
            <a:off x="652463" y="3046413"/>
            <a:ext cx="7447929" cy="38646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buFontTx/>
              <a:buChar char="•"/>
            </a:pPr>
            <a:r>
              <a:rPr lang="es-ES" altLang="es-AR" u="none" dirty="0"/>
              <a:t> La lógica proposicional  no verifica el significado de las  premisas. </a:t>
            </a:r>
          </a:p>
        </p:txBody>
      </p:sp>
      <p:sp>
        <p:nvSpPr>
          <p:cNvPr id="31751" name="Text Box 6">
            <a:extLst>
              <a:ext uri="{FF2B5EF4-FFF2-40B4-BE49-F238E27FC236}">
                <a16:creationId xmlns:a16="http://schemas.microsoft.com/office/drawing/2014/main" id="{AD1D3DDB-B926-C10A-7B62-FEE2050D1CD3}"/>
              </a:ext>
            </a:extLst>
          </p:cNvPr>
          <p:cNvSpPr txBox="1">
            <a:spLocks noChangeArrowheads="1"/>
          </p:cNvSpPr>
          <p:nvPr/>
        </p:nvSpPr>
        <p:spPr bwMode="auto">
          <a:xfrm>
            <a:off x="611188" y="3530600"/>
            <a:ext cx="820896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 altLang="es-AR" u="none"/>
              <a:t>Debido a lo anterior es necesario distinguir entre </a:t>
            </a:r>
            <a:r>
              <a:rPr lang="es-ES" altLang="es-AR"/>
              <a:t>proposiciones verdaderas</a:t>
            </a:r>
            <a:r>
              <a:rPr lang="es-ES" altLang="es-AR" u="none"/>
              <a:t> y </a:t>
            </a:r>
            <a:r>
              <a:rPr lang="es-ES" altLang="es-AR"/>
              <a:t>proposiciones lógicamente verdaderas</a:t>
            </a:r>
            <a:r>
              <a:rPr lang="es-ES" altLang="es-AR" u="none"/>
              <a:t>. </a:t>
            </a:r>
          </a:p>
        </p:txBody>
      </p:sp>
      <p:sp>
        <p:nvSpPr>
          <p:cNvPr id="31752" name="Text Box 7">
            <a:extLst>
              <a:ext uri="{FF2B5EF4-FFF2-40B4-BE49-F238E27FC236}">
                <a16:creationId xmlns:a16="http://schemas.microsoft.com/office/drawing/2014/main" id="{917209EA-FDA7-2A83-3F7C-3ADA618C3D10}"/>
              </a:ext>
            </a:extLst>
          </p:cNvPr>
          <p:cNvSpPr txBox="1">
            <a:spLocks noChangeArrowheads="1"/>
          </p:cNvSpPr>
          <p:nvPr/>
        </p:nvSpPr>
        <p:spPr bwMode="auto">
          <a:xfrm>
            <a:off x="539750" y="4297363"/>
            <a:ext cx="80962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 altLang="es-AR" u="none"/>
              <a:t>Las primeras son verdaderas independientemente de su estructura, mientras que las segundas no lo son. </a:t>
            </a:r>
          </a:p>
        </p:txBody>
      </p:sp>
      <p:pic>
        <p:nvPicPr>
          <p:cNvPr id="2" name="Picture 3" descr="unsl.jpeg">
            <a:extLst>
              <a:ext uri="{FF2B5EF4-FFF2-40B4-BE49-F238E27FC236}">
                <a16:creationId xmlns:a16="http://schemas.microsoft.com/office/drawing/2014/main" id="{EB9F4DDC-8F43-313E-96D2-B5F6EFE4551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9838" y="5089525"/>
            <a:ext cx="342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4" descr="fcfmyn.jpeg">
            <a:extLst>
              <a:ext uri="{FF2B5EF4-FFF2-40B4-BE49-F238E27FC236}">
                <a16:creationId xmlns:a16="http://schemas.microsoft.com/office/drawing/2014/main" id="{74F1F597-5EA7-4BD5-A658-5E6157F23B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275" y="5106988"/>
            <a:ext cx="433388"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5" descr="dpto.jpeg">
            <a:extLst>
              <a:ext uri="{FF2B5EF4-FFF2-40B4-BE49-F238E27FC236}">
                <a16:creationId xmlns:a16="http://schemas.microsoft.com/office/drawing/2014/main" id="{1ACB3202-4A07-8B0A-BBEE-DD316A10B80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054600"/>
            <a:ext cx="4730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1">
            <a:extLst>
              <a:ext uri="{FF2B5EF4-FFF2-40B4-BE49-F238E27FC236}">
                <a16:creationId xmlns:a16="http://schemas.microsoft.com/office/drawing/2014/main" id="{E471693D-D2C8-6087-652A-F5C2773348FA}"/>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9"/>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2000"/>
                                  </p:stCondLst>
                                  <p:childTnLst>
                                    <p:set>
                                      <p:cBhvr>
                                        <p:cTn id="9" dur="1" fill="hold">
                                          <p:stCondLst>
                                            <p:cond delay="0"/>
                                          </p:stCondLst>
                                        </p:cTn>
                                        <p:tgtEl>
                                          <p:spTgt spid="31750"/>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31751"/>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nodeType="afterEffect">
                                  <p:stCondLst>
                                    <p:cond delay="1000"/>
                                  </p:stCondLst>
                                  <p:childTnLst>
                                    <p:set>
                                      <p:cBhvr>
                                        <p:cTn id="16" dur="1" fill="hold">
                                          <p:stCondLst>
                                            <p:cond delay="0"/>
                                          </p:stCondLst>
                                        </p:cTn>
                                        <p:tgtEl>
                                          <p:spTgt spid="317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P spid="31750" grpId="0" animBg="1"/>
      <p:bldP spid="31751" grpId="0"/>
      <p:bldP spid="3175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2">
            <a:extLst>
              <a:ext uri="{FF2B5EF4-FFF2-40B4-BE49-F238E27FC236}">
                <a16:creationId xmlns:a16="http://schemas.microsoft.com/office/drawing/2014/main" id="{3C64B9CA-32E3-0DD2-AE78-02892EF53F5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8ED14A72-B28C-234F-8766-EAEE1ACF3D0B}" type="slidenum">
              <a:rPr lang="es-ES_tradnl" altLang="es-AR" sz="1000">
                <a:solidFill>
                  <a:srgbClr val="045C75"/>
                </a:solidFill>
              </a:rPr>
              <a:pPr/>
              <a:t>17</a:t>
            </a:fld>
            <a:endParaRPr lang="es-ES_tradnl" altLang="es-AR" sz="1000">
              <a:solidFill>
                <a:srgbClr val="045C75"/>
              </a:solidFill>
            </a:endParaRPr>
          </a:p>
        </p:txBody>
      </p:sp>
      <p:sp>
        <p:nvSpPr>
          <p:cNvPr id="32770" name="Text Box 2">
            <a:extLst>
              <a:ext uri="{FF2B5EF4-FFF2-40B4-BE49-F238E27FC236}">
                <a16:creationId xmlns:a16="http://schemas.microsoft.com/office/drawing/2014/main" id="{D8F5ABFA-78A7-B10B-79F8-AF5F09A63AD8}"/>
              </a:ext>
            </a:extLst>
          </p:cNvPr>
          <p:cNvSpPr txBox="1">
            <a:spLocks noChangeArrowheads="1"/>
          </p:cNvSpPr>
          <p:nvPr/>
        </p:nvSpPr>
        <p:spPr bwMode="auto">
          <a:xfrm>
            <a:off x="250825" y="701675"/>
            <a:ext cx="5257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800" b="1" u="none"/>
              <a:t>Leng. Simbólico: Enunciados y Conectivas</a:t>
            </a:r>
          </a:p>
        </p:txBody>
      </p:sp>
      <p:sp>
        <p:nvSpPr>
          <p:cNvPr id="32771" name="Text Box 3">
            <a:extLst>
              <a:ext uri="{FF2B5EF4-FFF2-40B4-BE49-F238E27FC236}">
                <a16:creationId xmlns:a16="http://schemas.microsoft.com/office/drawing/2014/main" id="{AB41DC4D-96F2-EB33-B96F-8BFE759BADE4}"/>
              </a:ext>
            </a:extLst>
          </p:cNvPr>
          <p:cNvSpPr txBox="1">
            <a:spLocks noChangeArrowheads="1"/>
          </p:cNvSpPr>
          <p:nvPr/>
        </p:nvSpPr>
        <p:spPr bwMode="auto">
          <a:xfrm>
            <a:off x="592138" y="1062038"/>
            <a:ext cx="397986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r>
              <a:rPr lang="es-ES_tradnl" altLang="es-AR" sz="1800" u="none"/>
              <a:t>Medidas para formalizar un lenguaje:</a:t>
            </a:r>
          </a:p>
        </p:txBody>
      </p:sp>
      <p:sp>
        <p:nvSpPr>
          <p:cNvPr id="29701" name="Text Box 4">
            <a:extLst>
              <a:ext uri="{FF2B5EF4-FFF2-40B4-BE49-F238E27FC236}">
                <a16:creationId xmlns:a16="http://schemas.microsoft.com/office/drawing/2014/main" id="{13DC22D7-9268-ECEE-B142-8562AC827502}"/>
              </a:ext>
            </a:extLst>
          </p:cNvPr>
          <p:cNvSpPr txBox="1">
            <a:spLocks noChangeArrowheads="1"/>
          </p:cNvSpPr>
          <p:nvPr/>
        </p:nvSpPr>
        <p:spPr bwMode="auto">
          <a:xfrm>
            <a:off x="609600" y="1417638"/>
            <a:ext cx="79454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marL="323850" indent="-323850">
              <a:tabLst>
                <a:tab pos="323850" algn="l"/>
              </a:tabLst>
              <a:defRPr sz="2000" u="sng">
                <a:solidFill>
                  <a:schemeClr val="tx1"/>
                </a:solidFill>
                <a:latin typeface="Times New Roman" panose="02020603050405020304" pitchFamily="18" charset="0"/>
                <a:ea typeface="MS PGothic" panose="020B0600070205080204" pitchFamily="34" charset="-128"/>
              </a:defRPr>
            </a:lvl1pPr>
            <a:lvl2pPr marL="742950" indent="-285750">
              <a:tabLst>
                <a:tab pos="323850" algn="l"/>
              </a:tabLst>
              <a:defRPr sz="2000" u="sng">
                <a:solidFill>
                  <a:schemeClr val="tx1"/>
                </a:solidFill>
                <a:latin typeface="Times New Roman" panose="02020603050405020304" pitchFamily="18" charset="0"/>
                <a:ea typeface="MS PGothic" panose="020B0600070205080204" pitchFamily="34" charset="-128"/>
              </a:defRPr>
            </a:lvl2pPr>
            <a:lvl3pPr marL="1143000" indent="-228600">
              <a:tabLst>
                <a:tab pos="323850" algn="l"/>
              </a:tabLst>
              <a:defRPr sz="2000" u="sng">
                <a:solidFill>
                  <a:schemeClr val="tx1"/>
                </a:solidFill>
                <a:latin typeface="Times New Roman" panose="02020603050405020304" pitchFamily="18" charset="0"/>
                <a:ea typeface="MS PGothic" panose="020B0600070205080204" pitchFamily="34" charset="-128"/>
              </a:defRPr>
            </a:lvl3pPr>
            <a:lvl4pPr marL="1600200" indent="-228600">
              <a:tabLst>
                <a:tab pos="323850" algn="l"/>
              </a:tabLst>
              <a:defRPr sz="2000" u="sng">
                <a:solidFill>
                  <a:schemeClr val="tx1"/>
                </a:solidFill>
                <a:latin typeface="Times New Roman" panose="02020603050405020304" pitchFamily="18" charset="0"/>
                <a:ea typeface="MS PGothic" panose="020B0600070205080204" pitchFamily="34" charset="-128"/>
              </a:defRPr>
            </a:lvl4pPr>
            <a:lvl5pPr marL="2057400" indent="-228600">
              <a:tabLst>
                <a:tab pos="323850" algn="l"/>
              </a:tabLst>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tabLst>
                <a:tab pos="323850" algn="l"/>
              </a:tabLs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tabLst>
                <a:tab pos="323850" algn="l"/>
              </a:tabLs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tabLst>
                <a:tab pos="323850" algn="l"/>
              </a:tabLs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tabLst>
                <a:tab pos="323850" algn="l"/>
              </a:tabLst>
              <a:defRPr sz="2000" u="sng">
                <a:solidFill>
                  <a:schemeClr val="tx1"/>
                </a:solidFill>
                <a:latin typeface="Times New Roman" panose="02020603050405020304" pitchFamily="18" charset="0"/>
                <a:ea typeface="MS PGothic" panose="020B0600070205080204" pitchFamily="34" charset="-128"/>
              </a:defRPr>
            </a:lvl9pPr>
          </a:lstStyle>
          <a:p>
            <a:pPr algn="just"/>
            <a:r>
              <a:rPr lang="es-ES_tradnl" altLang="es-AR" sz="1800" u="none"/>
              <a:t>1.	Restringir el lenguaje a </a:t>
            </a:r>
            <a:r>
              <a:rPr lang="es-ES_tradnl" altLang="es-AR" sz="1800">
                <a:solidFill>
                  <a:srgbClr val="0000FF"/>
                </a:solidFill>
              </a:rPr>
              <a:t>frases categorizables</a:t>
            </a:r>
            <a:r>
              <a:rPr lang="es-ES_tradnl" altLang="es-AR" sz="1800" u="none"/>
              <a:t>.</a:t>
            </a:r>
          </a:p>
        </p:txBody>
      </p:sp>
      <p:sp>
        <p:nvSpPr>
          <p:cNvPr id="29702" name="Text Box 5">
            <a:extLst>
              <a:ext uri="{FF2B5EF4-FFF2-40B4-BE49-F238E27FC236}">
                <a16:creationId xmlns:a16="http://schemas.microsoft.com/office/drawing/2014/main" id="{5E7C1B89-EDB1-70BD-B9ED-FA9F8EEAC340}"/>
              </a:ext>
            </a:extLst>
          </p:cNvPr>
          <p:cNvSpPr txBox="1">
            <a:spLocks noChangeArrowheads="1"/>
          </p:cNvSpPr>
          <p:nvPr/>
        </p:nvSpPr>
        <p:spPr bwMode="auto">
          <a:xfrm>
            <a:off x="1543050" y="2230438"/>
            <a:ext cx="7132638"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marL="247650" indent="-247650">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buFontTx/>
              <a:buChar char="•"/>
            </a:pPr>
            <a:r>
              <a:rPr lang="es-ES_tradnl" altLang="es-AR" sz="1800" u="none"/>
              <a:t>A las frases: </a:t>
            </a:r>
            <a:r>
              <a:rPr lang="es-ES_tradnl" altLang="es-AR" sz="1800" i="1">
                <a:solidFill>
                  <a:srgbClr val="0000FF"/>
                </a:solidFill>
              </a:rPr>
              <a:t>enunciados</a:t>
            </a:r>
            <a:r>
              <a:rPr lang="es-ES_tradnl" altLang="es-AR" sz="1800" u="none"/>
              <a:t> o </a:t>
            </a:r>
            <a:r>
              <a:rPr lang="es-ES_tradnl" altLang="es-AR" sz="1800" i="1">
                <a:solidFill>
                  <a:srgbClr val="0000FF"/>
                </a:solidFill>
              </a:rPr>
              <a:t>proposiciones</a:t>
            </a:r>
            <a:r>
              <a:rPr lang="es-ES_tradnl" altLang="es-AR" sz="1800" i="1"/>
              <a:t>.</a:t>
            </a:r>
            <a:endParaRPr lang="es-ES_tradnl" altLang="es-AR" sz="1800" u="none"/>
          </a:p>
          <a:p>
            <a:pPr algn="just">
              <a:buFontTx/>
              <a:buChar char="•"/>
            </a:pPr>
            <a:endParaRPr lang="es-ES_tradnl" altLang="es-AR" sz="900" u="none"/>
          </a:p>
          <a:p>
            <a:pPr algn="just">
              <a:buFontTx/>
              <a:buChar char="•"/>
            </a:pPr>
            <a:r>
              <a:rPr lang="es-ES_tradnl" altLang="es-AR" sz="1800" u="none"/>
              <a:t>A los elementos gramaticales que unen frases simples: </a:t>
            </a:r>
            <a:r>
              <a:rPr lang="es-ES_tradnl" altLang="es-AR" sz="1800" i="1">
                <a:solidFill>
                  <a:srgbClr val="0000FF"/>
                </a:solidFill>
              </a:rPr>
              <a:t>conectivos</a:t>
            </a:r>
            <a:r>
              <a:rPr lang="es-ES_tradnl" altLang="es-AR" sz="1800" i="1"/>
              <a:t>.</a:t>
            </a:r>
            <a:endParaRPr lang="es-ES_tradnl" altLang="es-AR" sz="1800" u="none"/>
          </a:p>
        </p:txBody>
      </p:sp>
      <p:sp>
        <p:nvSpPr>
          <p:cNvPr id="29703" name="Text Box 6">
            <a:extLst>
              <a:ext uri="{FF2B5EF4-FFF2-40B4-BE49-F238E27FC236}">
                <a16:creationId xmlns:a16="http://schemas.microsoft.com/office/drawing/2014/main" id="{C4785EA3-F4AC-C547-275B-704E052A13D6}"/>
              </a:ext>
            </a:extLst>
          </p:cNvPr>
          <p:cNvSpPr txBox="1">
            <a:spLocks noChangeArrowheads="1"/>
          </p:cNvSpPr>
          <p:nvPr/>
        </p:nvSpPr>
        <p:spPr bwMode="auto">
          <a:xfrm>
            <a:off x="609600" y="3005138"/>
            <a:ext cx="7945438"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marL="323850" indent="-323850">
              <a:tabLst>
                <a:tab pos="323850" algn="l"/>
              </a:tabLst>
              <a:defRPr sz="2000" u="sng">
                <a:solidFill>
                  <a:schemeClr val="tx1"/>
                </a:solidFill>
                <a:latin typeface="Times New Roman" panose="02020603050405020304" pitchFamily="18" charset="0"/>
                <a:ea typeface="MS PGothic" panose="020B0600070205080204" pitchFamily="34" charset="-128"/>
              </a:defRPr>
            </a:lvl1pPr>
            <a:lvl2pPr marL="742950" indent="-285750">
              <a:tabLst>
                <a:tab pos="323850" algn="l"/>
              </a:tabLst>
              <a:defRPr sz="2000" u="sng">
                <a:solidFill>
                  <a:schemeClr val="tx1"/>
                </a:solidFill>
                <a:latin typeface="Times New Roman" panose="02020603050405020304" pitchFamily="18" charset="0"/>
                <a:ea typeface="MS PGothic" panose="020B0600070205080204" pitchFamily="34" charset="-128"/>
              </a:defRPr>
            </a:lvl2pPr>
            <a:lvl3pPr marL="1143000" indent="-228600">
              <a:tabLst>
                <a:tab pos="323850" algn="l"/>
              </a:tabLst>
              <a:defRPr sz="2000" u="sng">
                <a:solidFill>
                  <a:schemeClr val="tx1"/>
                </a:solidFill>
                <a:latin typeface="Times New Roman" panose="02020603050405020304" pitchFamily="18" charset="0"/>
                <a:ea typeface="MS PGothic" panose="020B0600070205080204" pitchFamily="34" charset="-128"/>
              </a:defRPr>
            </a:lvl3pPr>
            <a:lvl4pPr marL="1600200" indent="-228600">
              <a:tabLst>
                <a:tab pos="323850" algn="l"/>
              </a:tabLst>
              <a:defRPr sz="2000" u="sng">
                <a:solidFill>
                  <a:schemeClr val="tx1"/>
                </a:solidFill>
                <a:latin typeface="Times New Roman" panose="02020603050405020304" pitchFamily="18" charset="0"/>
                <a:ea typeface="MS PGothic" panose="020B0600070205080204" pitchFamily="34" charset="-128"/>
              </a:defRPr>
            </a:lvl4pPr>
            <a:lvl5pPr marL="2057400" indent="-228600">
              <a:tabLst>
                <a:tab pos="323850" algn="l"/>
              </a:tabLst>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tabLst>
                <a:tab pos="323850" algn="l"/>
              </a:tabLs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tabLst>
                <a:tab pos="323850" algn="l"/>
              </a:tabLs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tabLst>
                <a:tab pos="323850" algn="l"/>
              </a:tabLs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tabLst>
                <a:tab pos="323850" algn="l"/>
              </a:tabLst>
              <a:defRPr sz="2000" u="sng">
                <a:solidFill>
                  <a:schemeClr val="tx1"/>
                </a:solidFill>
                <a:latin typeface="Times New Roman" panose="02020603050405020304" pitchFamily="18" charset="0"/>
                <a:ea typeface="MS PGothic" panose="020B0600070205080204" pitchFamily="34" charset="-128"/>
              </a:defRPr>
            </a:lvl9pPr>
          </a:lstStyle>
          <a:p>
            <a:pPr algn="just"/>
            <a:r>
              <a:rPr lang="es-ES_tradnl" altLang="es-AR" sz="1800" u="none"/>
              <a:t>3.	Adoptar una </a:t>
            </a:r>
            <a:r>
              <a:rPr lang="es-ES_tradnl" altLang="es-AR" sz="1800"/>
              <a:t>representación simbólica </a:t>
            </a:r>
            <a:r>
              <a:rPr lang="es-ES" altLang="es-AR" sz="1800" u="none"/>
              <a:t>:</a:t>
            </a:r>
            <a:endParaRPr lang="es-ES_tradnl" altLang="es-AR" sz="1800" u="none"/>
          </a:p>
        </p:txBody>
      </p:sp>
      <p:sp>
        <p:nvSpPr>
          <p:cNvPr id="29704" name="Text Box 7">
            <a:extLst>
              <a:ext uri="{FF2B5EF4-FFF2-40B4-BE49-F238E27FC236}">
                <a16:creationId xmlns:a16="http://schemas.microsoft.com/office/drawing/2014/main" id="{F6781737-8D56-053F-F522-38193F10951E}"/>
              </a:ext>
            </a:extLst>
          </p:cNvPr>
          <p:cNvSpPr txBox="1">
            <a:spLocks noChangeArrowheads="1"/>
          </p:cNvSpPr>
          <p:nvPr/>
        </p:nvSpPr>
        <p:spPr bwMode="auto">
          <a:xfrm>
            <a:off x="1524000" y="3382963"/>
            <a:ext cx="7132638"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marL="247650" indent="-247650">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buFontTx/>
              <a:buChar char="•"/>
            </a:pPr>
            <a:r>
              <a:rPr lang="es-ES_tradnl" altLang="es-AR" sz="1800" u="none"/>
              <a:t>Para representar los proposiciones: </a:t>
            </a:r>
            <a:r>
              <a:rPr lang="es-ES_tradnl" altLang="es-AR" sz="1800" b="1" i="1" u="none"/>
              <a:t> </a:t>
            </a:r>
            <a:r>
              <a:rPr lang="es-ES_tradnl" altLang="es-AR" sz="1800" i="1">
                <a:solidFill>
                  <a:srgbClr val="0000FF"/>
                </a:solidFill>
              </a:rPr>
              <a:t>letras mayúsculas</a:t>
            </a:r>
            <a:r>
              <a:rPr lang="es-ES_tradnl" altLang="es-AR" sz="1800" b="1" i="1" u="none"/>
              <a:t>.</a:t>
            </a:r>
          </a:p>
          <a:p>
            <a:pPr>
              <a:buFontTx/>
              <a:buChar char="•"/>
            </a:pPr>
            <a:endParaRPr lang="es-ES_tradnl" altLang="es-AR" sz="900" u="none"/>
          </a:p>
          <a:p>
            <a:pPr algn="just">
              <a:buFontTx/>
              <a:buChar char="•"/>
            </a:pPr>
            <a:r>
              <a:rPr lang="es-ES_tradnl" altLang="es-AR" sz="1800" u="none"/>
              <a:t>Para representar los conectivos: símbolos tales como </a:t>
            </a:r>
            <a:r>
              <a:rPr lang="es-ES_tradnl" altLang="es-AR" sz="1800" b="1" u="none">
                <a:solidFill>
                  <a:srgbClr val="0000FF"/>
                </a:solidFill>
                <a:sym typeface="Symbol" pitchFamily="2" charset="2"/>
              </a:rPr>
              <a:t></a:t>
            </a:r>
            <a:r>
              <a:rPr lang="es-ES_tradnl" altLang="es-AR" sz="1800" b="1" u="none">
                <a:solidFill>
                  <a:srgbClr val="0000FF"/>
                </a:solidFill>
              </a:rPr>
              <a:t> </a:t>
            </a:r>
            <a:r>
              <a:rPr lang="es-ES_tradnl" altLang="es-AR" sz="1800" b="1" u="none">
                <a:solidFill>
                  <a:srgbClr val="0000FF"/>
                </a:solidFill>
                <a:sym typeface="Symbol" pitchFamily="2" charset="2"/>
              </a:rPr>
              <a:t> </a:t>
            </a:r>
            <a:r>
              <a:rPr lang="es-ES_tradnl" altLang="es-AR" sz="1800" b="1" u="none">
                <a:solidFill>
                  <a:srgbClr val="0000FF"/>
                </a:solidFill>
              </a:rPr>
              <a:t> </a:t>
            </a:r>
            <a:r>
              <a:rPr lang="es-ES_tradnl" altLang="es-AR" sz="1800" b="1" u="none">
                <a:solidFill>
                  <a:srgbClr val="0000FF"/>
                </a:solidFill>
                <a:sym typeface="Symbol" pitchFamily="2" charset="2"/>
              </a:rPr>
              <a:t></a:t>
            </a:r>
            <a:r>
              <a:rPr lang="es-ES_tradnl" altLang="es-AR" sz="1800" u="none">
                <a:solidFill>
                  <a:srgbClr val="0000FF"/>
                </a:solidFill>
              </a:rPr>
              <a:t> </a:t>
            </a:r>
            <a:r>
              <a:rPr lang="es-ES_tradnl" altLang="es-AR" sz="1800" b="1" u="none">
                <a:solidFill>
                  <a:srgbClr val="0000FF"/>
                </a:solidFill>
                <a:sym typeface="Symbol" pitchFamily="2" charset="2"/>
              </a:rPr>
              <a:t></a:t>
            </a:r>
            <a:r>
              <a:rPr lang="es-ES_tradnl" altLang="es-AR" sz="1800" b="1" u="none">
                <a:solidFill>
                  <a:srgbClr val="0000FF"/>
                </a:solidFill>
              </a:rPr>
              <a:t> </a:t>
            </a:r>
            <a:r>
              <a:rPr lang="es-ES_tradnl" altLang="es-AR" sz="1800" b="1" u="none">
                <a:solidFill>
                  <a:srgbClr val="0000FF"/>
                </a:solidFill>
                <a:sym typeface="Symbol" pitchFamily="2" charset="2"/>
              </a:rPr>
              <a:t></a:t>
            </a:r>
            <a:r>
              <a:rPr lang="es-ES_tradnl" altLang="es-AR" sz="1800" b="1" u="none">
                <a:solidFill>
                  <a:srgbClr val="0000FF"/>
                </a:solidFill>
              </a:rPr>
              <a:t> </a:t>
            </a:r>
            <a:r>
              <a:rPr lang="es-ES_tradnl" altLang="es-AR" sz="1800" i="1" u="none"/>
              <a:t>.</a:t>
            </a:r>
          </a:p>
        </p:txBody>
      </p:sp>
      <p:sp>
        <p:nvSpPr>
          <p:cNvPr id="29705" name="Rectangle 8">
            <a:extLst>
              <a:ext uri="{FF2B5EF4-FFF2-40B4-BE49-F238E27FC236}">
                <a16:creationId xmlns:a16="http://schemas.microsoft.com/office/drawing/2014/main" id="{662263A4-5672-6DF1-0A22-C020594BBB09}"/>
              </a:ext>
            </a:extLst>
          </p:cNvPr>
          <p:cNvSpPr>
            <a:spLocks noChangeArrowheads="1"/>
          </p:cNvSpPr>
          <p:nvPr/>
        </p:nvSpPr>
        <p:spPr bwMode="auto">
          <a:xfrm>
            <a:off x="533400" y="4179888"/>
            <a:ext cx="8229600" cy="9096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r>
              <a:rPr lang="es-ES_tradnl" altLang="es-AR" sz="1800" u="none"/>
              <a:t>Una vez que un enunciado del lenguaje natural se representa por medio de la simbología asociada tenemos una </a:t>
            </a:r>
            <a:r>
              <a:rPr lang="es-ES_tradnl" altLang="es-AR" sz="1800" i="1">
                <a:solidFill>
                  <a:srgbClr val="800000"/>
                </a:solidFill>
              </a:rPr>
              <a:t>estructura</a:t>
            </a:r>
            <a:r>
              <a:rPr lang="es-ES_tradnl" altLang="es-AR" sz="1800" u="none"/>
              <a:t> o </a:t>
            </a:r>
            <a:r>
              <a:rPr lang="es-ES_tradnl" altLang="es-AR" sz="1800" i="1">
                <a:solidFill>
                  <a:srgbClr val="800000"/>
                </a:solidFill>
              </a:rPr>
              <a:t>esqueleto lógico</a:t>
            </a:r>
            <a:r>
              <a:rPr lang="es-ES_tradnl" altLang="es-AR" sz="1800" u="none">
                <a:solidFill>
                  <a:srgbClr val="800000"/>
                </a:solidFill>
              </a:rPr>
              <a:t> </a:t>
            </a:r>
            <a:r>
              <a:rPr lang="es-ES_tradnl" altLang="es-AR" sz="1800" u="none"/>
              <a:t>que nos va a permitir realizar nuestras deducciones. Es decir la </a:t>
            </a:r>
            <a:r>
              <a:rPr lang="es-ES_tradnl" altLang="es-AR" sz="1800" i="1">
                <a:solidFill>
                  <a:srgbClr val="0000FF"/>
                </a:solidFill>
              </a:rPr>
              <a:t>forma</a:t>
            </a:r>
            <a:r>
              <a:rPr lang="es-ES_tradnl" altLang="es-AR" sz="1800" u="none"/>
              <a:t> que tiene dicho enunciado.</a:t>
            </a:r>
          </a:p>
        </p:txBody>
      </p:sp>
      <p:sp>
        <p:nvSpPr>
          <p:cNvPr id="13" name="Text Box 4">
            <a:extLst>
              <a:ext uri="{FF2B5EF4-FFF2-40B4-BE49-F238E27FC236}">
                <a16:creationId xmlns:a16="http://schemas.microsoft.com/office/drawing/2014/main" id="{18D68D3F-DB8D-9FFA-E497-0317838028D4}"/>
              </a:ext>
            </a:extLst>
          </p:cNvPr>
          <p:cNvSpPr txBox="1">
            <a:spLocks noChangeArrowheads="1"/>
          </p:cNvSpPr>
          <p:nvPr/>
        </p:nvSpPr>
        <p:spPr bwMode="auto">
          <a:xfrm>
            <a:off x="609600" y="1790700"/>
            <a:ext cx="79454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marL="323850" indent="-323850">
              <a:tabLst>
                <a:tab pos="323850" algn="l"/>
              </a:tabLst>
              <a:defRPr sz="2000" u="sng">
                <a:solidFill>
                  <a:schemeClr val="tx1"/>
                </a:solidFill>
                <a:latin typeface="Times New Roman" panose="02020603050405020304" pitchFamily="18" charset="0"/>
                <a:ea typeface="MS PGothic" panose="020B0600070205080204" pitchFamily="34" charset="-128"/>
              </a:defRPr>
            </a:lvl1pPr>
            <a:lvl2pPr marL="742950" indent="-285750">
              <a:tabLst>
                <a:tab pos="323850" algn="l"/>
              </a:tabLst>
              <a:defRPr sz="2000" u="sng">
                <a:solidFill>
                  <a:schemeClr val="tx1"/>
                </a:solidFill>
                <a:latin typeface="Times New Roman" panose="02020603050405020304" pitchFamily="18" charset="0"/>
                <a:ea typeface="MS PGothic" panose="020B0600070205080204" pitchFamily="34" charset="-128"/>
              </a:defRPr>
            </a:lvl2pPr>
            <a:lvl3pPr marL="1143000" indent="-228600">
              <a:tabLst>
                <a:tab pos="323850" algn="l"/>
              </a:tabLst>
              <a:defRPr sz="2000" u="sng">
                <a:solidFill>
                  <a:schemeClr val="tx1"/>
                </a:solidFill>
                <a:latin typeface="Times New Roman" panose="02020603050405020304" pitchFamily="18" charset="0"/>
                <a:ea typeface="MS PGothic" panose="020B0600070205080204" pitchFamily="34" charset="-128"/>
              </a:defRPr>
            </a:lvl3pPr>
            <a:lvl4pPr marL="1600200" indent="-228600">
              <a:tabLst>
                <a:tab pos="323850" algn="l"/>
              </a:tabLst>
              <a:defRPr sz="2000" u="sng">
                <a:solidFill>
                  <a:schemeClr val="tx1"/>
                </a:solidFill>
                <a:latin typeface="Times New Roman" panose="02020603050405020304" pitchFamily="18" charset="0"/>
                <a:ea typeface="MS PGothic" panose="020B0600070205080204" pitchFamily="34" charset="-128"/>
              </a:defRPr>
            </a:lvl4pPr>
            <a:lvl5pPr marL="2057400" indent="-228600">
              <a:tabLst>
                <a:tab pos="323850" algn="l"/>
              </a:tabLst>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tabLst>
                <a:tab pos="323850" algn="l"/>
              </a:tabLs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tabLst>
                <a:tab pos="323850" algn="l"/>
              </a:tabLs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tabLst>
                <a:tab pos="323850" algn="l"/>
              </a:tabLs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tabLst>
                <a:tab pos="323850" algn="l"/>
              </a:tabLst>
              <a:defRPr sz="2000" u="sng">
                <a:solidFill>
                  <a:schemeClr val="tx1"/>
                </a:solidFill>
                <a:latin typeface="Times New Roman" panose="02020603050405020304" pitchFamily="18" charset="0"/>
                <a:ea typeface="MS PGothic" panose="020B0600070205080204" pitchFamily="34" charset="-128"/>
              </a:defRPr>
            </a:lvl9pPr>
          </a:lstStyle>
          <a:p>
            <a:pPr algn="just"/>
            <a:r>
              <a:rPr lang="es-ES_tradnl" altLang="es-AR" sz="1800" u="none"/>
              <a:t>2.	Adoptar una nueva </a:t>
            </a:r>
            <a:r>
              <a:rPr lang="es-ES_tradnl" altLang="es-AR" sz="1800"/>
              <a:t>terminología</a:t>
            </a:r>
            <a:r>
              <a:rPr lang="es-ES_tradnl" altLang="es-AR" sz="1800" u="none"/>
              <a:t>. Esto es, llamar:</a:t>
            </a:r>
          </a:p>
        </p:txBody>
      </p:sp>
      <p:pic>
        <p:nvPicPr>
          <p:cNvPr id="32778" name="Picture 3" descr="unsl.jpeg">
            <a:extLst>
              <a:ext uri="{FF2B5EF4-FFF2-40B4-BE49-F238E27FC236}">
                <a16:creationId xmlns:a16="http://schemas.microsoft.com/office/drawing/2014/main" id="{F0CE1FBE-1C8F-3C30-3048-883C8B2F81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9838" y="5089525"/>
            <a:ext cx="342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4" descr="fcfmyn.jpeg">
            <a:extLst>
              <a:ext uri="{FF2B5EF4-FFF2-40B4-BE49-F238E27FC236}">
                <a16:creationId xmlns:a16="http://schemas.microsoft.com/office/drawing/2014/main" id="{BE68554D-1A8A-D31C-19F9-8381FCC7F4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275" y="5106988"/>
            <a:ext cx="433388"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5" descr="dpto.jpeg">
            <a:extLst>
              <a:ext uri="{FF2B5EF4-FFF2-40B4-BE49-F238E27FC236}">
                <a16:creationId xmlns:a16="http://schemas.microsoft.com/office/drawing/2014/main" id="{695B9553-F78D-0FF6-1FFE-438179FFADD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054600"/>
            <a:ext cx="4730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27DFCBEF-330C-AF17-597C-5D34A9486765}"/>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7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70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970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970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97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p:bldP spid="29702" grpId="0"/>
      <p:bldP spid="29703" grpId="0"/>
      <p:bldP spid="29704" grpId="0"/>
      <p:bldP spid="29705" grpId="0"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2">
            <a:extLst>
              <a:ext uri="{FF2B5EF4-FFF2-40B4-BE49-F238E27FC236}">
                <a16:creationId xmlns:a16="http://schemas.microsoft.com/office/drawing/2014/main" id="{DAD95781-B411-109C-3C37-980154BFADA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288A6F3A-826F-584A-8428-BAF8379F96BD}" type="slidenum">
              <a:rPr lang="es-ES_tradnl" altLang="es-AR" sz="1000">
                <a:solidFill>
                  <a:srgbClr val="045C75"/>
                </a:solidFill>
              </a:rPr>
              <a:pPr/>
              <a:t>18</a:t>
            </a:fld>
            <a:endParaRPr lang="es-ES_tradnl" altLang="es-AR" sz="1000">
              <a:solidFill>
                <a:srgbClr val="045C75"/>
              </a:solidFill>
            </a:endParaRPr>
          </a:p>
        </p:txBody>
      </p:sp>
      <p:sp>
        <p:nvSpPr>
          <p:cNvPr id="33794" name="Text Box 2">
            <a:extLst>
              <a:ext uri="{FF2B5EF4-FFF2-40B4-BE49-F238E27FC236}">
                <a16:creationId xmlns:a16="http://schemas.microsoft.com/office/drawing/2014/main" id="{82C17CA8-9F65-9853-52B9-F345EB0D6818}"/>
              </a:ext>
            </a:extLst>
          </p:cNvPr>
          <p:cNvSpPr txBox="1">
            <a:spLocks noChangeArrowheads="1"/>
          </p:cNvSpPr>
          <p:nvPr/>
        </p:nvSpPr>
        <p:spPr bwMode="auto">
          <a:xfrm>
            <a:off x="609600" y="527050"/>
            <a:ext cx="7945438"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b="1" u="none"/>
              <a:t>Leng. Formal:   Formas Enunciativas</a:t>
            </a:r>
          </a:p>
        </p:txBody>
      </p:sp>
      <p:sp>
        <p:nvSpPr>
          <p:cNvPr id="33795" name="Text Box 3">
            <a:extLst>
              <a:ext uri="{FF2B5EF4-FFF2-40B4-BE49-F238E27FC236}">
                <a16:creationId xmlns:a16="http://schemas.microsoft.com/office/drawing/2014/main" id="{86AB8179-9616-9605-2F43-58D949EF1F46}"/>
              </a:ext>
            </a:extLst>
          </p:cNvPr>
          <p:cNvSpPr txBox="1">
            <a:spLocks noChangeArrowheads="1"/>
          </p:cNvSpPr>
          <p:nvPr/>
        </p:nvSpPr>
        <p:spPr bwMode="auto">
          <a:xfrm>
            <a:off x="395288" y="931863"/>
            <a:ext cx="8424862" cy="17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r>
              <a:rPr lang="es-ES_tradnl" altLang="es-AR" sz="1800" u="none"/>
              <a:t>Desde el punto de vista simbólico, es necesario poder lograr deducir información solamente a través de </a:t>
            </a:r>
            <a:r>
              <a:rPr lang="es-ES_tradnl" altLang="es-AR" sz="1800" i="1"/>
              <a:t>la forma de los enunciados</a:t>
            </a:r>
            <a:r>
              <a:rPr lang="es-ES_tradnl" altLang="es-AR" sz="1800" u="none"/>
              <a:t>.</a:t>
            </a:r>
          </a:p>
          <a:p>
            <a:pPr algn="just"/>
            <a:endParaRPr lang="es-ES_tradnl" altLang="es-AR" sz="800" u="none"/>
          </a:p>
          <a:p>
            <a:pPr algn="just"/>
            <a:r>
              <a:rPr lang="es-ES_tradnl" altLang="es-AR" sz="1800" b="1"/>
              <a:t>Formas enunciativas:</a:t>
            </a:r>
            <a:r>
              <a:rPr lang="es-ES_tradnl" altLang="es-AR" sz="1800" u="none"/>
              <a:t> </a:t>
            </a:r>
            <a:r>
              <a:rPr lang="es-ES_tradnl" altLang="es-AR" sz="1800" i="1" u="none"/>
              <a:t>es</a:t>
            </a:r>
            <a:r>
              <a:rPr lang="es-ES_tradnl" altLang="es-AR" sz="1800" u="none"/>
              <a:t> </a:t>
            </a:r>
            <a:r>
              <a:rPr lang="es-ES_tradnl" altLang="es-AR" sz="1800" i="1" u="none"/>
              <a:t>la forma en que se va a formular una idea de modo que ésta exprese siempre lo que se desea.</a:t>
            </a:r>
          </a:p>
          <a:p>
            <a:pPr algn="just"/>
            <a:endParaRPr lang="es-ES_tradnl" altLang="es-AR" sz="800" i="1" u="none"/>
          </a:p>
          <a:p>
            <a:pPr algn="just"/>
            <a:r>
              <a:rPr lang="es-ES_tradnl" altLang="es-AR" sz="1800" u="none"/>
              <a:t>Generalizando:</a:t>
            </a:r>
            <a:endParaRPr lang="es-ES_tradnl" altLang="es-AR" sz="1800" i="1" u="none"/>
          </a:p>
        </p:txBody>
      </p:sp>
      <p:sp>
        <p:nvSpPr>
          <p:cNvPr id="33796" name="Text Box 4">
            <a:extLst>
              <a:ext uri="{FF2B5EF4-FFF2-40B4-BE49-F238E27FC236}">
                <a16:creationId xmlns:a16="http://schemas.microsoft.com/office/drawing/2014/main" id="{CC37144B-2CC0-FF0C-5553-F4B46FC61CF9}"/>
              </a:ext>
            </a:extLst>
          </p:cNvPr>
          <p:cNvSpPr txBox="1">
            <a:spLocks noChangeArrowheads="1"/>
          </p:cNvSpPr>
          <p:nvPr/>
        </p:nvSpPr>
        <p:spPr bwMode="auto">
          <a:xfrm>
            <a:off x="395288" y="2641600"/>
            <a:ext cx="8497887"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marL="161925" indent="-161925">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spcBef>
                <a:spcPts val="513"/>
              </a:spcBef>
              <a:buFontTx/>
              <a:buChar char="•"/>
            </a:pPr>
            <a:r>
              <a:rPr lang="es-ES_tradnl" altLang="es-AR" sz="1800" u="none"/>
              <a:t>Dados </a:t>
            </a:r>
            <a:r>
              <a:rPr lang="es-ES_tradnl" altLang="es-AR" sz="1800" b="1" u="none"/>
              <a:t>P</a:t>
            </a:r>
            <a:r>
              <a:rPr lang="es-ES_tradnl" altLang="es-AR" sz="1800" u="none"/>
              <a:t>,</a:t>
            </a:r>
            <a:r>
              <a:rPr lang="es-ES_tradnl" altLang="es-AR" sz="1800" b="1" u="none"/>
              <a:t> Q</a:t>
            </a:r>
            <a:r>
              <a:rPr lang="es-ES_tradnl" altLang="es-AR" sz="1800" u="none"/>
              <a:t>, </a:t>
            </a:r>
            <a:r>
              <a:rPr lang="es-ES_tradnl" altLang="es-AR" sz="1800" b="1" u="none"/>
              <a:t>R</a:t>
            </a:r>
            <a:r>
              <a:rPr lang="es-ES_tradnl" altLang="es-AR" sz="1800" u="none"/>
              <a:t> enunciados (proposiciones), se los denomina </a:t>
            </a:r>
            <a:r>
              <a:rPr lang="es-ES_tradnl" altLang="es-AR" sz="1800" i="1" u="none"/>
              <a:t>variables de enunciado o variables proposicionales</a:t>
            </a:r>
            <a:r>
              <a:rPr lang="es-ES_tradnl" altLang="es-AR" sz="1800" u="none"/>
              <a:t>.</a:t>
            </a:r>
          </a:p>
          <a:p>
            <a:pPr algn="just">
              <a:spcBef>
                <a:spcPts val="513"/>
              </a:spcBef>
              <a:buFontTx/>
              <a:buChar char="•"/>
            </a:pPr>
            <a:endParaRPr lang="es-ES_tradnl" altLang="es-AR" sz="800" u="none"/>
          </a:p>
          <a:p>
            <a:pPr algn="just">
              <a:buFontTx/>
              <a:buChar char="•"/>
            </a:pPr>
            <a:r>
              <a:rPr lang="es-ES_tradnl" altLang="es-AR" sz="1800" u="none"/>
              <a:t>Dado </a:t>
            </a:r>
            <a:r>
              <a:rPr lang="es-ES_tradnl" altLang="es-AR" sz="1800" b="1" u="none"/>
              <a:t>P</a:t>
            </a:r>
            <a:r>
              <a:rPr lang="es-ES_tradnl" altLang="es-AR" sz="1800" u="none"/>
              <a:t> variable de enunciado, este adquiere valor de: </a:t>
            </a:r>
            <a:r>
              <a:rPr lang="es-ES_tradnl" altLang="es-AR" sz="1800" i="1" u="none"/>
              <a:t>verdadero</a:t>
            </a:r>
            <a:r>
              <a:rPr lang="es-ES_tradnl" altLang="es-AR" sz="1800" u="none"/>
              <a:t> o  </a:t>
            </a:r>
            <a:r>
              <a:rPr lang="es-ES_tradnl" altLang="es-AR" sz="1800" i="1" u="none"/>
              <a:t>falso</a:t>
            </a:r>
            <a:r>
              <a:rPr lang="es-ES_tradnl" altLang="es-AR" sz="1800" u="none"/>
              <a:t>.</a:t>
            </a:r>
          </a:p>
          <a:p>
            <a:pPr algn="just">
              <a:buFontTx/>
              <a:buChar char="•"/>
            </a:pPr>
            <a:endParaRPr lang="es-ES_tradnl" altLang="es-AR" sz="800" u="none"/>
          </a:p>
          <a:p>
            <a:pPr algn="just">
              <a:buFontTx/>
              <a:buChar char="•"/>
            </a:pPr>
            <a:r>
              <a:rPr lang="es-ES_tradnl" altLang="es-AR" sz="1800" u="none"/>
              <a:t>Dados P y Q enunciados, la </a:t>
            </a:r>
            <a:r>
              <a:rPr lang="es-ES_tradnl" altLang="es-AR" sz="1800"/>
              <a:t>ligadura</a:t>
            </a:r>
            <a:r>
              <a:rPr lang="es-ES_tradnl" altLang="es-AR" sz="1800" u="none"/>
              <a:t> de ambas a través de un </a:t>
            </a:r>
            <a:r>
              <a:rPr lang="es-ES_tradnl" altLang="es-AR" sz="1800"/>
              <a:t>conectivo</a:t>
            </a:r>
            <a:r>
              <a:rPr lang="es-ES_tradnl" altLang="es-AR" sz="1800" u="none"/>
              <a:t> es </a:t>
            </a:r>
            <a:r>
              <a:rPr lang="es-ES_tradnl" altLang="es-AR" sz="1800" u="none">
                <a:sym typeface="Symbol" pitchFamily="2" charset="2"/>
              </a:rPr>
              <a:t>también un enunciado (</a:t>
            </a:r>
            <a:r>
              <a:rPr lang="es-ES_tradnl" altLang="es-AR" sz="1800" i="1" u="none">
                <a:sym typeface="Symbol" pitchFamily="2" charset="2"/>
              </a:rPr>
              <a:t>enunciado compuesto</a:t>
            </a:r>
            <a:r>
              <a:rPr lang="es-ES_tradnl" altLang="es-AR" sz="1800" u="none">
                <a:sym typeface="Symbol" pitchFamily="2" charset="2"/>
              </a:rPr>
              <a:t>)</a:t>
            </a:r>
            <a:r>
              <a:rPr lang="es-ES_tradnl" altLang="es-AR" sz="1800" u="none"/>
              <a:t>.</a:t>
            </a:r>
          </a:p>
          <a:p>
            <a:pPr algn="just">
              <a:buFontTx/>
              <a:buChar char="•"/>
            </a:pPr>
            <a:endParaRPr lang="es-ES_tradnl" altLang="es-AR" sz="800" u="none"/>
          </a:p>
          <a:p>
            <a:pPr algn="just">
              <a:buFontTx/>
              <a:buChar char="•"/>
            </a:pPr>
            <a:r>
              <a:rPr lang="es-ES_tradnl" altLang="es-AR" sz="1800" u="none"/>
              <a:t>Dados P y Q enunciados simples (verdaderos o falsos), la ligadura de P</a:t>
            </a:r>
            <a:r>
              <a:rPr lang="es-ES_tradnl" altLang="es-AR" sz="1800" i="1" u="none"/>
              <a:t> </a:t>
            </a:r>
            <a:r>
              <a:rPr lang="es-ES_tradnl" altLang="es-AR" sz="1800" u="none"/>
              <a:t>con Q, será también verdadero o falso y sus valores surgen a partir de los valores de las formas enunciativas que las componen.</a:t>
            </a:r>
            <a:endParaRPr lang="es-ES_tradnl" altLang="es-AR" sz="1800" i="1" u="none"/>
          </a:p>
        </p:txBody>
      </p:sp>
      <p:pic>
        <p:nvPicPr>
          <p:cNvPr id="33797" name="Picture 3" descr="unsl.jpeg">
            <a:extLst>
              <a:ext uri="{FF2B5EF4-FFF2-40B4-BE49-F238E27FC236}">
                <a16:creationId xmlns:a16="http://schemas.microsoft.com/office/drawing/2014/main" id="{A0FB6B74-A2C0-B375-0D6E-1EEA5C145A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9838" y="5233988"/>
            <a:ext cx="342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4" descr="fcfmyn.jpeg">
            <a:extLst>
              <a:ext uri="{FF2B5EF4-FFF2-40B4-BE49-F238E27FC236}">
                <a16:creationId xmlns:a16="http://schemas.microsoft.com/office/drawing/2014/main" id="{DD54E1F4-9FA3-2A62-8A23-DFC147E228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275" y="5251450"/>
            <a:ext cx="433388"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5" descr="dpto.jpeg">
            <a:extLst>
              <a:ext uri="{FF2B5EF4-FFF2-40B4-BE49-F238E27FC236}">
                <a16:creationId xmlns:a16="http://schemas.microsoft.com/office/drawing/2014/main" id="{5DC08B0D-723D-5130-CEF1-10BD8A5B77E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199063"/>
            <a:ext cx="4730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62186BCA-CDD2-4B5A-F9E6-C5CF086774DA}"/>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2">
            <a:extLst>
              <a:ext uri="{FF2B5EF4-FFF2-40B4-BE49-F238E27FC236}">
                <a16:creationId xmlns:a16="http://schemas.microsoft.com/office/drawing/2014/main" id="{540801B1-38E8-054F-2898-6B217AE2327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F36A7505-DCCB-3846-8211-7F0083AB7087}" type="slidenum">
              <a:rPr lang="es-ES_tradnl" altLang="es-AR" sz="1000">
                <a:solidFill>
                  <a:srgbClr val="045C75"/>
                </a:solidFill>
              </a:rPr>
              <a:pPr/>
              <a:t>19</a:t>
            </a:fld>
            <a:endParaRPr lang="es-ES_tradnl" altLang="es-AR" sz="1000">
              <a:solidFill>
                <a:srgbClr val="045C75"/>
              </a:solidFill>
            </a:endParaRPr>
          </a:p>
        </p:txBody>
      </p:sp>
      <p:sp>
        <p:nvSpPr>
          <p:cNvPr id="34818" name="Text Box 1026">
            <a:extLst>
              <a:ext uri="{FF2B5EF4-FFF2-40B4-BE49-F238E27FC236}">
                <a16:creationId xmlns:a16="http://schemas.microsoft.com/office/drawing/2014/main" id="{068456A1-243F-0537-9D73-1A96221A8EAD}"/>
              </a:ext>
            </a:extLst>
          </p:cNvPr>
          <p:cNvSpPr txBox="1">
            <a:spLocks noChangeArrowheads="1"/>
          </p:cNvSpPr>
          <p:nvPr/>
        </p:nvSpPr>
        <p:spPr bwMode="auto">
          <a:xfrm>
            <a:off x="609600" y="176213"/>
            <a:ext cx="7945438"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b="1" u="none"/>
              <a:t>Lógica Proposicional</a:t>
            </a:r>
          </a:p>
        </p:txBody>
      </p:sp>
      <p:sp>
        <p:nvSpPr>
          <p:cNvPr id="34819" name="Text Box 1027">
            <a:extLst>
              <a:ext uri="{FF2B5EF4-FFF2-40B4-BE49-F238E27FC236}">
                <a16:creationId xmlns:a16="http://schemas.microsoft.com/office/drawing/2014/main" id="{539087E4-812D-9558-D2DF-8602B97AE2DB}"/>
              </a:ext>
            </a:extLst>
          </p:cNvPr>
          <p:cNvSpPr txBox="1">
            <a:spLocks noChangeArrowheads="1"/>
          </p:cNvSpPr>
          <p:nvPr/>
        </p:nvSpPr>
        <p:spPr bwMode="auto">
          <a:xfrm>
            <a:off x="592138" y="534988"/>
            <a:ext cx="7947025"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r>
              <a:rPr lang="es-ES" altLang="es-AR" u="none"/>
              <a:t>La construcción de enunciados compuestos requiere del uso de elementos que permitan establecer una </a:t>
            </a:r>
            <a:r>
              <a:rPr lang="es-ES" altLang="es-AR" i="1"/>
              <a:t>relación</a:t>
            </a:r>
            <a:r>
              <a:rPr lang="es-ES" altLang="es-AR" u="none"/>
              <a:t> entre los enunciados que la componen; estos elementos se conocen como </a:t>
            </a:r>
            <a:r>
              <a:rPr lang="es-ES" altLang="es-AR" i="1" u="none">
                <a:solidFill>
                  <a:srgbClr val="0000FF"/>
                </a:solidFill>
              </a:rPr>
              <a:t>conectivas lógicas</a:t>
            </a:r>
            <a:r>
              <a:rPr lang="es-ES" altLang="es-AR" u="none"/>
              <a:t>. </a:t>
            </a:r>
          </a:p>
          <a:p>
            <a:pPr algn="just"/>
            <a:endParaRPr lang="es-ES" altLang="es-AR" sz="1000" u="none"/>
          </a:p>
          <a:p>
            <a:pPr algn="just"/>
            <a:endParaRPr lang="es-ES" altLang="es-AR" sz="1000" u="none"/>
          </a:p>
        </p:txBody>
      </p:sp>
      <p:graphicFrame>
        <p:nvGraphicFramePr>
          <p:cNvPr id="34820" name="Object 1024">
            <a:extLst>
              <a:ext uri="{FF2B5EF4-FFF2-40B4-BE49-F238E27FC236}">
                <a16:creationId xmlns:a16="http://schemas.microsoft.com/office/drawing/2014/main" id="{CE4A2F42-1117-77EB-8ADF-E52AE953D765}"/>
              </a:ext>
            </a:extLst>
          </p:cNvPr>
          <p:cNvGraphicFramePr>
            <a:graphicFrameLocks noChangeAspect="1"/>
          </p:cNvGraphicFramePr>
          <p:nvPr/>
        </p:nvGraphicFramePr>
        <p:xfrm>
          <a:off x="684213" y="3370263"/>
          <a:ext cx="6551612" cy="1587500"/>
        </p:xfrm>
        <a:graphic>
          <a:graphicData uri="http://schemas.openxmlformats.org/presentationml/2006/ole">
            <mc:AlternateContent xmlns:mc="http://schemas.openxmlformats.org/markup-compatibility/2006">
              <mc:Choice xmlns:v="urn:schemas-microsoft-com:vml" Requires="v">
                <p:oleObj name="Document" r:id="rId2" imgW="6235700" imgH="2730500" progId="Word.Document.8">
                  <p:embed/>
                </p:oleObj>
              </mc:Choice>
              <mc:Fallback>
                <p:oleObj name="Document" r:id="rId2" imgW="6235700" imgH="2730500" progId="Word.Document.8">
                  <p:embed/>
                  <p:pic>
                    <p:nvPicPr>
                      <p:cNvPr id="0" name="Object 1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370263"/>
                        <a:ext cx="6551612"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21" name="Text Box 1029">
            <a:extLst>
              <a:ext uri="{FF2B5EF4-FFF2-40B4-BE49-F238E27FC236}">
                <a16:creationId xmlns:a16="http://schemas.microsoft.com/office/drawing/2014/main" id="{4516A5F7-39A1-9BF5-D0D7-59673BB1C06D}"/>
              </a:ext>
            </a:extLst>
          </p:cNvPr>
          <p:cNvSpPr txBox="1">
            <a:spLocks noChangeArrowheads="1"/>
          </p:cNvSpPr>
          <p:nvPr/>
        </p:nvSpPr>
        <p:spPr bwMode="auto">
          <a:xfrm>
            <a:off x="7232650" y="4152900"/>
            <a:ext cx="155098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sz="1200" b="1" u="none">
                <a:latin typeface="Arial" panose="020B0604020202020204" pitchFamily="34" charset="0"/>
              </a:rPr>
              <a:t>Tabla 1: </a:t>
            </a:r>
          </a:p>
          <a:p>
            <a:r>
              <a:rPr lang="es-ES_tradnl" altLang="es-AR" sz="1200" b="1" u="none">
                <a:latin typeface="Arial" panose="020B0604020202020204" pitchFamily="34" charset="0"/>
              </a:rPr>
              <a:t>Conectivas lógicas</a:t>
            </a:r>
            <a:endParaRPr lang="es-ES_tradnl" altLang="es-AR" sz="1200" b="1" u="none"/>
          </a:p>
        </p:txBody>
      </p:sp>
      <p:sp>
        <p:nvSpPr>
          <p:cNvPr id="34822" name="Text Box 1039">
            <a:extLst>
              <a:ext uri="{FF2B5EF4-FFF2-40B4-BE49-F238E27FC236}">
                <a16:creationId xmlns:a16="http://schemas.microsoft.com/office/drawing/2014/main" id="{F4ED3FC6-F4ED-C2AE-B1CD-214AE5D71B7E}"/>
              </a:ext>
            </a:extLst>
          </p:cNvPr>
          <p:cNvSpPr txBox="1">
            <a:spLocks noChangeArrowheads="1"/>
          </p:cNvSpPr>
          <p:nvPr/>
        </p:nvSpPr>
        <p:spPr bwMode="auto">
          <a:xfrm>
            <a:off x="609600" y="1627188"/>
            <a:ext cx="7945438"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r>
              <a:rPr lang="es-ES" altLang="es-AR" u="none"/>
              <a:t>Asimismo es necesario poder determinar si un enunciado es Verdadero o Falso.</a:t>
            </a:r>
            <a:endParaRPr lang="es-ES" altLang="es-AR" sz="1000" u="none"/>
          </a:p>
          <a:p>
            <a:pPr algn="just"/>
            <a:endParaRPr lang="es-ES" altLang="es-AR" sz="1000" u="none"/>
          </a:p>
        </p:txBody>
      </p:sp>
      <p:sp>
        <p:nvSpPr>
          <p:cNvPr id="34823" name="Rectangle 1040">
            <a:extLst>
              <a:ext uri="{FF2B5EF4-FFF2-40B4-BE49-F238E27FC236}">
                <a16:creationId xmlns:a16="http://schemas.microsoft.com/office/drawing/2014/main" id="{9DEA5118-9E92-9E7D-80BF-A1FBA3814B61}"/>
              </a:ext>
            </a:extLst>
          </p:cNvPr>
          <p:cNvSpPr>
            <a:spLocks noChangeArrowheads="1"/>
          </p:cNvSpPr>
          <p:nvPr/>
        </p:nvSpPr>
        <p:spPr bwMode="auto">
          <a:xfrm>
            <a:off x="609600" y="2287588"/>
            <a:ext cx="8229600"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 altLang="es-AR" u="none"/>
              <a:t>La Lógica Proposicional establece las reglas de interpretación de enunciados a través de </a:t>
            </a:r>
            <a:r>
              <a:rPr lang="es-ES" altLang="es-AR" i="1" u="none"/>
              <a:t>Tablas de verdad</a:t>
            </a:r>
            <a:r>
              <a:rPr lang="es-ES" altLang="es-AR" u="none"/>
              <a:t>, y cuales serán las </a:t>
            </a:r>
            <a:r>
              <a:rPr lang="es-ES" altLang="es-AR"/>
              <a:t>conectivas lógicas básicas</a:t>
            </a:r>
            <a:r>
              <a:rPr lang="es-ES" altLang="es-AR" u="none"/>
              <a:t> a ser usadas junto con su representación simbólica.</a:t>
            </a:r>
            <a:endParaRPr lang="es-ES_tradnl" altLang="es-AR" u="none"/>
          </a:p>
          <a:p>
            <a:endParaRPr lang="es-ES" altLang="es-AR" u="none"/>
          </a:p>
        </p:txBody>
      </p:sp>
      <p:pic>
        <p:nvPicPr>
          <p:cNvPr id="34824" name="Picture 3" descr="unsl.jpeg">
            <a:extLst>
              <a:ext uri="{FF2B5EF4-FFF2-40B4-BE49-F238E27FC236}">
                <a16:creationId xmlns:a16="http://schemas.microsoft.com/office/drawing/2014/main" id="{CEDDCA87-E1B4-0815-AB68-BF0D7A755DC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39838" y="5153025"/>
            <a:ext cx="342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4" descr="fcfmyn.jpeg">
            <a:extLst>
              <a:ext uri="{FF2B5EF4-FFF2-40B4-BE49-F238E27FC236}">
                <a16:creationId xmlns:a16="http://schemas.microsoft.com/office/drawing/2014/main" id="{CA6A8E84-6FDC-066E-45E3-79F2BCA3636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6275" y="5170488"/>
            <a:ext cx="433388"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5" descr="dpto.jpeg">
            <a:extLst>
              <a:ext uri="{FF2B5EF4-FFF2-40B4-BE49-F238E27FC236}">
                <a16:creationId xmlns:a16="http://schemas.microsoft.com/office/drawing/2014/main" id="{DEC086D0-0CDF-27A4-C689-61CA1AF4EC8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9388" y="5118100"/>
            <a:ext cx="4730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6E511082-D4E7-C376-C52E-775EFB4F5146}"/>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2">
            <a:extLst>
              <a:ext uri="{FF2B5EF4-FFF2-40B4-BE49-F238E27FC236}">
                <a16:creationId xmlns:a16="http://schemas.microsoft.com/office/drawing/2014/main" id="{2CA2D63F-0325-D478-EAEC-B197EEA73C7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44E25122-39E7-414D-9F0E-D8B7876797C5}" type="slidenum">
              <a:rPr lang="es-ES_tradnl" altLang="es-AR" sz="1000">
                <a:solidFill>
                  <a:srgbClr val="045C75"/>
                </a:solidFill>
              </a:rPr>
              <a:pPr/>
              <a:t>2</a:t>
            </a:fld>
            <a:endParaRPr lang="es-ES_tradnl" altLang="es-AR" sz="1000">
              <a:solidFill>
                <a:srgbClr val="045C75"/>
              </a:solidFill>
            </a:endParaRPr>
          </a:p>
        </p:txBody>
      </p:sp>
      <p:sp>
        <p:nvSpPr>
          <p:cNvPr id="16386" name="Text Box 13">
            <a:extLst>
              <a:ext uri="{FF2B5EF4-FFF2-40B4-BE49-F238E27FC236}">
                <a16:creationId xmlns:a16="http://schemas.microsoft.com/office/drawing/2014/main" id="{21E6A905-1099-D78D-C1CE-EFA1CAA459D1}"/>
              </a:ext>
            </a:extLst>
          </p:cNvPr>
          <p:cNvSpPr txBox="1">
            <a:spLocks noChangeArrowheads="1"/>
          </p:cNvSpPr>
          <p:nvPr/>
        </p:nvSpPr>
        <p:spPr bwMode="auto">
          <a:xfrm>
            <a:off x="755650" y="769938"/>
            <a:ext cx="5373688"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b="1" u="none">
                <a:latin typeface="Arial" panose="020B0604020202020204" pitchFamily="34" charset="0"/>
              </a:rPr>
              <a:t>Lenguaje Natural vs Lenguaje Formalizado</a:t>
            </a:r>
            <a:endParaRPr lang="es-ES_tradnl" altLang="es-AR" b="1" u="none"/>
          </a:p>
        </p:txBody>
      </p:sp>
      <p:sp>
        <p:nvSpPr>
          <p:cNvPr id="38" name="CuadroTexto 12">
            <a:extLst>
              <a:ext uri="{FF2B5EF4-FFF2-40B4-BE49-F238E27FC236}">
                <a16:creationId xmlns:a16="http://schemas.microsoft.com/office/drawing/2014/main" id="{EAA6C0C9-617E-E2F9-4359-5711D44FB564}"/>
              </a:ext>
            </a:extLst>
          </p:cNvPr>
          <p:cNvSpPr txBox="1">
            <a:spLocks noChangeArrowheads="1"/>
          </p:cNvSpPr>
          <p:nvPr/>
        </p:nvSpPr>
        <p:spPr bwMode="auto">
          <a:xfrm>
            <a:off x="3987800" y="1489075"/>
            <a:ext cx="5040313" cy="1323975"/>
          </a:xfrm>
          <a:prstGeom prst="rect">
            <a:avLst/>
          </a:prstGeom>
          <a:solidFill>
            <a:schemeClr val="bg2">
              <a:lumMod val="90000"/>
            </a:schemeClr>
          </a:solidFill>
          <a:ln>
            <a:noFill/>
          </a:ln>
        </p:spPr>
        <p:txBody>
          <a:bodyPr>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defRPr/>
            </a:pPr>
            <a:r>
              <a:rPr lang="es-ES_tradnl" altLang="es-AR" u="none"/>
              <a:t>Es muy rico, </a:t>
            </a:r>
            <a:r>
              <a:rPr lang="es-ES_tradnl" altLang="es-AR" b="1" u="none">
                <a:solidFill>
                  <a:srgbClr val="0000FF"/>
                </a:solidFill>
              </a:rPr>
              <a:t>redundante</a:t>
            </a:r>
            <a:r>
              <a:rPr lang="es-ES_tradnl" altLang="es-AR" u="none"/>
              <a:t> y </a:t>
            </a:r>
            <a:r>
              <a:rPr lang="es-ES_tradnl" altLang="es-AR" b="1" u="none">
                <a:solidFill>
                  <a:srgbClr val="0000FF"/>
                </a:solidFill>
              </a:rPr>
              <a:t>ambiguo</a:t>
            </a:r>
            <a:r>
              <a:rPr lang="es-ES_tradnl" altLang="es-AR" u="none"/>
              <a:t> por su relación intrínseca entre la interpretación del sistema emisor-receptor y el referente del mensaje. Ej. Español, Inglés.</a:t>
            </a:r>
          </a:p>
        </p:txBody>
      </p:sp>
      <p:pic>
        <p:nvPicPr>
          <p:cNvPr id="16388" name="Picture 3" descr="unsl.jpeg">
            <a:extLst>
              <a:ext uri="{FF2B5EF4-FFF2-40B4-BE49-F238E27FC236}">
                <a16:creationId xmlns:a16="http://schemas.microsoft.com/office/drawing/2014/main" id="{1D4BF356-9982-A1F7-8A31-86B43566A1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9838" y="5089525"/>
            <a:ext cx="342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descr="fcfmyn.jpeg">
            <a:extLst>
              <a:ext uri="{FF2B5EF4-FFF2-40B4-BE49-F238E27FC236}">
                <a16:creationId xmlns:a16="http://schemas.microsoft.com/office/drawing/2014/main" id="{DD62667F-BB07-9EBC-CEC9-15742A33BA2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6275" y="5106988"/>
            <a:ext cx="433388"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5" descr="dpto.jpeg">
            <a:extLst>
              <a:ext uri="{FF2B5EF4-FFF2-40B4-BE49-F238E27FC236}">
                <a16:creationId xmlns:a16="http://schemas.microsoft.com/office/drawing/2014/main" id="{23700EE4-6EB4-82F2-5FEC-B7515DFDD29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9388" y="5054600"/>
            <a:ext cx="4730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Footer Placeholder 1">
            <a:extLst>
              <a:ext uri="{FF2B5EF4-FFF2-40B4-BE49-F238E27FC236}">
                <a16:creationId xmlns:a16="http://schemas.microsoft.com/office/drawing/2014/main" id="{FD12B65E-0A07-A8D2-BD65-1DD403757266}"/>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
        <p:nvSpPr>
          <p:cNvPr id="16392" name="Text Box 2">
            <a:extLst>
              <a:ext uri="{FF2B5EF4-FFF2-40B4-BE49-F238E27FC236}">
                <a16:creationId xmlns:a16="http://schemas.microsoft.com/office/drawing/2014/main" id="{3F2D4074-54D9-5D0A-CDF7-161F8163BB27}"/>
              </a:ext>
            </a:extLst>
          </p:cNvPr>
          <p:cNvSpPr txBox="1">
            <a:spLocks noChangeArrowheads="1"/>
          </p:cNvSpPr>
          <p:nvPr/>
        </p:nvSpPr>
        <p:spPr bwMode="auto">
          <a:xfrm>
            <a:off x="7380288" y="554038"/>
            <a:ext cx="1576387"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b="1" u="none"/>
              <a:t>Introducción</a:t>
            </a:r>
          </a:p>
        </p:txBody>
      </p:sp>
      <p:cxnSp>
        <p:nvCxnSpPr>
          <p:cNvPr id="3" name="Straight Arrow Connector 2">
            <a:extLst>
              <a:ext uri="{FF2B5EF4-FFF2-40B4-BE49-F238E27FC236}">
                <a16:creationId xmlns:a16="http://schemas.microsoft.com/office/drawing/2014/main" id="{AD5E42EE-D467-C0DC-5576-29FD5C9B9B90}"/>
              </a:ext>
            </a:extLst>
          </p:cNvPr>
          <p:cNvCxnSpPr>
            <a:cxnSpLocks noChangeShapeType="1"/>
          </p:cNvCxnSpPr>
          <p:nvPr/>
        </p:nvCxnSpPr>
        <p:spPr bwMode="auto">
          <a:xfrm>
            <a:off x="827088" y="1993900"/>
            <a:ext cx="1152525" cy="0"/>
          </a:xfrm>
          <a:prstGeom prst="straightConnector1">
            <a:avLst/>
          </a:prstGeom>
          <a:noFill/>
          <a:ln w="25400">
            <a:solidFill>
              <a:schemeClr val="accent1"/>
            </a:solidFill>
            <a:round/>
            <a:headEnd/>
            <a:tailEnd type="arrow" w="med" len="med"/>
          </a:ln>
          <a:effectLst>
            <a:outerShdw blurRad="57150" dist="38100" dir="5400000" algn="ctr" rotWithShape="0">
              <a:srgbClr val="002041">
                <a:alpha val="48000"/>
              </a:srgbClr>
            </a:outerShdw>
          </a:effectLst>
        </p:spPr>
      </p:cxnSp>
      <p:sp>
        <p:nvSpPr>
          <p:cNvPr id="4" name="TextBox 3">
            <a:extLst>
              <a:ext uri="{FF2B5EF4-FFF2-40B4-BE49-F238E27FC236}">
                <a16:creationId xmlns:a16="http://schemas.microsoft.com/office/drawing/2014/main" id="{1D962105-4E6E-1500-2060-FEFE3F47E4B5}"/>
              </a:ext>
            </a:extLst>
          </p:cNvPr>
          <p:cNvSpPr txBox="1">
            <a:spLocks noChangeArrowheads="1"/>
          </p:cNvSpPr>
          <p:nvPr/>
        </p:nvSpPr>
        <p:spPr bwMode="auto">
          <a:xfrm>
            <a:off x="2051050" y="1778000"/>
            <a:ext cx="1974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n-US" altLang="es-AR" b="1" u="none">
                <a:latin typeface="Comic Sans MS" panose="030F0902030302020204" pitchFamily="66" charset="0"/>
              </a:rPr>
              <a:t>Leng. Natural</a:t>
            </a:r>
            <a:r>
              <a:rPr lang="en-US" altLang="es-AR" u="none"/>
              <a:t>:</a:t>
            </a:r>
          </a:p>
        </p:txBody>
      </p:sp>
      <p:cxnSp>
        <p:nvCxnSpPr>
          <p:cNvPr id="6" name="Elbow Connector 5">
            <a:extLst>
              <a:ext uri="{FF2B5EF4-FFF2-40B4-BE49-F238E27FC236}">
                <a16:creationId xmlns:a16="http://schemas.microsoft.com/office/drawing/2014/main" id="{B4435DBB-36DE-B91D-A8C8-4A4E179A476B}"/>
              </a:ext>
            </a:extLst>
          </p:cNvPr>
          <p:cNvCxnSpPr>
            <a:cxnSpLocks noChangeShapeType="1"/>
            <a:endCxn id="31" idx="1"/>
          </p:cNvCxnSpPr>
          <p:nvPr/>
        </p:nvCxnSpPr>
        <p:spPr bwMode="auto">
          <a:xfrm rot="16200000" flipH="1">
            <a:off x="440580" y="2382093"/>
            <a:ext cx="2071688" cy="1295302"/>
          </a:xfrm>
          <a:prstGeom prst="bentConnector2">
            <a:avLst/>
          </a:prstGeom>
          <a:noFill/>
          <a:ln w="25400">
            <a:solidFill>
              <a:schemeClr val="accent1"/>
            </a:solidFill>
            <a:miter lim="800000"/>
            <a:headEnd/>
            <a:tailEnd type="arrow" w="med" len="lg"/>
          </a:ln>
          <a:effectLst>
            <a:outerShdw blurRad="57150" dist="38100" dir="5400000" algn="ctr" rotWithShape="0">
              <a:srgbClr val="002041">
                <a:alpha val="48000"/>
              </a:srgbClr>
            </a:outerShdw>
          </a:effectLst>
        </p:spPr>
      </p:cxnSp>
      <p:sp>
        <p:nvSpPr>
          <p:cNvPr id="31" name="TextBox 30">
            <a:extLst>
              <a:ext uri="{FF2B5EF4-FFF2-40B4-BE49-F238E27FC236}">
                <a16:creationId xmlns:a16="http://schemas.microsoft.com/office/drawing/2014/main" id="{DD930CB5-08C9-A534-21FE-0F2A5D4383AD}"/>
              </a:ext>
            </a:extLst>
          </p:cNvPr>
          <p:cNvSpPr txBox="1">
            <a:spLocks noChangeArrowheads="1"/>
          </p:cNvSpPr>
          <p:nvPr/>
        </p:nvSpPr>
        <p:spPr bwMode="auto">
          <a:xfrm>
            <a:off x="2124075" y="3865563"/>
            <a:ext cx="2425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n-US" altLang="es-AR" b="1" u="none" dirty="0" err="1">
                <a:latin typeface="Comic Sans MS" panose="030F0902030302020204" pitchFamily="66" charset="0"/>
              </a:rPr>
              <a:t>Leng</a:t>
            </a:r>
            <a:r>
              <a:rPr lang="en-US" altLang="es-AR" b="1" u="none" dirty="0">
                <a:latin typeface="Comic Sans MS" panose="030F0902030302020204" pitchFamily="66" charset="0"/>
              </a:rPr>
              <a:t>. </a:t>
            </a:r>
            <a:r>
              <a:rPr lang="en-US" altLang="es-AR" b="1" u="none" dirty="0" err="1">
                <a:latin typeface="Comic Sans MS" panose="030F0902030302020204" pitchFamily="66" charset="0"/>
              </a:rPr>
              <a:t>Formalizado</a:t>
            </a:r>
            <a:endParaRPr lang="en-US" altLang="es-AR" b="1" u="none" dirty="0">
              <a:latin typeface="Comic Sans MS" panose="030F0902030302020204" pitchFamily="66" charset="0"/>
            </a:endParaRPr>
          </a:p>
        </p:txBody>
      </p:sp>
      <p:sp>
        <p:nvSpPr>
          <p:cNvPr id="35" name="CuadroTexto 12">
            <a:extLst>
              <a:ext uri="{FF2B5EF4-FFF2-40B4-BE49-F238E27FC236}">
                <a16:creationId xmlns:a16="http://schemas.microsoft.com/office/drawing/2014/main" id="{D2E48F95-6E52-A3A8-70A2-857568130B6E}"/>
              </a:ext>
            </a:extLst>
          </p:cNvPr>
          <p:cNvSpPr txBox="1">
            <a:spLocks noChangeArrowheads="1"/>
          </p:cNvSpPr>
          <p:nvPr/>
        </p:nvSpPr>
        <p:spPr bwMode="auto">
          <a:xfrm>
            <a:off x="4500563" y="3641725"/>
            <a:ext cx="4175125" cy="1016000"/>
          </a:xfrm>
          <a:prstGeom prst="rect">
            <a:avLst/>
          </a:prstGeom>
          <a:solidFill>
            <a:schemeClr val="bg2">
              <a:lumMod val="90000"/>
            </a:schemeClr>
          </a:solidFill>
          <a:ln>
            <a:noFill/>
          </a:ln>
        </p:spPr>
        <p:txBody>
          <a:bodyPr>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defRPr/>
            </a:pPr>
            <a:r>
              <a:rPr lang="es-ES_tradnl" altLang="es-AR" u="none"/>
              <a:t>Sirve para formular conocimientos. Es un lenguaje especializado. Ej. Leng. Lógico y matemático.</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3" presetClass="entr" presetSubtype="10"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nodeType="afterGroup">
                            <p:stCondLst>
                              <p:cond delay="500"/>
                            </p:stCondLst>
                            <p:childTnLst>
                              <p:par>
                                <p:cTn id="18" presetID="1" presetClass="entr" presetSubtype="0" fill="hold" nodeType="afterEffect">
                                  <p:stCondLst>
                                    <p:cond delay="1000"/>
                                  </p:stCondLst>
                                  <p:childTnLst>
                                    <p:set>
                                      <p:cBhvr>
                                        <p:cTn id="19" dur="1" fill="hold">
                                          <p:stCondLst>
                                            <p:cond delay="0"/>
                                          </p:stCondLst>
                                        </p:cTn>
                                        <p:tgtEl>
                                          <p:spTgt spid="31"/>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nodeType="click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p:cTn id="24" dur="500" fill="hold"/>
                                        <p:tgtEl>
                                          <p:spTgt spid="38"/>
                                        </p:tgtEl>
                                        <p:attrNameLst>
                                          <p:attrName>ppt_w</p:attrName>
                                        </p:attrNameLst>
                                      </p:cBhvr>
                                      <p:tavLst>
                                        <p:tav tm="0">
                                          <p:val>
                                            <p:fltVal val="0"/>
                                          </p:val>
                                        </p:tav>
                                        <p:tav tm="100000">
                                          <p:val>
                                            <p:strVal val="#ppt_w"/>
                                          </p:val>
                                        </p:tav>
                                      </p:tavLst>
                                    </p:anim>
                                    <p:anim calcmode="lin" valueType="num">
                                      <p:cBhvr>
                                        <p:cTn id="25" dur="500" fill="hold"/>
                                        <p:tgtEl>
                                          <p:spTgt spid="38"/>
                                        </p:tgtEl>
                                        <p:attrNameLst>
                                          <p:attrName>ppt_h</p:attrName>
                                        </p:attrNameLst>
                                      </p:cBhvr>
                                      <p:tavLst>
                                        <p:tav tm="0">
                                          <p:val>
                                            <p:fltVal val="0"/>
                                          </p:val>
                                        </p:tav>
                                        <p:tav tm="100000">
                                          <p:val>
                                            <p:strVal val="#ppt_h"/>
                                          </p:val>
                                        </p:tav>
                                      </p:tavLst>
                                    </p:anim>
                                    <p:animEffect transition="in" filter="fade">
                                      <p:cBhvr>
                                        <p:cTn id="26" dur="500"/>
                                        <p:tgtEl>
                                          <p:spTgt spid="3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16"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 grpId="0"/>
      <p:bldP spid="31" grpId="0"/>
      <p:bldP spid="3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ECDA81B-04D1-E020-BEFD-5AC14D1EF717}"/>
              </a:ext>
            </a:extLst>
          </p:cNvPr>
          <p:cNvSpPr/>
          <p:nvPr/>
        </p:nvSpPr>
        <p:spPr>
          <a:xfrm>
            <a:off x="1763713" y="2200275"/>
            <a:ext cx="2016125" cy="504825"/>
          </a:xfrm>
          <a:prstGeom prst="rect">
            <a:avLst/>
          </a:prstGeom>
          <a:solidFill>
            <a:schemeClr val="accent5">
              <a:lumMod val="60000"/>
              <a:lumOff val="40000"/>
              <a:alpha val="52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solidFill>
                <a:srgbClr val="FFFFFF"/>
              </a:solidFill>
              <a:ea typeface="ＭＳ Ｐゴシック" charset="0"/>
              <a:cs typeface="ＭＳ Ｐゴシック" charset="0"/>
            </a:endParaRPr>
          </a:p>
        </p:txBody>
      </p:sp>
      <p:sp>
        <p:nvSpPr>
          <p:cNvPr id="34827" name="Oval 9">
            <a:extLst>
              <a:ext uri="{FF2B5EF4-FFF2-40B4-BE49-F238E27FC236}">
                <a16:creationId xmlns:a16="http://schemas.microsoft.com/office/drawing/2014/main" id="{7829AB50-77A6-8DAF-2FED-B193C33AC4B2}"/>
              </a:ext>
            </a:extLst>
          </p:cNvPr>
          <p:cNvSpPr>
            <a:spLocks noChangeArrowheads="1"/>
          </p:cNvSpPr>
          <p:nvPr/>
        </p:nvSpPr>
        <p:spPr bwMode="auto">
          <a:xfrm>
            <a:off x="3779838" y="2243138"/>
            <a:ext cx="436562" cy="450850"/>
          </a:xfrm>
          <a:prstGeom prst="ellipse">
            <a:avLst/>
          </a:prstGeom>
          <a:solidFill>
            <a:schemeClr val="bg1">
              <a:lumMod val="75000"/>
            </a:schemeClr>
          </a:solidFill>
          <a:ln w="9525">
            <a:solidFill>
              <a:schemeClr val="tx1"/>
            </a:solidFill>
            <a:round/>
            <a:headEnd/>
            <a:tailEnd/>
          </a:ln>
        </p:spPr>
        <p:txBody>
          <a:bodyPr wrap="none" anchor="ctr"/>
          <a:lstStyle/>
          <a:p>
            <a:pPr>
              <a:defRPr/>
            </a:pPr>
            <a:endParaRPr lang="es-AR">
              <a:latin typeface="Times New Roman" charset="0"/>
              <a:ea typeface="ＭＳ Ｐゴシック" charset="0"/>
              <a:cs typeface="ＭＳ Ｐゴシック" charset="0"/>
            </a:endParaRPr>
          </a:p>
        </p:txBody>
      </p:sp>
      <p:sp>
        <p:nvSpPr>
          <p:cNvPr id="16" name="Rectangle 15">
            <a:extLst>
              <a:ext uri="{FF2B5EF4-FFF2-40B4-BE49-F238E27FC236}">
                <a16:creationId xmlns:a16="http://schemas.microsoft.com/office/drawing/2014/main" id="{0BAD7A3F-5658-59FE-A22A-9B59BD3CE72B}"/>
              </a:ext>
            </a:extLst>
          </p:cNvPr>
          <p:cNvSpPr/>
          <p:nvPr/>
        </p:nvSpPr>
        <p:spPr>
          <a:xfrm>
            <a:off x="4356100" y="2209800"/>
            <a:ext cx="2160588" cy="431800"/>
          </a:xfrm>
          <a:prstGeom prst="rect">
            <a:avLst/>
          </a:prstGeom>
          <a:solidFill>
            <a:schemeClr val="accent5">
              <a:lumMod val="60000"/>
              <a:lumOff val="40000"/>
              <a:alpha val="52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solidFill>
                <a:srgbClr val="FFFFFF"/>
              </a:solidFill>
              <a:ea typeface="ＭＳ Ｐゴシック" charset="0"/>
              <a:cs typeface="ＭＳ Ｐゴシック" charset="0"/>
            </a:endParaRPr>
          </a:p>
        </p:txBody>
      </p:sp>
      <p:sp>
        <p:nvSpPr>
          <p:cNvPr id="17" name="Text Box 3">
            <a:extLst>
              <a:ext uri="{FF2B5EF4-FFF2-40B4-BE49-F238E27FC236}">
                <a16:creationId xmlns:a16="http://schemas.microsoft.com/office/drawing/2014/main" id="{38840536-5C53-A3C5-9DCC-71936E03C859}"/>
              </a:ext>
            </a:extLst>
          </p:cNvPr>
          <p:cNvSpPr txBox="1">
            <a:spLocks noChangeArrowheads="1"/>
          </p:cNvSpPr>
          <p:nvPr/>
        </p:nvSpPr>
        <p:spPr bwMode="auto">
          <a:xfrm>
            <a:off x="250825" y="2794000"/>
            <a:ext cx="7947025"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tabLst>
                <a:tab pos="161925" algn="l"/>
                <a:tab pos="973138" algn="l"/>
                <a:tab pos="2033588" algn="l"/>
              </a:tabLst>
              <a:defRPr sz="2000" u="sng">
                <a:solidFill>
                  <a:schemeClr val="tx1"/>
                </a:solidFill>
                <a:latin typeface="Times New Roman" panose="02020603050405020304" pitchFamily="18" charset="0"/>
                <a:ea typeface="MS PGothic" panose="020B0600070205080204" pitchFamily="34" charset="-128"/>
              </a:defRPr>
            </a:lvl1pPr>
            <a:lvl2pPr marL="742950" indent="-285750">
              <a:tabLst>
                <a:tab pos="161925" algn="l"/>
                <a:tab pos="973138" algn="l"/>
                <a:tab pos="2033588" algn="l"/>
              </a:tabLst>
              <a:defRPr sz="2000" u="sng">
                <a:solidFill>
                  <a:schemeClr val="tx1"/>
                </a:solidFill>
                <a:latin typeface="Times New Roman" panose="02020603050405020304" pitchFamily="18" charset="0"/>
                <a:ea typeface="MS PGothic" panose="020B0600070205080204" pitchFamily="34" charset="-128"/>
              </a:defRPr>
            </a:lvl2pPr>
            <a:lvl3pPr marL="1143000" indent="-228600">
              <a:tabLst>
                <a:tab pos="161925" algn="l"/>
                <a:tab pos="973138" algn="l"/>
                <a:tab pos="2033588" algn="l"/>
              </a:tabLst>
              <a:defRPr sz="2000" u="sng">
                <a:solidFill>
                  <a:schemeClr val="tx1"/>
                </a:solidFill>
                <a:latin typeface="Times New Roman" panose="02020603050405020304" pitchFamily="18" charset="0"/>
                <a:ea typeface="MS PGothic" panose="020B0600070205080204" pitchFamily="34" charset="-128"/>
              </a:defRPr>
            </a:lvl3pPr>
            <a:lvl4pPr marL="1600200" indent="-228600">
              <a:tabLst>
                <a:tab pos="161925" algn="l"/>
                <a:tab pos="973138" algn="l"/>
                <a:tab pos="2033588" algn="l"/>
              </a:tabLst>
              <a:defRPr sz="2000" u="sng">
                <a:solidFill>
                  <a:schemeClr val="tx1"/>
                </a:solidFill>
                <a:latin typeface="Times New Roman" panose="02020603050405020304" pitchFamily="18" charset="0"/>
                <a:ea typeface="MS PGothic" panose="020B0600070205080204" pitchFamily="34" charset="-128"/>
              </a:defRPr>
            </a:lvl4pPr>
            <a:lvl5pPr marL="2057400" indent="-228600">
              <a:tabLst>
                <a:tab pos="161925" algn="l"/>
                <a:tab pos="973138" algn="l"/>
                <a:tab pos="2033588" algn="l"/>
              </a:tabLst>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tabLst>
                <a:tab pos="161925" algn="l"/>
                <a:tab pos="973138" algn="l"/>
                <a:tab pos="2033588" algn="l"/>
              </a:tabLs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tabLst>
                <a:tab pos="161925" algn="l"/>
                <a:tab pos="973138" algn="l"/>
                <a:tab pos="2033588" algn="l"/>
              </a:tabLs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tabLst>
                <a:tab pos="161925" algn="l"/>
                <a:tab pos="973138" algn="l"/>
                <a:tab pos="2033588" algn="l"/>
              </a:tabLs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tabLst>
                <a:tab pos="161925" algn="l"/>
                <a:tab pos="973138" algn="l"/>
                <a:tab pos="2033588" algn="l"/>
              </a:tabLst>
              <a:defRPr sz="2000" u="sng">
                <a:solidFill>
                  <a:schemeClr val="tx1"/>
                </a:solidFill>
                <a:latin typeface="Times New Roman" panose="02020603050405020304" pitchFamily="18" charset="0"/>
                <a:ea typeface="MS PGothic" panose="020B0600070205080204" pitchFamily="34" charset="-128"/>
              </a:defRPr>
            </a:lvl9pPr>
          </a:lstStyle>
          <a:p>
            <a:pPr algn="just"/>
            <a:r>
              <a:rPr lang="es-ES_tradnl" altLang="es-AR" sz="1800" u="none" dirty="0">
                <a:sym typeface="Symbol" pitchFamily="2" charset="2"/>
              </a:rPr>
              <a:t>Donde si:</a:t>
            </a:r>
          </a:p>
          <a:p>
            <a:r>
              <a:rPr lang="es-ES_tradnl" altLang="es-AR" sz="1800" u="none" dirty="0">
                <a:sym typeface="Symbol" pitchFamily="2" charset="2"/>
              </a:rPr>
              <a:t>		</a:t>
            </a:r>
            <a:r>
              <a:rPr lang="es-ES_tradnl" altLang="es-AR" sz="1800" b="1" u="none" dirty="0">
                <a:sym typeface="Symbol" pitchFamily="2" charset="2"/>
              </a:rPr>
              <a:t>A</a:t>
            </a:r>
            <a:r>
              <a:rPr lang="es-ES_tradnl" altLang="es-AR" sz="1800" u="none" dirty="0">
                <a:sym typeface="Symbol" pitchFamily="2" charset="2"/>
              </a:rPr>
              <a:t>: EL es un artículo</a:t>
            </a:r>
          </a:p>
          <a:p>
            <a:endParaRPr lang="es-ES_tradnl" altLang="es-AR" sz="1100" u="none" dirty="0">
              <a:sym typeface="Symbol" pitchFamily="2" charset="2"/>
            </a:endParaRPr>
          </a:p>
          <a:p>
            <a:r>
              <a:rPr lang="es-ES_tradnl" altLang="es-AR" sz="1800" b="1" u="none" dirty="0"/>
              <a:t>		B</a:t>
            </a:r>
            <a:r>
              <a:rPr lang="es-ES_tradnl" altLang="es-AR" sz="1800" u="none" dirty="0"/>
              <a:t>: DE es una preposición </a:t>
            </a:r>
            <a:endParaRPr lang="es-ES_tradnl" altLang="es-AR" sz="1800" b="1" u="none" dirty="0"/>
          </a:p>
          <a:p>
            <a:pPr algn="just"/>
            <a:endParaRPr lang="es-ES_tradnl" altLang="es-AR" sz="900" u="none" dirty="0"/>
          </a:p>
          <a:p>
            <a:pPr algn="just"/>
            <a:r>
              <a:rPr lang="es-ES_tradnl" altLang="es-AR" sz="1800" u="none" dirty="0"/>
              <a:t>	se representa por</a:t>
            </a:r>
          </a:p>
          <a:p>
            <a:pPr algn="just"/>
            <a:r>
              <a:rPr lang="es-ES_tradnl" altLang="es-AR" sz="1800" u="none" dirty="0"/>
              <a:t>           		(</a:t>
            </a:r>
            <a:r>
              <a:rPr lang="es-ES_tradnl" altLang="es-AR" sz="1800" b="1" u="none" dirty="0"/>
              <a:t>A </a:t>
            </a:r>
            <a:r>
              <a:rPr lang="es-ES_tradnl" altLang="es-AR" sz="1800" b="1" u="none" dirty="0">
                <a:sym typeface="Symbol" pitchFamily="2" charset="2"/>
              </a:rPr>
              <a:t> B)</a:t>
            </a:r>
          </a:p>
          <a:p>
            <a:pPr algn="just"/>
            <a:endParaRPr lang="es-ES_tradnl" altLang="es-AR" sz="1700" u="none" dirty="0"/>
          </a:p>
        </p:txBody>
      </p:sp>
      <p:sp>
        <p:nvSpPr>
          <p:cNvPr id="35845" name="Rectangle 6">
            <a:extLst>
              <a:ext uri="{FF2B5EF4-FFF2-40B4-BE49-F238E27FC236}">
                <a16:creationId xmlns:a16="http://schemas.microsoft.com/office/drawing/2014/main" id="{21D40D25-2165-082C-010E-F9BF8F2A6DDA}"/>
              </a:ext>
            </a:extLst>
          </p:cNvPr>
          <p:cNvSpPr>
            <a:spLocks noChangeArrowheads="1"/>
          </p:cNvSpPr>
          <p:nvPr/>
        </p:nvSpPr>
        <p:spPr bwMode="auto">
          <a:xfrm>
            <a:off x="1476375" y="2209800"/>
            <a:ext cx="527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 altLang="es-AR" u="none" dirty="0"/>
              <a:t> </a:t>
            </a:r>
            <a:r>
              <a:rPr lang="es-ES_tradnl" altLang="es-AR" sz="1800" b="1" u="none" dirty="0">
                <a:latin typeface="Comic Sans MS" panose="030F0902030302020204" pitchFamily="66" charset="0"/>
              </a:rPr>
              <a:t>P</a:t>
            </a:r>
            <a:r>
              <a:rPr lang="es-ES_tradnl" altLang="es-AR" sz="1800" u="none" dirty="0"/>
              <a:t>:  </a:t>
            </a:r>
            <a:r>
              <a:rPr lang="es-ES" altLang="es-AR" sz="1900" u="none" dirty="0"/>
              <a:t>“</a:t>
            </a:r>
            <a:r>
              <a:rPr lang="es-ES" altLang="ja-JP" sz="1900" i="1" u="none" dirty="0"/>
              <a:t>EL es un artículo    y    DE es una preposición”</a:t>
            </a:r>
            <a:endParaRPr lang="es-ES" altLang="es-AR" u="none" dirty="0"/>
          </a:p>
        </p:txBody>
      </p:sp>
      <p:sp>
        <p:nvSpPr>
          <p:cNvPr id="35846" name="Slide Number Placeholder 2">
            <a:extLst>
              <a:ext uri="{FF2B5EF4-FFF2-40B4-BE49-F238E27FC236}">
                <a16:creationId xmlns:a16="http://schemas.microsoft.com/office/drawing/2014/main" id="{9070036B-DB30-FC01-D7F7-BD9CDE27FD0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AF072D0F-3C32-7045-83BA-F6AD6F61AF66}" type="slidenum">
              <a:rPr lang="es-ES_tradnl" altLang="es-AR" sz="1000">
                <a:solidFill>
                  <a:srgbClr val="045C75"/>
                </a:solidFill>
              </a:rPr>
              <a:pPr/>
              <a:t>20</a:t>
            </a:fld>
            <a:endParaRPr lang="es-ES_tradnl" altLang="es-AR" sz="1000">
              <a:solidFill>
                <a:srgbClr val="045C75"/>
              </a:solidFill>
            </a:endParaRPr>
          </a:p>
        </p:txBody>
      </p:sp>
      <p:sp>
        <p:nvSpPr>
          <p:cNvPr id="35847" name="Text Box 2">
            <a:extLst>
              <a:ext uri="{FF2B5EF4-FFF2-40B4-BE49-F238E27FC236}">
                <a16:creationId xmlns:a16="http://schemas.microsoft.com/office/drawing/2014/main" id="{DF373A85-1947-F64C-97EF-EF2938E75B7C}"/>
              </a:ext>
            </a:extLst>
          </p:cNvPr>
          <p:cNvSpPr txBox="1">
            <a:spLocks noChangeArrowheads="1"/>
          </p:cNvSpPr>
          <p:nvPr/>
        </p:nvSpPr>
        <p:spPr bwMode="auto">
          <a:xfrm>
            <a:off x="658813" y="671513"/>
            <a:ext cx="7945437"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b="1" u="none"/>
              <a:t>Formas Enunciativas Compuestas y Tablas de Verdad</a:t>
            </a:r>
          </a:p>
        </p:txBody>
      </p:sp>
      <p:sp>
        <p:nvSpPr>
          <p:cNvPr id="34821" name="Rectangle 4">
            <a:extLst>
              <a:ext uri="{FF2B5EF4-FFF2-40B4-BE49-F238E27FC236}">
                <a16:creationId xmlns:a16="http://schemas.microsoft.com/office/drawing/2014/main" id="{656A5780-3407-3B9A-49B9-8B735A2325A4}"/>
              </a:ext>
            </a:extLst>
          </p:cNvPr>
          <p:cNvSpPr>
            <a:spLocks noChangeArrowheads="1"/>
          </p:cNvSpPr>
          <p:nvPr/>
        </p:nvSpPr>
        <p:spPr bwMode="auto">
          <a:xfrm>
            <a:off x="609600" y="4498975"/>
            <a:ext cx="80264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sz="1800" u="none"/>
              <a:t>Resta entonces analizar cada una de los conectivos para poder evaluar como verdadero o falso un enunciado compuesto</a:t>
            </a:r>
            <a:r>
              <a:rPr lang="es-ES_tradnl" altLang="es-AR" u="none"/>
              <a:t>.</a:t>
            </a:r>
          </a:p>
        </p:txBody>
      </p:sp>
      <p:sp>
        <p:nvSpPr>
          <p:cNvPr id="34828" name="Line 10">
            <a:extLst>
              <a:ext uri="{FF2B5EF4-FFF2-40B4-BE49-F238E27FC236}">
                <a16:creationId xmlns:a16="http://schemas.microsoft.com/office/drawing/2014/main" id="{804CC528-26F1-C711-4A3F-90D590419B8C}"/>
              </a:ext>
            </a:extLst>
          </p:cNvPr>
          <p:cNvSpPr>
            <a:spLocks noChangeShapeType="1"/>
          </p:cNvSpPr>
          <p:nvPr/>
        </p:nvSpPr>
        <p:spPr bwMode="auto">
          <a:xfrm flipH="1" flipV="1">
            <a:off x="4211638" y="2786063"/>
            <a:ext cx="406400" cy="263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AR"/>
          </a:p>
        </p:txBody>
      </p:sp>
      <p:sp>
        <p:nvSpPr>
          <p:cNvPr id="34829" name="Rectangle 11">
            <a:extLst>
              <a:ext uri="{FF2B5EF4-FFF2-40B4-BE49-F238E27FC236}">
                <a16:creationId xmlns:a16="http://schemas.microsoft.com/office/drawing/2014/main" id="{31D52685-4A54-B74E-1117-5C84212E708E}"/>
              </a:ext>
            </a:extLst>
          </p:cNvPr>
          <p:cNvSpPr>
            <a:spLocks noChangeArrowheads="1"/>
          </p:cNvSpPr>
          <p:nvPr/>
        </p:nvSpPr>
        <p:spPr bwMode="auto">
          <a:xfrm>
            <a:off x="4716463" y="3073400"/>
            <a:ext cx="27432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 altLang="es-AR" sz="1500" b="1" u="none"/>
              <a:t>Conectivo Logico</a:t>
            </a:r>
            <a:endParaRPr lang="es-ES" altLang="es-AR" u="none"/>
          </a:p>
        </p:txBody>
      </p:sp>
      <p:pic>
        <p:nvPicPr>
          <p:cNvPr id="35851" name="Picture 3" descr="unsl.jpeg">
            <a:extLst>
              <a:ext uri="{FF2B5EF4-FFF2-40B4-BE49-F238E27FC236}">
                <a16:creationId xmlns:a16="http://schemas.microsoft.com/office/drawing/2014/main" id="{1E5B75D6-3329-F862-00C4-0C61EF0BEAA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9838" y="5153025"/>
            <a:ext cx="342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2" name="Picture 4" descr="fcfmyn.jpeg">
            <a:extLst>
              <a:ext uri="{FF2B5EF4-FFF2-40B4-BE49-F238E27FC236}">
                <a16:creationId xmlns:a16="http://schemas.microsoft.com/office/drawing/2014/main" id="{CC9EBF8F-9032-BB92-7F05-59B73D0CE6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275" y="5170488"/>
            <a:ext cx="433388"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3" name="Picture 5" descr="dpto.jpeg">
            <a:extLst>
              <a:ext uri="{FF2B5EF4-FFF2-40B4-BE49-F238E27FC236}">
                <a16:creationId xmlns:a16="http://schemas.microsoft.com/office/drawing/2014/main" id="{F2620A89-F987-7CEF-46DA-08221180BE9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118100"/>
            <a:ext cx="4730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4" name="Text Box 3">
            <a:extLst>
              <a:ext uri="{FF2B5EF4-FFF2-40B4-BE49-F238E27FC236}">
                <a16:creationId xmlns:a16="http://schemas.microsoft.com/office/drawing/2014/main" id="{DE4ED3E8-04D7-DE41-B0CB-0F18CBDC0B82}"/>
              </a:ext>
            </a:extLst>
          </p:cNvPr>
          <p:cNvSpPr txBox="1">
            <a:spLocks noChangeArrowheads="1"/>
          </p:cNvSpPr>
          <p:nvPr/>
        </p:nvSpPr>
        <p:spPr bwMode="auto">
          <a:xfrm>
            <a:off x="611188" y="1128713"/>
            <a:ext cx="7947025"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tabLst>
                <a:tab pos="161925" algn="l"/>
                <a:tab pos="973138" algn="l"/>
                <a:tab pos="2033588" algn="l"/>
              </a:tabLst>
              <a:defRPr sz="2000" u="sng">
                <a:solidFill>
                  <a:schemeClr val="tx1"/>
                </a:solidFill>
                <a:latin typeface="Times New Roman" panose="02020603050405020304" pitchFamily="18" charset="0"/>
                <a:ea typeface="MS PGothic" panose="020B0600070205080204" pitchFamily="34" charset="-128"/>
              </a:defRPr>
            </a:lvl1pPr>
            <a:lvl2pPr marL="742950" indent="-285750">
              <a:tabLst>
                <a:tab pos="161925" algn="l"/>
                <a:tab pos="973138" algn="l"/>
                <a:tab pos="2033588" algn="l"/>
              </a:tabLst>
              <a:defRPr sz="2000" u="sng">
                <a:solidFill>
                  <a:schemeClr val="tx1"/>
                </a:solidFill>
                <a:latin typeface="Times New Roman" panose="02020603050405020304" pitchFamily="18" charset="0"/>
                <a:ea typeface="MS PGothic" panose="020B0600070205080204" pitchFamily="34" charset="-128"/>
              </a:defRPr>
            </a:lvl2pPr>
            <a:lvl3pPr marL="1143000" indent="-228600">
              <a:tabLst>
                <a:tab pos="161925" algn="l"/>
                <a:tab pos="973138" algn="l"/>
                <a:tab pos="2033588" algn="l"/>
              </a:tabLst>
              <a:defRPr sz="2000" u="sng">
                <a:solidFill>
                  <a:schemeClr val="tx1"/>
                </a:solidFill>
                <a:latin typeface="Times New Roman" panose="02020603050405020304" pitchFamily="18" charset="0"/>
                <a:ea typeface="MS PGothic" panose="020B0600070205080204" pitchFamily="34" charset="-128"/>
              </a:defRPr>
            </a:lvl3pPr>
            <a:lvl4pPr marL="1600200" indent="-228600">
              <a:tabLst>
                <a:tab pos="161925" algn="l"/>
                <a:tab pos="973138" algn="l"/>
                <a:tab pos="2033588" algn="l"/>
              </a:tabLst>
              <a:defRPr sz="2000" u="sng">
                <a:solidFill>
                  <a:schemeClr val="tx1"/>
                </a:solidFill>
                <a:latin typeface="Times New Roman" panose="02020603050405020304" pitchFamily="18" charset="0"/>
                <a:ea typeface="MS PGothic" panose="020B0600070205080204" pitchFamily="34" charset="-128"/>
              </a:defRPr>
            </a:lvl4pPr>
            <a:lvl5pPr marL="2057400" indent="-228600">
              <a:tabLst>
                <a:tab pos="161925" algn="l"/>
                <a:tab pos="973138" algn="l"/>
                <a:tab pos="2033588" algn="l"/>
              </a:tabLst>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tabLst>
                <a:tab pos="161925" algn="l"/>
                <a:tab pos="973138" algn="l"/>
                <a:tab pos="2033588" algn="l"/>
              </a:tabLs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tabLst>
                <a:tab pos="161925" algn="l"/>
                <a:tab pos="973138" algn="l"/>
                <a:tab pos="2033588" algn="l"/>
              </a:tabLs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tabLst>
                <a:tab pos="161925" algn="l"/>
                <a:tab pos="973138" algn="l"/>
                <a:tab pos="2033588" algn="l"/>
              </a:tabLs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tabLst>
                <a:tab pos="161925" algn="l"/>
                <a:tab pos="973138" algn="l"/>
                <a:tab pos="2033588" algn="l"/>
              </a:tabLst>
              <a:defRPr sz="2000" u="sng">
                <a:solidFill>
                  <a:schemeClr val="tx1"/>
                </a:solidFill>
                <a:latin typeface="Times New Roman" panose="02020603050405020304" pitchFamily="18" charset="0"/>
                <a:ea typeface="MS PGothic" panose="020B0600070205080204" pitchFamily="34" charset="-128"/>
              </a:defRPr>
            </a:lvl9pPr>
          </a:lstStyle>
          <a:p>
            <a:pPr algn="just"/>
            <a:r>
              <a:rPr lang="es-ES_tradnl" altLang="es-AR" sz="1800" u="none"/>
              <a:t>Las formas enunciativas compuestas se forman a partir de enunciados simples o proposiciones, unidos por conectivos.</a:t>
            </a:r>
          </a:p>
          <a:p>
            <a:pPr algn="just"/>
            <a:endParaRPr lang="es-ES_tradnl" altLang="es-AR" sz="900" u="none"/>
          </a:p>
          <a:p>
            <a:pPr algn="just"/>
            <a:r>
              <a:rPr lang="es-ES_tradnl" altLang="es-AR" sz="1800" u="none"/>
              <a:t>Ejemplo:          		</a:t>
            </a:r>
            <a:endParaRPr lang="es-ES_tradnl" altLang="es-AR" sz="1800" b="1" u="none">
              <a:sym typeface="Symbol" pitchFamily="2" charset="2"/>
            </a:endParaRPr>
          </a:p>
          <a:p>
            <a:pPr algn="just"/>
            <a:endParaRPr lang="es-ES_tradnl" altLang="es-AR" sz="1700" u="none"/>
          </a:p>
        </p:txBody>
      </p:sp>
      <p:sp>
        <p:nvSpPr>
          <p:cNvPr id="2" name="Footer Placeholder 1">
            <a:extLst>
              <a:ext uri="{FF2B5EF4-FFF2-40B4-BE49-F238E27FC236}">
                <a16:creationId xmlns:a16="http://schemas.microsoft.com/office/drawing/2014/main" id="{D6CE7597-F0B2-E43A-F0FC-A062AF05F001}"/>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48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8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829"/>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48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4827" grpId="0" animBg="1"/>
      <p:bldP spid="16" grpId="0" animBg="1"/>
      <p:bldP spid="17" grpId="0"/>
      <p:bldP spid="34821" grpId="0"/>
      <p:bldP spid="348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2">
            <a:extLst>
              <a:ext uri="{FF2B5EF4-FFF2-40B4-BE49-F238E27FC236}">
                <a16:creationId xmlns:a16="http://schemas.microsoft.com/office/drawing/2014/main" id="{456F615B-F976-A5D5-F93E-14CF62B02E1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AB142193-F401-8F4D-8CCC-963D126D2A9D}" type="slidenum">
              <a:rPr lang="es-ES_tradnl" altLang="es-AR" sz="1000">
                <a:solidFill>
                  <a:srgbClr val="045C75"/>
                </a:solidFill>
              </a:rPr>
              <a:pPr/>
              <a:t>21</a:t>
            </a:fld>
            <a:endParaRPr lang="es-ES_tradnl" altLang="es-AR" sz="1000">
              <a:solidFill>
                <a:srgbClr val="045C75"/>
              </a:solidFill>
            </a:endParaRPr>
          </a:p>
        </p:txBody>
      </p:sp>
      <p:sp>
        <p:nvSpPr>
          <p:cNvPr id="36866" name="Text Box 3">
            <a:extLst>
              <a:ext uri="{FF2B5EF4-FFF2-40B4-BE49-F238E27FC236}">
                <a16:creationId xmlns:a16="http://schemas.microsoft.com/office/drawing/2014/main" id="{707E46B9-304E-D833-62B2-2A653B386EF4}"/>
              </a:ext>
            </a:extLst>
          </p:cNvPr>
          <p:cNvSpPr txBox="1">
            <a:spLocks noChangeArrowheads="1"/>
          </p:cNvSpPr>
          <p:nvPr/>
        </p:nvSpPr>
        <p:spPr bwMode="auto">
          <a:xfrm>
            <a:off x="592138" y="1084263"/>
            <a:ext cx="7947025"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r>
              <a:rPr lang="es-ES_tradnl" altLang="es-AR" sz="1800" u="none"/>
              <a:t>Se podría decir que es una conectiva particular o especial puesto que en lugar de relacionar dos enunciados, </a:t>
            </a:r>
            <a:r>
              <a:rPr lang="es-ES_tradnl" altLang="es-AR" sz="1800"/>
              <a:t>afecta solamente al enunciado al cual se encuentra asociado</a:t>
            </a:r>
            <a:r>
              <a:rPr lang="es-ES_tradnl" altLang="es-AR" sz="1800" u="none"/>
              <a:t>. </a:t>
            </a:r>
          </a:p>
        </p:txBody>
      </p:sp>
      <p:sp>
        <p:nvSpPr>
          <p:cNvPr id="36867" name="Text Box 4">
            <a:extLst>
              <a:ext uri="{FF2B5EF4-FFF2-40B4-BE49-F238E27FC236}">
                <a16:creationId xmlns:a16="http://schemas.microsoft.com/office/drawing/2014/main" id="{666E5E3D-BFF6-AD04-0CF3-CF6C6366EC34}"/>
              </a:ext>
            </a:extLst>
          </p:cNvPr>
          <p:cNvSpPr txBox="1">
            <a:spLocks noChangeArrowheads="1"/>
          </p:cNvSpPr>
          <p:nvPr/>
        </p:nvSpPr>
        <p:spPr bwMode="auto">
          <a:xfrm>
            <a:off x="508000" y="3870325"/>
            <a:ext cx="79454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r>
              <a:rPr lang="es-ES_tradnl" altLang="es-AR" sz="1800" u="none">
                <a:sym typeface="Symbol" pitchFamily="2" charset="2"/>
              </a:rPr>
              <a:t>Nos valemos de la siguiente tabla de posibles valores, denominada </a:t>
            </a:r>
            <a:r>
              <a:rPr lang="es-ES_tradnl" altLang="es-AR" sz="1800" b="1" i="1" u="none">
                <a:sym typeface="Symbol" pitchFamily="2" charset="2"/>
              </a:rPr>
              <a:t>Tabla de Verdad</a:t>
            </a:r>
            <a:r>
              <a:rPr lang="es-ES_tradnl" altLang="es-AR" sz="1800" u="none">
                <a:sym typeface="Symbol" pitchFamily="2" charset="2"/>
              </a:rPr>
              <a:t>.</a:t>
            </a:r>
          </a:p>
        </p:txBody>
      </p:sp>
      <p:sp>
        <p:nvSpPr>
          <p:cNvPr id="36868" name="Text Box 5">
            <a:extLst>
              <a:ext uri="{FF2B5EF4-FFF2-40B4-BE49-F238E27FC236}">
                <a16:creationId xmlns:a16="http://schemas.microsoft.com/office/drawing/2014/main" id="{43135086-746E-C4C9-EF81-E063DB84CA96}"/>
              </a:ext>
            </a:extLst>
          </p:cNvPr>
          <p:cNvSpPr txBox="1">
            <a:spLocks noChangeArrowheads="1"/>
          </p:cNvSpPr>
          <p:nvPr/>
        </p:nvSpPr>
        <p:spPr bwMode="auto">
          <a:xfrm>
            <a:off x="588963" y="1920875"/>
            <a:ext cx="3911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r>
              <a:rPr lang="es-ES_tradnl" altLang="es-AR" sz="1800" u="none"/>
              <a:t>Dado P enunciado, su negación es </a:t>
            </a:r>
            <a:r>
              <a:rPr lang="es-ES_tradnl" altLang="es-AR" sz="1800" b="1" i="1" u="none">
                <a:sym typeface="Symbol" pitchFamily="2" charset="2"/>
              </a:rPr>
              <a:t></a:t>
            </a:r>
            <a:r>
              <a:rPr lang="es-ES_tradnl" altLang="es-AR" sz="1800" u="none">
                <a:sym typeface="Symbol" pitchFamily="2" charset="2"/>
              </a:rPr>
              <a:t>P</a:t>
            </a:r>
            <a:r>
              <a:rPr lang="es-ES_tradnl" altLang="es-AR" sz="1800" i="1" u="none">
                <a:sym typeface="Symbol" pitchFamily="2" charset="2"/>
              </a:rPr>
              <a:t> .</a:t>
            </a:r>
            <a:endParaRPr lang="es-ES_tradnl" altLang="es-AR" sz="1800" u="none"/>
          </a:p>
        </p:txBody>
      </p:sp>
      <p:graphicFrame>
        <p:nvGraphicFramePr>
          <p:cNvPr id="36869" name="Object 6">
            <a:extLst>
              <a:ext uri="{FF2B5EF4-FFF2-40B4-BE49-F238E27FC236}">
                <a16:creationId xmlns:a16="http://schemas.microsoft.com/office/drawing/2014/main" id="{E36096A6-CBB5-A26C-8E5D-DE03AA15EE45}"/>
              </a:ext>
            </a:extLst>
          </p:cNvPr>
          <p:cNvGraphicFramePr>
            <a:graphicFrameLocks noChangeAspect="1"/>
          </p:cNvGraphicFramePr>
          <p:nvPr/>
        </p:nvGraphicFramePr>
        <p:xfrm>
          <a:off x="1619250" y="4370388"/>
          <a:ext cx="5527675" cy="1174750"/>
        </p:xfrm>
        <a:graphic>
          <a:graphicData uri="http://schemas.openxmlformats.org/presentationml/2006/ole">
            <mc:AlternateContent xmlns:mc="http://schemas.openxmlformats.org/markup-compatibility/2006">
              <mc:Choice xmlns:v="urn:schemas-microsoft-com:vml" Requires="v">
                <p:oleObj name="Document" r:id="rId2" imgW="5702300" imgH="1219200" progId="Word.Document.8">
                  <p:embed/>
                </p:oleObj>
              </mc:Choice>
              <mc:Fallback>
                <p:oleObj name="Document" r:id="rId2" imgW="5702300" imgH="1219200" progId="Word.Document.8">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4370388"/>
                        <a:ext cx="5527675" cy="117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6870" name="Text Box 7">
            <a:extLst>
              <a:ext uri="{FF2B5EF4-FFF2-40B4-BE49-F238E27FC236}">
                <a16:creationId xmlns:a16="http://schemas.microsoft.com/office/drawing/2014/main" id="{9F53720E-4AA2-016B-20DF-0AD721C2EDD5}"/>
              </a:ext>
            </a:extLst>
          </p:cNvPr>
          <p:cNvSpPr txBox="1">
            <a:spLocks noChangeArrowheads="1"/>
          </p:cNvSpPr>
          <p:nvPr/>
        </p:nvSpPr>
        <p:spPr bwMode="auto">
          <a:xfrm>
            <a:off x="5435600" y="4586288"/>
            <a:ext cx="22256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sz="1200" b="1" u="none">
                <a:latin typeface="Arial" panose="020B0604020202020204" pitchFamily="34" charset="0"/>
              </a:rPr>
              <a:t>Tabla 2: Conectiva negación</a:t>
            </a:r>
            <a:endParaRPr lang="es-ES_tradnl" altLang="es-AR" sz="1200" b="1" u="none"/>
          </a:p>
        </p:txBody>
      </p:sp>
      <p:sp>
        <p:nvSpPr>
          <p:cNvPr id="36871" name="Rectangle 8">
            <a:extLst>
              <a:ext uri="{FF2B5EF4-FFF2-40B4-BE49-F238E27FC236}">
                <a16:creationId xmlns:a16="http://schemas.microsoft.com/office/drawing/2014/main" id="{C0A72A0B-8A8A-F2B5-2ECE-A4791C50035B}"/>
              </a:ext>
            </a:extLst>
          </p:cNvPr>
          <p:cNvSpPr>
            <a:spLocks noChangeArrowheads="1"/>
          </p:cNvSpPr>
          <p:nvPr/>
        </p:nvSpPr>
        <p:spPr bwMode="auto">
          <a:xfrm>
            <a:off x="609600" y="2214563"/>
            <a:ext cx="10556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sz="1800" b="1"/>
              <a:t>Ejemplo</a:t>
            </a:r>
            <a:r>
              <a:rPr lang="es-ES_tradnl" altLang="es-AR" sz="1800" u="none"/>
              <a:t>:</a:t>
            </a:r>
          </a:p>
        </p:txBody>
      </p:sp>
      <p:sp>
        <p:nvSpPr>
          <p:cNvPr id="36872" name="Text Box 9">
            <a:extLst>
              <a:ext uri="{FF2B5EF4-FFF2-40B4-BE49-F238E27FC236}">
                <a16:creationId xmlns:a16="http://schemas.microsoft.com/office/drawing/2014/main" id="{47D00BD5-B329-4AFC-90E8-1F34FEC8D043}"/>
              </a:ext>
            </a:extLst>
          </p:cNvPr>
          <p:cNvSpPr txBox="1">
            <a:spLocks noChangeArrowheads="1"/>
          </p:cNvSpPr>
          <p:nvPr/>
        </p:nvSpPr>
        <p:spPr bwMode="auto">
          <a:xfrm>
            <a:off x="1258888" y="2570163"/>
            <a:ext cx="27559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r>
              <a:rPr lang="es-ES_tradnl" altLang="es-AR" sz="1800" b="1" u="none"/>
              <a:t>    P</a:t>
            </a:r>
            <a:r>
              <a:rPr lang="es-ES_tradnl" altLang="es-AR" sz="1800" u="none"/>
              <a:t>: Iré a verte mañana</a:t>
            </a:r>
            <a:r>
              <a:rPr lang="es-ES_tradnl" altLang="es-AR" sz="1800" i="1" u="none">
                <a:sym typeface="Symbol" pitchFamily="2" charset="2"/>
              </a:rPr>
              <a:t>.</a:t>
            </a:r>
            <a:endParaRPr lang="es-ES_tradnl" altLang="es-AR" sz="1800" u="none"/>
          </a:p>
        </p:txBody>
      </p:sp>
      <p:sp>
        <p:nvSpPr>
          <p:cNvPr id="36873" name="Rectangle 10">
            <a:extLst>
              <a:ext uri="{FF2B5EF4-FFF2-40B4-BE49-F238E27FC236}">
                <a16:creationId xmlns:a16="http://schemas.microsoft.com/office/drawing/2014/main" id="{30262F6D-EE68-5179-6977-5F879CDFC843}"/>
              </a:ext>
            </a:extLst>
          </p:cNvPr>
          <p:cNvSpPr>
            <a:spLocks noChangeArrowheads="1"/>
          </p:cNvSpPr>
          <p:nvPr/>
        </p:nvSpPr>
        <p:spPr bwMode="auto">
          <a:xfrm>
            <a:off x="508000" y="3089275"/>
            <a:ext cx="86360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sz="1800" u="none"/>
              <a:t>Cual es el comportamiento del conectivo </a:t>
            </a:r>
            <a:r>
              <a:rPr lang="es-ES_tradnl" altLang="es-AR" sz="1800" b="1" i="1" u="none">
                <a:sym typeface="Symbol" pitchFamily="2" charset="2"/>
              </a:rPr>
              <a:t></a:t>
            </a:r>
            <a:r>
              <a:rPr lang="es-ES_tradnl" altLang="es-AR" sz="1800" i="1" u="none">
                <a:sym typeface="Symbol" pitchFamily="2" charset="2"/>
              </a:rPr>
              <a:t> ?</a:t>
            </a:r>
          </a:p>
          <a:p>
            <a:r>
              <a:rPr lang="es-ES_tradnl" altLang="es-AR" sz="1800" u="none">
                <a:sym typeface="Symbol" pitchFamily="2" charset="2"/>
              </a:rPr>
              <a:t>Esto es, como se evalúa </a:t>
            </a:r>
            <a:r>
              <a:rPr lang="es-ES_tradnl" altLang="es-AR" sz="1800" b="1" i="1" u="none">
                <a:sym typeface="Symbol" pitchFamily="2" charset="2"/>
              </a:rPr>
              <a:t></a:t>
            </a:r>
            <a:r>
              <a:rPr lang="es-ES_tradnl" altLang="es-AR" sz="1800" u="none">
                <a:sym typeface="Symbol" pitchFamily="2" charset="2"/>
              </a:rPr>
              <a:t>P?</a:t>
            </a:r>
            <a:r>
              <a:rPr lang="es-ES_tradnl" altLang="es-AR" sz="1800" i="1" u="none">
                <a:sym typeface="Symbol" pitchFamily="2" charset="2"/>
              </a:rPr>
              <a:t> </a:t>
            </a:r>
            <a:r>
              <a:rPr lang="es-ES_tradnl" altLang="es-AR" sz="1800" u="none">
                <a:sym typeface="Symbol" pitchFamily="2" charset="2"/>
              </a:rPr>
              <a:t>(verdadero o falso?).</a:t>
            </a:r>
          </a:p>
        </p:txBody>
      </p:sp>
      <p:sp>
        <p:nvSpPr>
          <p:cNvPr id="36874" name="Text Box 11">
            <a:extLst>
              <a:ext uri="{FF2B5EF4-FFF2-40B4-BE49-F238E27FC236}">
                <a16:creationId xmlns:a16="http://schemas.microsoft.com/office/drawing/2014/main" id="{4FF67C09-72E2-9C4F-27F1-16E0834ECCCA}"/>
              </a:ext>
            </a:extLst>
          </p:cNvPr>
          <p:cNvSpPr txBox="1">
            <a:spLocks noChangeArrowheads="1"/>
          </p:cNvSpPr>
          <p:nvPr/>
        </p:nvSpPr>
        <p:spPr bwMode="auto">
          <a:xfrm>
            <a:off x="4427538" y="2560638"/>
            <a:ext cx="31877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r>
              <a:rPr lang="es-ES_tradnl" altLang="es-AR" sz="1800" b="1" i="1" u="none">
                <a:sym typeface="Symbol" pitchFamily="2" charset="2"/>
              </a:rPr>
              <a:t></a:t>
            </a:r>
            <a:r>
              <a:rPr lang="es-ES_tradnl" altLang="es-AR" sz="1800" b="1" u="none"/>
              <a:t> P</a:t>
            </a:r>
            <a:r>
              <a:rPr lang="es-ES_tradnl" altLang="es-AR" sz="1800" u="none"/>
              <a:t>: NO Iré a verte mañana</a:t>
            </a:r>
            <a:r>
              <a:rPr lang="es-ES_tradnl" altLang="es-AR" sz="1800" i="1" u="none">
                <a:sym typeface="Symbol" pitchFamily="2" charset="2"/>
              </a:rPr>
              <a:t>.</a:t>
            </a:r>
          </a:p>
        </p:txBody>
      </p:sp>
      <p:sp>
        <p:nvSpPr>
          <p:cNvPr id="36875" name="Text Box 12">
            <a:extLst>
              <a:ext uri="{FF2B5EF4-FFF2-40B4-BE49-F238E27FC236}">
                <a16:creationId xmlns:a16="http://schemas.microsoft.com/office/drawing/2014/main" id="{BDE3BCB3-0351-F080-5EB6-BDC9B4FC9920}"/>
              </a:ext>
            </a:extLst>
          </p:cNvPr>
          <p:cNvSpPr txBox="1">
            <a:spLocks noChangeArrowheads="1"/>
          </p:cNvSpPr>
          <p:nvPr/>
        </p:nvSpPr>
        <p:spPr bwMode="auto">
          <a:xfrm>
            <a:off x="684213" y="625475"/>
            <a:ext cx="5618162"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b="1" u="none"/>
              <a:t>Conectivas lógicas: Negación</a:t>
            </a:r>
          </a:p>
          <a:p>
            <a:r>
              <a:rPr lang="es-ES_tradnl" altLang="es-AR" b="1" u="none"/>
              <a:t> </a:t>
            </a:r>
          </a:p>
        </p:txBody>
      </p:sp>
      <p:pic>
        <p:nvPicPr>
          <p:cNvPr id="36876" name="Picture 3" descr="unsl.jpeg">
            <a:extLst>
              <a:ext uri="{FF2B5EF4-FFF2-40B4-BE49-F238E27FC236}">
                <a16:creationId xmlns:a16="http://schemas.microsoft.com/office/drawing/2014/main" id="{833B2EFB-7B3A-5C4C-30A0-F6EA7D68EEB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39838" y="5089525"/>
            <a:ext cx="342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7" name="Picture 4" descr="fcfmyn.jpeg">
            <a:extLst>
              <a:ext uri="{FF2B5EF4-FFF2-40B4-BE49-F238E27FC236}">
                <a16:creationId xmlns:a16="http://schemas.microsoft.com/office/drawing/2014/main" id="{BCDD9632-0647-EF9B-04C4-3DFD07E8601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6275" y="5106988"/>
            <a:ext cx="433388"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8" name="Picture 5" descr="dpto.jpeg">
            <a:extLst>
              <a:ext uri="{FF2B5EF4-FFF2-40B4-BE49-F238E27FC236}">
                <a16:creationId xmlns:a16="http://schemas.microsoft.com/office/drawing/2014/main" id="{3B478406-400B-C494-4190-6B93BB749A8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9388" y="5054600"/>
            <a:ext cx="4730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B84327F5-623D-BD8E-43D6-9D4C41000FC2}"/>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2">
            <a:extLst>
              <a:ext uri="{FF2B5EF4-FFF2-40B4-BE49-F238E27FC236}">
                <a16:creationId xmlns:a16="http://schemas.microsoft.com/office/drawing/2014/main" id="{CF32E002-6693-0648-3E1C-DC166E34409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B8E27DBB-3031-D041-ADDF-DB824AF0A37F}" type="slidenum">
              <a:rPr lang="es-ES_tradnl" altLang="es-AR" sz="1000">
                <a:solidFill>
                  <a:srgbClr val="045C75"/>
                </a:solidFill>
              </a:rPr>
              <a:pPr/>
              <a:t>22</a:t>
            </a:fld>
            <a:endParaRPr lang="es-ES_tradnl" altLang="es-AR" sz="1000">
              <a:solidFill>
                <a:srgbClr val="045C75"/>
              </a:solidFill>
            </a:endParaRPr>
          </a:p>
        </p:txBody>
      </p:sp>
      <p:sp>
        <p:nvSpPr>
          <p:cNvPr id="37890" name="Text Box 2">
            <a:extLst>
              <a:ext uri="{FF2B5EF4-FFF2-40B4-BE49-F238E27FC236}">
                <a16:creationId xmlns:a16="http://schemas.microsoft.com/office/drawing/2014/main" id="{05576599-B213-25B8-F4D8-5548D8FBC442}"/>
              </a:ext>
            </a:extLst>
          </p:cNvPr>
          <p:cNvSpPr txBox="1">
            <a:spLocks noChangeArrowheads="1"/>
          </p:cNvSpPr>
          <p:nvPr/>
        </p:nvSpPr>
        <p:spPr bwMode="auto">
          <a:xfrm>
            <a:off x="539750" y="912813"/>
            <a:ext cx="381635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b="1" u="none"/>
              <a:t>Conectivas lógicas: Conjunción</a:t>
            </a:r>
          </a:p>
        </p:txBody>
      </p:sp>
      <p:sp>
        <p:nvSpPr>
          <p:cNvPr id="37891" name="Text Box 3">
            <a:extLst>
              <a:ext uri="{FF2B5EF4-FFF2-40B4-BE49-F238E27FC236}">
                <a16:creationId xmlns:a16="http://schemas.microsoft.com/office/drawing/2014/main" id="{F0C675E0-A9B2-C962-E704-455D90FBD507}"/>
              </a:ext>
            </a:extLst>
          </p:cNvPr>
          <p:cNvSpPr txBox="1">
            <a:spLocks noChangeArrowheads="1"/>
          </p:cNvSpPr>
          <p:nvPr/>
        </p:nvSpPr>
        <p:spPr bwMode="auto">
          <a:xfrm>
            <a:off x="592138" y="1546225"/>
            <a:ext cx="7947025"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endParaRPr lang="es-ES" altLang="es-AR" sz="1400" u="none"/>
          </a:p>
        </p:txBody>
      </p:sp>
      <p:sp>
        <p:nvSpPr>
          <p:cNvPr id="37892" name="Text Box 4">
            <a:extLst>
              <a:ext uri="{FF2B5EF4-FFF2-40B4-BE49-F238E27FC236}">
                <a16:creationId xmlns:a16="http://schemas.microsoft.com/office/drawing/2014/main" id="{06472517-1D26-8424-4884-0E2C22279735}"/>
              </a:ext>
            </a:extLst>
          </p:cNvPr>
          <p:cNvSpPr txBox="1">
            <a:spLocks noChangeArrowheads="1"/>
          </p:cNvSpPr>
          <p:nvPr/>
        </p:nvSpPr>
        <p:spPr bwMode="auto">
          <a:xfrm>
            <a:off x="592138" y="1546225"/>
            <a:ext cx="79470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endParaRPr lang="es-ES" altLang="es-AR" u="none"/>
          </a:p>
        </p:txBody>
      </p:sp>
      <p:sp>
        <p:nvSpPr>
          <p:cNvPr id="37893" name="Text Box 5">
            <a:extLst>
              <a:ext uri="{FF2B5EF4-FFF2-40B4-BE49-F238E27FC236}">
                <a16:creationId xmlns:a16="http://schemas.microsoft.com/office/drawing/2014/main" id="{EBED5951-3DEB-9454-4B0E-058153C6E9B2}"/>
              </a:ext>
            </a:extLst>
          </p:cNvPr>
          <p:cNvSpPr txBox="1">
            <a:spLocks noChangeArrowheads="1"/>
          </p:cNvSpPr>
          <p:nvPr/>
        </p:nvSpPr>
        <p:spPr bwMode="auto">
          <a:xfrm>
            <a:off x="592138" y="1546225"/>
            <a:ext cx="794702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r>
              <a:rPr lang="es-ES_tradnl" altLang="es-AR" sz="1800" u="none"/>
              <a:t>Si se tiene un enunciado compuesto </a:t>
            </a:r>
            <a:r>
              <a:rPr lang="es-ES_tradnl" altLang="es-AR" sz="1800" u="none">
                <a:latin typeface="Comic Sans MS" panose="030F0902030302020204" pitchFamily="66" charset="0"/>
              </a:rPr>
              <a:t>P</a:t>
            </a:r>
            <a:r>
              <a:rPr lang="es-ES_tradnl" altLang="es-AR" sz="1800" u="none"/>
              <a:t> conformado por dos enunciados, supongamos A y B, unidos por medio del conectivo </a:t>
            </a:r>
            <a:r>
              <a:rPr lang="es-ES_tradnl" altLang="es-AR" sz="1800" b="1" u="none">
                <a:sym typeface="Symbol" pitchFamily="2" charset="2"/>
              </a:rPr>
              <a:t></a:t>
            </a:r>
            <a:r>
              <a:rPr lang="es-ES_tradnl" altLang="es-AR" sz="1800" u="none"/>
              <a:t>, el enunciado </a:t>
            </a:r>
            <a:r>
              <a:rPr lang="es-ES_tradnl" altLang="es-AR" sz="1800" u="none">
                <a:latin typeface="Comic Sans MS" panose="030F0902030302020204" pitchFamily="66" charset="0"/>
              </a:rPr>
              <a:t>P</a:t>
            </a:r>
            <a:r>
              <a:rPr lang="es-ES_tradnl" altLang="es-AR" sz="1800" u="none"/>
              <a:t> tomará valores de verdad </a:t>
            </a:r>
            <a:r>
              <a:rPr lang="es-ES_tradnl" altLang="es-AR" sz="1800"/>
              <a:t>verdadero</a:t>
            </a:r>
            <a:r>
              <a:rPr lang="es-ES_tradnl" altLang="es-AR" sz="1800" u="none"/>
              <a:t> </a:t>
            </a:r>
            <a:r>
              <a:rPr lang="es-ES_tradnl" altLang="es-AR" sz="1800" b="1" u="none"/>
              <a:t>solamente cuando ambos enunciados</a:t>
            </a:r>
            <a:r>
              <a:rPr lang="es-ES_tradnl" altLang="es-AR" sz="1800" u="none"/>
              <a:t> que la componen son </a:t>
            </a:r>
            <a:r>
              <a:rPr lang="es-ES_tradnl" altLang="es-AR" sz="1800"/>
              <a:t>verdaderos.</a:t>
            </a:r>
          </a:p>
          <a:p>
            <a:pPr algn="just"/>
            <a:endParaRPr lang="es-ES_tradnl" altLang="es-AR" sz="1800"/>
          </a:p>
          <a:p>
            <a:pPr algn="just"/>
            <a:r>
              <a:rPr lang="es-ES_tradnl" altLang="es-AR" sz="1800" u="none"/>
              <a:t>La siguiente tabla muestra el comportamiento de la conectiva conjunción.</a:t>
            </a:r>
            <a:endParaRPr lang="es-ES_tradnl" altLang="es-AR" sz="1800"/>
          </a:p>
        </p:txBody>
      </p:sp>
      <p:graphicFrame>
        <p:nvGraphicFramePr>
          <p:cNvPr id="37894" name="Object 1024">
            <a:extLst>
              <a:ext uri="{FF2B5EF4-FFF2-40B4-BE49-F238E27FC236}">
                <a16:creationId xmlns:a16="http://schemas.microsoft.com/office/drawing/2014/main" id="{F11B5553-7A21-3737-2119-6744AB8DCE11}"/>
              </a:ext>
            </a:extLst>
          </p:cNvPr>
          <p:cNvGraphicFramePr>
            <a:graphicFrameLocks noChangeAspect="1"/>
          </p:cNvGraphicFramePr>
          <p:nvPr/>
        </p:nvGraphicFramePr>
        <p:xfrm>
          <a:off x="1635125" y="3316288"/>
          <a:ext cx="6731000" cy="1357312"/>
        </p:xfrm>
        <a:graphic>
          <a:graphicData uri="http://schemas.openxmlformats.org/presentationml/2006/ole">
            <mc:AlternateContent xmlns:mc="http://schemas.openxmlformats.org/markup-compatibility/2006">
              <mc:Choice xmlns:v="urn:schemas-microsoft-com:vml" Requires="v">
                <p:oleObj name="Document" r:id="rId2" imgW="5702300" imgH="1955800" progId="Word.Document.8">
                  <p:embed/>
                </p:oleObj>
              </mc:Choice>
              <mc:Fallback>
                <p:oleObj name="Document" r:id="rId2" imgW="5702300" imgH="1955800" progId="Word.Document.8">
                  <p:embed/>
                  <p:pic>
                    <p:nvPicPr>
                      <p:cNvPr id="0" name="Object 1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125" y="3316288"/>
                        <a:ext cx="6731000" cy="135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7895" name="Text Box 7">
            <a:extLst>
              <a:ext uri="{FF2B5EF4-FFF2-40B4-BE49-F238E27FC236}">
                <a16:creationId xmlns:a16="http://schemas.microsoft.com/office/drawing/2014/main" id="{B32FFA0E-664E-5A61-4D49-EEC40941C075}"/>
              </a:ext>
            </a:extLst>
          </p:cNvPr>
          <p:cNvSpPr txBox="1">
            <a:spLocks noChangeArrowheads="1"/>
          </p:cNvSpPr>
          <p:nvPr/>
        </p:nvSpPr>
        <p:spPr bwMode="auto">
          <a:xfrm>
            <a:off x="3265488" y="4956175"/>
            <a:ext cx="23733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sz="1200" b="1" u="none">
                <a:latin typeface="Arial" panose="020B0604020202020204" pitchFamily="34" charset="0"/>
              </a:rPr>
              <a:t>Tabla 3: Conectiva conjunción</a:t>
            </a:r>
            <a:endParaRPr lang="es-ES_tradnl" altLang="es-AR" sz="1200" b="1" u="none"/>
          </a:p>
        </p:txBody>
      </p:sp>
      <p:pic>
        <p:nvPicPr>
          <p:cNvPr id="37896" name="Picture 3" descr="unsl.jpeg">
            <a:extLst>
              <a:ext uri="{FF2B5EF4-FFF2-40B4-BE49-F238E27FC236}">
                <a16:creationId xmlns:a16="http://schemas.microsoft.com/office/drawing/2014/main" id="{74D804FB-CFEA-34B3-FE4A-4F7D09360D6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39838" y="5089525"/>
            <a:ext cx="342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4" descr="fcfmyn.jpeg">
            <a:extLst>
              <a:ext uri="{FF2B5EF4-FFF2-40B4-BE49-F238E27FC236}">
                <a16:creationId xmlns:a16="http://schemas.microsoft.com/office/drawing/2014/main" id="{EC8E64E1-8B69-DC58-55E9-CEB6D6B284D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6275" y="5106988"/>
            <a:ext cx="433388"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Picture 5" descr="dpto.jpeg">
            <a:extLst>
              <a:ext uri="{FF2B5EF4-FFF2-40B4-BE49-F238E27FC236}">
                <a16:creationId xmlns:a16="http://schemas.microsoft.com/office/drawing/2014/main" id="{4E8ADFAC-BFA1-7362-73A5-CD733D90093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9388" y="5054600"/>
            <a:ext cx="4730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5DD355EB-7FE5-4B4E-CBF4-C01A5D0AADDF}"/>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2">
            <a:extLst>
              <a:ext uri="{FF2B5EF4-FFF2-40B4-BE49-F238E27FC236}">
                <a16:creationId xmlns:a16="http://schemas.microsoft.com/office/drawing/2014/main" id="{5DA7144D-C6F4-581B-1B46-85EBA8D0522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23703BED-B11D-ED4A-835D-15AC1139940D}" type="slidenum">
              <a:rPr lang="es-ES_tradnl" altLang="es-AR" sz="1000">
                <a:solidFill>
                  <a:srgbClr val="045C75"/>
                </a:solidFill>
              </a:rPr>
              <a:pPr/>
              <a:t>23</a:t>
            </a:fld>
            <a:endParaRPr lang="es-ES_tradnl" altLang="es-AR" sz="1000">
              <a:solidFill>
                <a:srgbClr val="045C75"/>
              </a:solidFill>
            </a:endParaRPr>
          </a:p>
        </p:txBody>
      </p:sp>
      <p:sp>
        <p:nvSpPr>
          <p:cNvPr id="38914" name="Text Box 2">
            <a:extLst>
              <a:ext uri="{FF2B5EF4-FFF2-40B4-BE49-F238E27FC236}">
                <a16:creationId xmlns:a16="http://schemas.microsoft.com/office/drawing/2014/main" id="{71F6370D-F14C-2438-F0DF-D0BC701BD7DE}"/>
              </a:ext>
            </a:extLst>
          </p:cNvPr>
          <p:cNvSpPr txBox="1">
            <a:spLocks noChangeArrowheads="1"/>
          </p:cNvSpPr>
          <p:nvPr/>
        </p:nvSpPr>
        <p:spPr bwMode="auto">
          <a:xfrm>
            <a:off x="592138" y="800100"/>
            <a:ext cx="79470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b="1" u="none"/>
              <a:t>Ejemplo de Conjunción</a:t>
            </a:r>
          </a:p>
        </p:txBody>
      </p:sp>
      <p:sp>
        <p:nvSpPr>
          <p:cNvPr id="38915" name="Text Box 3">
            <a:extLst>
              <a:ext uri="{FF2B5EF4-FFF2-40B4-BE49-F238E27FC236}">
                <a16:creationId xmlns:a16="http://schemas.microsoft.com/office/drawing/2014/main" id="{8C7DD847-AF68-F72A-E062-217971BA4FD3}"/>
              </a:ext>
            </a:extLst>
          </p:cNvPr>
          <p:cNvSpPr txBox="1">
            <a:spLocks noChangeArrowheads="1"/>
          </p:cNvSpPr>
          <p:nvPr/>
        </p:nvSpPr>
        <p:spPr bwMode="auto">
          <a:xfrm>
            <a:off x="592138" y="1370013"/>
            <a:ext cx="7947025" cy="392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1pPr>
            <a:lvl2pPr marL="742950" indent="-28575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2pPr>
            <a:lvl3pPr marL="1143000" indent="-22860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3pPr>
            <a:lvl4pPr marL="1600200" indent="-22860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4pPr>
            <a:lvl5pPr marL="2057400" indent="-22860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9pPr>
          </a:lstStyle>
          <a:p>
            <a:pPr algn="just"/>
            <a:r>
              <a:rPr lang="es-ES_tradnl" altLang="es-AR" u="none"/>
              <a:t>Haciendo la asociación con nuestro lenguaje natural, la conectiva de conjunción esta representada </a:t>
            </a:r>
            <a:r>
              <a:rPr lang="es-ES_tradnl" altLang="es-AR"/>
              <a:t>usualmente</a:t>
            </a:r>
            <a:r>
              <a:rPr lang="es-ES_tradnl" altLang="es-AR" u="none"/>
              <a:t> por la palabra ´</a:t>
            </a:r>
            <a:r>
              <a:rPr lang="es-ES_tradnl" altLang="es-AR" b="1" u="none"/>
              <a:t>y</a:t>
            </a:r>
            <a:r>
              <a:rPr lang="es-ES_tradnl" altLang="es-AR" u="none"/>
              <a:t>´ .</a:t>
            </a:r>
          </a:p>
          <a:p>
            <a:pPr algn="just"/>
            <a:endParaRPr lang="es-ES_tradnl" altLang="es-AR" u="none"/>
          </a:p>
          <a:p>
            <a:pPr algn="just"/>
            <a:r>
              <a:rPr lang="es-ES_tradnl" altLang="es-AR" u="none"/>
              <a:t>Ejemplo:</a:t>
            </a:r>
          </a:p>
          <a:p>
            <a:pPr algn="just"/>
            <a:endParaRPr lang="es-ES_tradnl" altLang="es-AR" sz="1000" u="none"/>
          </a:p>
          <a:p>
            <a:pPr algn="just"/>
            <a:r>
              <a:rPr lang="es-ES_tradnl" altLang="es-AR" u="none"/>
              <a:t>		 </a:t>
            </a:r>
            <a:r>
              <a:rPr lang="es-ES_tradnl" altLang="es-AR" b="1" u="none">
                <a:latin typeface="Comic Sans MS" panose="030F0902030302020204" pitchFamily="66" charset="0"/>
              </a:rPr>
              <a:t>P</a:t>
            </a:r>
            <a:r>
              <a:rPr lang="es-ES_tradnl" altLang="es-AR" u="none"/>
              <a:t>:  </a:t>
            </a:r>
            <a:r>
              <a:rPr lang="ja-JP" altLang="es-ES_tradnl" u="none"/>
              <a:t>“</a:t>
            </a:r>
            <a:r>
              <a:rPr lang="es-ES_tradnl" altLang="ja-JP" u="none"/>
              <a:t>Silvia es inteligente pero es floja</a:t>
            </a:r>
            <a:r>
              <a:rPr lang="ja-JP" altLang="es-ES_tradnl" u="none"/>
              <a:t>”</a:t>
            </a:r>
            <a:endParaRPr lang="es-ES_tradnl" altLang="ja-JP" u="none"/>
          </a:p>
          <a:p>
            <a:pPr algn="just"/>
            <a:endParaRPr lang="es-ES_tradnl" altLang="es-AR" sz="1000" u="none"/>
          </a:p>
          <a:p>
            <a:pPr algn="just"/>
            <a:r>
              <a:rPr lang="es-ES_tradnl" altLang="es-AR" u="none"/>
              <a:t>	donde:</a:t>
            </a:r>
          </a:p>
          <a:p>
            <a:pPr algn="just"/>
            <a:endParaRPr lang="es-ES_tradnl" altLang="es-AR" sz="1000" u="none"/>
          </a:p>
          <a:p>
            <a:pPr algn="just"/>
            <a:r>
              <a:rPr lang="es-ES_tradnl" altLang="es-AR" u="none"/>
              <a:t>		</a:t>
            </a:r>
            <a:r>
              <a:rPr lang="es-ES_tradnl" altLang="es-AR" b="1" u="none"/>
              <a:t>A</a:t>
            </a:r>
            <a:r>
              <a:rPr lang="es-ES_tradnl" altLang="es-AR" u="none"/>
              <a:t>: </a:t>
            </a:r>
            <a:r>
              <a:rPr lang="ja-JP" altLang="es-ES_tradnl" u="none"/>
              <a:t>“</a:t>
            </a:r>
            <a:r>
              <a:rPr lang="es-ES_tradnl" altLang="ja-JP" u="none"/>
              <a:t>Silvia es inteligente</a:t>
            </a:r>
            <a:r>
              <a:rPr lang="ja-JP" altLang="es-ES_tradnl" u="none"/>
              <a:t>”</a:t>
            </a:r>
            <a:endParaRPr lang="es-ES_tradnl" altLang="ja-JP" u="none"/>
          </a:p>
          <a:p>
            <a:pPr algn="just"/>
            <a:r>
              <a:rPr lang="es-ES_tradnl" altLang="es-AR" u="none"/>
              <a:t>		</a:t>
            </a:r>
            <a:r>
              <a:rPr lang="es-ES_tradnl" altLang="es-AR" b="1" u="none"/>
              <a:t>B</a:t>
            </a:r>
            <a:r>
              <a:rPr lang="es-ES_tradnl" altLang="es-AR" u="none"/>
              <a:t>: </a:t>
            </a:r>
            <a:r>
              <a:rPr lang="ja-JP" altLang="es-ES_tradnl" u="none"/>
              <a:t>“</a:t>
            </a:r>
            <a:r>
              <a:rPr lang="es-ES_tradnl" altLang="ja-JP" u="none"/>
              <a:t>Silvia es floja</a:t>
            </a:r>
            <a:r>
              <a:rPr lang="ja-JP" altLang="es-ES_tradnl" u="none"/>
              <a:t>”</a:t>
            </a:r>
            <a:endParaRPr lang="es-ES_tradnl" altLang="ja-JP" u="none"/>
          </a:p>
          <a:p>
            <a:pPr algn="just"/>
            <a:endParaRPr lang="es-ES_tradnl" altLang="es-AR" sz="1000" u="none"/>
          </a:p>
          <a:p>
            <a:pPr algn="just"/>
            <a:r>
              <a:rPr lang="es-ES_tradnl" altLang="es-AR" u="none"/>
              <a:t>	y se representa por:</a:t>
            </a:r>
          </a:p>
          <a:p>
            <a:pPr algn="just"/>
            <a:endParaRPr lang="es-ES_tradnl" altLang="es-AR" sz="1000" u="none"/>
          </a:p>
          <a:p>
            <a:pPr algn="just"/>
            <a:r>
              <a:rPr lang="es-ES_tradnl" altLang="es-AR" u="none"/>
              <a:t>			(A  </a:t>
            </a:r>
            <a:r>
              <a:rPr lang="es-ES_tradnl" altLang="es-AR" u="none">
                <a:sym typeface="Symbol" pitchFamily="2" charset="2"/>
              </a:rPr>
              <a:t> B)</a:t>
            </a:r>
          </a:p>
        </p:txBody>
      </p:sp>
      <p:pic>
        <p:nvPicPr>
          <p:cNvPr id="38916" name="Picture 3" descr="unsl.jpeg">
            <a:extLst>
              <a:ext uri="{FF2B5EF4-FFF2-40B4-BE49-F238E27FC236}">
                <a16:creationId xmlns:a16="http://schemas.microsoft.com/office/drawing/2014/main" id="{676B5F5D-9B81-D040-01A2-DF3B6F79BF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9838" y="5089525"/>
            <a:ext cx="342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4" descr="fcfmyn.jpeg">
            <a:extLst>
              <a:ext uri="{FF2B5EF4-FFF2-40B4-BE49-F238E27FC236}">
                <a16:creationId xmlns:a16="http://schemas.microsoft.com/office/drawing/2014/main" id="{24A3E3E0-55D4-4D1E-79B2-D5854AFA29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275" y="5106988"/>
            <a:ext cx="433388"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5" descr="dpto.jpeg">
            <a:extLst>
              <a:ext uri="{FF2B5EF4-FFF2-40B4-BE49-F238E27FC236}">
                <a16:creationId xmlns:a16="http://schemas.microsoft.com/office/drawing/2014/main" id="{6B924EFF-C277-A202-C038-0182BF5A0F9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054600"/>
            <a:ext cx="4730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76DADAD4-9F9E-03A7-AE9C-AD06415D6462}"/>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2">
            <a:extLst>
              <a:ext uri="{FF2B5EF4-FFF2-40B4-BE49-F238E27FC236}">
                <a16:creationId xmlns:a16="http://schemas.microsoft.com/office/drawing/2014/main" id="{F8DE335A-8502-57A5-D9B6-97D6ADC482E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389F9109-92E0-E442-B616-5F0F9DEFF2F2}" type="slidenum">
              <a:rPr lang="es-ES_tradnl" altLang="es-AR" sz="1000">
                <a:solidFill>
                  <a:srgbClr val="045C75"/>
                </a:solidFill>
              </a:rPr>
              <a:pPr/>
              <a:t>24</a:t>
            </a:fld>
            <a:endParaRPr lang="es-ES_tradnl" altLang="es-AR" sz="1000">
              <a:solidFill>
                <a:srgbClr val="045C75"/>
              </a:solidFill>
            </a:endParaRPr>
          </a:p>
        </p:txBody>
      </p:sp>
      <p:sp>
        <p:nvSpPr>
          <p:cNvPr id="39938" name="Text Box 2">
            <a:extLst>
              <a:ext uri="{FF2B5EF4-FFF2-40B4-BE49-F238E27FC236}">
                <a16:creationId xmlns:a16="http://schemas.microsoft.com/office/drawing/2014/main" id="{4826CBF1-92CE-15F4-62EC-E0C56CD7665A}"/>
              </a:ext>
            </a:extLst>
          </p:cNvPr>
          <p:cNvSpPr txBox="1">
            <a:spLocks noChangeArrowheads="1"/>
          </p:cNvSpPr>
          <p:nvPr/>
        </p:nvSpPr>
        <p:spPr bwMode="auto">
          <a:xfrm>
            <a:off x="592138" y="800100"/>
            <a:ext cx="79470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b="1" u="none"/>
              <a:t>Ejemplo de Conjunción</a:t>
            </a:r>
          </a:p>
        </p:txBody>
      </p:sp>
      <p:sp>
        <p:nvSpPr>
          <p:cNvPr id="39939" name="Text Box 3">
            <a:extLst>
              <a:ext uri="{FF2B5EF4-FFF2-40B4-BE49-F238E27FC236}">
                <a16:creationId xmlns:a16="http://schemas.microsoft.com/office/drawing/2014/main" id="{B1190F42-F9E5-FC2A-C1EA-C2EC54B71952}"/>
              </a:ext>
            </a:extLst>
          </p:cNvPr>
          <p:cNvSpPr txBox="1">
            <a:spLocks noChangeArrowheads="1"/>
          </p:cNvSpPr>
          <p:nvPr/>
        </p:nvSpPr>
        <p:spPr bwMode="auto">
          <a:xfrm>
            <a:off x="592138" y="1370013"/>
            <a:ext cx="7947025" cy="392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1pPr>
            <a:lvl2pPr marL="742950" indent="-28575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2pPr>
            <a:lvl3pPr marL="1143000" indent="-22860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3pPr>
            <a:lvl4pPr marL="1600200" indent="-22860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4pPr>
            <a:lvl5pPr marL="2057400" indent="-22860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9pPr>
          </a:lstStyle>
          <a:p>
            <a:pPr algn="just"/>
            <a:r>
              <a:rPr lang="es-ES_tradnl" altLang="es-AR" u="none"/>
              <a:t>Haciendo la asociación con nuestro lenguaje natural, la conectiva de conjunción esta representada </a:t>
            </a:r>
            <a:r>
              <a:rPr lang="es-ES_tradnl" altLang="es-AR"/>
              <a:t>usualmente</a:t>
            </a:r>
            <a:r>
              <a:rPr lang="es-ES_tradnl" altLang="es-AR" u="none"/>
              <a:t> por la palabra ´</a:t>
            </a:r>
            <a:r>
              <a:rPr lang="es-ES_tradnl" altLang="es-AR" b="1" u="none"/>
              <a:t>y</a:t>
            </a:r>
            <a:r>
              <a:rPr lang="es-ES_tradnl" altLang="es-AR" u="none"/>
              <a:t>´ .</a:t>
            </a:r>
          </a:p>
          <a:p>
            <a:pPr algn="just"/>
            <a:endParaRPr lang="es-ES_tradnl" altLang="es-AR" u="none"/>
          </a:p>
          <a:p>
            <a:pPr algn="just"/>
            <a:r>
              <a:rPr lang="es-ES_tradnl" altLang="es-AR" u="none"/>
              <a:t>Ejemplo:</a:t>
            </a:r>
          </a:p>
          <a:p>
            <a:pPr algn="just"/>
            <a:endParaRPr lang="es-ES_tradnl" altLang="es-AR" sz="1000" u="none"/>
          </a:p>
          <a:p>
            <a:pPr algn="just"/>
            <a:r>
              <a:rPr lang="es-ES_tradnl" altLang="es-AR" u="none"/>
              <a:t>		 </a:t>
            </a:r>
            <a:r>
              <a:rPr lang="es-ES_tradnl" altLang="es-AR" b="1" u="none">
                <a:latin typeface="Comic Sans MS" panose="030F0902030302020204" pitchFamily="66" charset="0"/>
              </a:rPr>
              <a:t>P</a:t>
            </a:r>
            <a:r>
              <a:rPr lang="es-ES_tradnl" altLang="es-AR" u="none"/>
              <a:t>:  </a:t>
            </a:r>
            <a:r>
              <a:rPr lang="ja-JP" altLang="es-ES_tradnl" u="none"/>
              <a:t>“</a:t>
            </a:r>
            <a:r>
              <a:rPr lang="es-ES_tradnl" altLang="ja-JP" u="none"/>
              <a:t>El aviador tuvo dificultades pero logró aterrizar a salvo</a:t>
            </a:r>
            <a:r>
              <a:rPr lang="ja-JP" altLang="es-ES_tradnl" u="none"/>
              <a:t>”</a:t>
            </a:r>
            <a:endParaRPr lang="es-ES_tradnl" altLang="ja-JP" u="none"/>
          </a:p>
          <a:p>
            <a:pPr algn="just"/>
            <a:endParaRPr lang="es-ES_tradnl" altLang="es-AR" sz="1000" u="none"/>
          </a:p>
          <a:p>
            <a:pPr algn="just"/>
            <a:r>
              <a:rPr lang="es-ES_tradnl" altLang="es-AR" u="none"/>
              <a:t>	donde:</a:t>
            </a:r>
          </a:p>
          <a:p>
            <a:pPr algn="just"/>
            <a:endParaRPr lang="es-ES_tradnl" altLang="es-AR" sz="1000" u="none"/>
          </a:p>
          <a:p>
            <a:pPr algn="just"/>
            <a:r>
              <a:rPr lang="es-ES_tradnl" altLang="es-AR" u="none"/>
              <a:t>		</a:t>
            </a:r>
            <a:r>
              <a:rPr lang="es-ES_tradnl" altLang="es-AR" b="1" u="none"/>
              <a:t>A</a:t>
            </a:r>
            <a:r>
              <a:rPr lang="es-ES_tradnl" altLang="es-AR" u="none"/>
              <a:t>: </a:t>
            </a:r>
            <a:r>
              <a:rPr lang="ja-JP" altLang="es-ES_tradnl" u="none"/>
              <a:t>“</a:t>
            </a:r>
            <a:r>
              <a:rPr lang="es-ES_tradnl" altLang="ja-JP" u="none"/>
              <a:t>El aviador tuvo dificultades</a:t>
            </a:r>
            <a:r>
              <a:rPr lang="ja-JP" altLang="es-ES_tradnl" u="none"/>
              <a:t>”</a:t>
            </a:r>
            <a:endParaRPr lang="es-ES_tradnl" altLang="ja-JP" u="none"/>
          </a:p>
          <a:p>
            <a:pPr algn="just"/>
            <a:r>
              <a:rPr lang="es-ES_tradnl" altLang="es-AR" u="none"/>
              <a:t>		</a:t>
            </a:r>
            <a:r>
              <a:rPr lang="es-ES_tradnl" altLang="es-AR" b="1" u="none"/>
              <a:t>B</a:t>
            </a:r>
            <a:r>
              <a:rPr lang="es-ES_tradnl" altLang="es-AR" u="none"/>
              <a:t>: </a:t>
            </a:r>
            <a:r>
              <a:rPr lang="ja-JP" altLang="es-ES_tradnl" u="none"/>
              <a:t>“</a:t>
            </a:r>
            <a:r>
              <a:rPr lang="es-ES_tradnl" altLang="ja-JP" u="none"/>
              <a:t>El aviador logró aterrizar a salvo</a:t>
            </a:r>
            <a:r>
              <a:rPr lang="ja-JP" altLang="es-ES_tradnl" u="none"/>
              <a:t>”</a:t>
            </a:r>
            <a:endParaRPr lang="es-ES_tradnl" altLang="ja-JP" u="none"/>
          </a:p>
          <a:p>
            <a:pPr algn="just"/>
            <a:endParaRPr lang="es-ES_tradnl" altLang="es-AR" sz="1000" u="none"/>
          </a:p>
          <a:p>
            <a:pPr algn="just"/>
            <a:r>
              <a:rPr lang="es-ES_tradnl" altLang="es-AR" u="none"/>
              <a:t>	y se representa por:</a:t>
            </a:r>
          </a:p>
          <a:p>
            <a:pPr algn="just"/>
            <a:endParaRPr lang="es-ES_tradnl" altLang="es-AR" sz="1000" u="none"/>
          </a:p>
          <a:p>
            <a:pPr algn="just"/>
            <a:r>
              <a:rPr lang="es-ES_tradnl" altLang="es-AR" u="none"/>
              <a:t>			(A  </a:t>
            </a:r>
            <a:r>
              <a:rPr lang="es-ES_tradnl" altLang="es-AR" u="none">
                <a:sym typeface="Symbol" pitchFamily="2" charset="2"/>
              </a:rPr>
              <a:t> B)</a:t>
            </a:r>
          </a:p>
        </p:txBody>
      </p:sp>
      <p:pic>
        <p:nvPicPr>
          <p:cNvPr id="39940" name="Picture 3" descr="unsl.jpeg">
            <a:extLst>
              <a:ext uri="{FF2B5EF4-FFF2-40B4-BE49-F238E27FC236}">
                <a16:creationId xmlns:a16="http://schemas.microsoft.com/office/drawing/2014/main" id="{57B5A9EA-792E-5345-86D5-3AF71CD3D64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9838" y="5089525"/>
            <a:ext cx="342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4" descr="fcfmyn.jpeg">
            <a:extLst>
              <a:ext uri="{FF2B5EF4-FFF2-40B4-BE49-F238E27FC236}">
                <a16:creationId xmlns:a16="http://schemas.microsoft.com/office/drawing/2014/main" id="{05F00EB1-8633-8627-F9AF-9EF5F877C22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275" y="5106988"/>
            <a:ext cx="433388"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5" descr="dpto.jpeg">
            <a:extLst>
              <a:ext uri="{FF2B5EF4-FFF2-40B4-BE49-F238E27FC236}">
                <a16:creationId xmlns:a16="http://schemas.microsoft.com/office/drawing/2014/main" id="{457DE8D7-8EC5-698E-26D2-E02B0669589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054600"/>
            <a:ext cx="4730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D4DF40FB-C423-7BF4-04B9-24CAD52BA03F}"/>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Number Placeholder 2">
            <a:extLst>
              <a:ext uri="{FF2B5EF4-FFF2-40B4-BE49-F238E27FC236}">
                <a16:creationId xmlns:a16="http://schemas.microsoft.com/office/drawing/2014/main" id="{ACD4C53F-3E3C-58F8-63B3-C5267DB36AC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3BE9FEDE-4522-C34A-81FE-FD96F6E0BABE}" type="slidenum">
              <a:rPr lang="es-ES_tradnl" altLang="es-AR" sz="1000">
                <a:solidFill>
                  <a:srgbClr val="045C75"/>
                </a:solidFill>
              </a:rPr>
              <a:pPr/>
              <a:t>25</a:t>
            </a:fld>
            <a:endParaRPr lang="es-ES_tradnl" altLang="es-AR" sz="1000">
              <a:solidFill>
                <a:srgbClr val="045C75"/>
              </a:solidFill>
            </a:endParaRPr>
          </a:p>
        </p:txBody>
      </p:sp>
      <p:sp>
        <p:nvSpPr>
          <p:cNvPr id="40962" name="Text Box 2">
            <a:extLst>
              <a:ext uri="{FF2B5EF4-FFF2-40B4-BE49-F238E27FC236}">
                <a16:creationId xmlns:a16="http://schemas.microsoft.com/office/drawing/2014/main" id="{93AED718-1ED0-CACE-F26D-0CEADDB1C31F}"/>
              </a:ext>
            </a:extLst>
          </p:cNvPr>
          <p:cNvSpPr txBox="1">
            <a:spLocks noChangeArrowheads="1"/>
          </p:cNvSpPr>
          <p:nvPr/>
        </p:nvSpPr>
        <p:spPr bwMode="auto">
          <a:xfrm>
            <a:off x="592138" y="862013"/>
            <a:ext cx="22510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700" b="1" u="none"/>
              <a:t>Ejemplo</a:t>
            </a:r>
            <a:endParaRPr lang="es-ES_tradnl" altLang="es-AR" b="1" u="none"/>
          </a:p>
        </p:txBody>
      </p:sp>
      <p:sp>
        <p:nvSpPr>
          <p:cNvPr id="40963" name="Text Box 3">
            <a:extLst>
              <a:ext uri="{FF2B5EF4-FFF2-40B4-BE49-F238E27FC236}">
                <a16:creationId xmlns:a16="http://schemas.microsoft.com/office/drawing/2014/main" id="{148AE784-0AE6-A485-CA00-8FF06A9BB6A8}"/>
              </a:ext>
            </a:extLst>
          </p:cNvPr>
          <p:cNvSpPr txBox="1">
            <a:spLocks noChangeArrowheads="1"/>
          </p:cNvSpPr>
          <p:nvPr/>
        </p:nvSpPr>
        <p:spPr bwMode="auto">
          <a:xfrm>
            <a:off x="592138" y="1389063"/>
            <a:ext cx="7947025" cy="385762"/>
          </a:xfrm>
          <a:prstGeom prst="rect">
            <a:avLst/>
          </a:prstGeom>
          <a:solidFill>
            <a:schemeClr val="accent3">
              <a:lumMod val="60000"/>
              <a:lumOff val="40000"/>
            </a:schemeClr>
          </a:solidFill>
          <a:ln>
            <a:solidFill>
              <a:schemeClr val="accent1"/>
            </a:solidFill>
          </a:ln>
        </p:spPr>
        <p:txBody>
          <a:bodyPr lIns="77925" tIns="38963" rIns="77925" bIns="38963">
            <a:spAutoFit/>
          </a:bodyPr>
          <a:lstStyle>
            <a:lvl1pPr marL="457200" indent="-457200">
              <a:tabLst>
                <a:tab pos="323850" algn="l"/>
              </a:tabLst>
              <a:defRPr sz="2000" u="sng">
                <a:solidFill>
                  <a:schemeClr val="tx1"/>
                </a:solidFill>
                <a:latin typeface="Times New Roman" panose="02020603050405020304" pitchFamily="18" charset="0"/>
                <a:ea typeface="MS PGothic" panose="020B0600070205080204" pitchFamily="34" charset="-128"/>
              </a:defRPr>
            </a:lvl1pPr>
            <a:lvl2pPr marL="742950" indent="-285750">
              <a:tabLst>
                <a:tab pos="323850" algn="l"/>
              </a:tabLst>
              <a:defRPr sz="2000" u="sng">
                <a:solidFill>
                  <a:schemeClr val="tx1"/>
                </a:solidFill>
                <a:latin typeface="Times New Roman" panose="02020603050405020304" pitchFamily="18" charset="0"/>
                <a:ea typeface="MS PGothic" panose="020B0600070205080204" pitchFamily="34" charset="-128"/>
              </a:defRPr>
            </a:lvl2pPr>
            <a:lvl3pPr marL="1143000" indent="-228600">
              <a:tabLst>
                <a:tab pos="323850" algn="l"/>
              </a:tabLst>
              <a:defRPr sz="2000" u="sng">
                <a:solidFill>
                  <a:schemeClr val="tx1"/>
                </a:solidFill>
                <a:latin typeface="Times New Roman" panose="02020603050405020304" pitchFamily="18" charset="0"/>
                <a:ea typeface="MS PGothic" panose="020B0600070205080204" pitchFamily="34" charset="-128"/>
              </a:defRPr>
            </a:lvl3pPr>
            <a:lvl4pPr marL="1600200" indent="-228600">
              <a:tabLst>
                <a:tab pos="323850" algn="l"/>
              </a:tabLst>
              <a:defRPr sz="2000" u="sng">
                <a:solidFill>
                  <a:schemeClr val="tx1"/>
                </a:solidFill>
                <a:latin typeface="Times New Roman" panose="02020603050405020304" pitchFamily="18" charset="0"/>
                <a:ea typeface="MS PGothic" panose="020B0600070205080204" pitchFamily="34" charset="-128"/>
              </a:defRPr>
            </a:lvl4pPr>
            <a:lvl5pPr marL="2057400" indent="-228600">
              <a:tabLst>
                <a:tab pos="323850" algn="l"/>
              </a:tabLst>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tabLst>
                <a:tab pos="323850" algn="l"/>
              </a:tabLs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tabLst>
                <a:tab pos="323850" algn="l"/>
              </a:tabLs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tabLst>
                <a:tab pos="323850" algn="l"/>
              </a:tabLs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tabLst>
                <a:tab pos="323850" algn="l"/>
              </a:tabLst>
              <a:defRPr sz="2000" u="sng">
                <a:solidFill>
                  <a:schemeClr val="tx1"/>
                </a:solidFill>
                <a:latin typeface="Times New Roman" panose="02020603050405020304" pitchFamily="18" charset="0"/>
                <a:ea typeface="MS PGothic" panose="020B0600070205080204" pitchFamily="34" charset="-128"/>
              </a:defRPr>
            </a:lvl9pPr>
          </a:lstStyle>
          <a:p>
            <a:pPr>
              <a:buFont typeface="Calibri" panose="020F0502020204030204" pitchFamily="34" charset="0"/>
              <a:buAutoNum type="alphaLcParenR"/>
              <a:defRPr/>
            </a:pPr>
            <a:r>
              <a:rPr lang="es-ES" altLang="es-AR" u="none">
                <a:latin typeface="Comic Sans MS" panose="030F0902030302020204" pitchFamily="66" charset="0"/>
              </a:rPr>
              <a:t>Arturo y Bernardo están enfermos</a:t>
            </a:r>
            <a:endParaRPr lang="es-ES" altLang="es-AR" u="none"/>
          </a:p>
        </p:txBody>
      </p:sp>
      <p:sp>
        <p:nvSpPr>
          <p:cNvPr id="6" name="Text Box 3">
            <a:extLst>
              <a:ext uri="{FF2B5EF4-FFF2-40B4-BE49-F238E27FC236}">
                <a16:creationId xmlns:a16="http://schemas.microsoft.com/office/drawing/2014/main" id="{9AAFE314-77A7-C6BE-B1C8-5A72D5236AD7}"/>
              </a:ext>
            </a:extLst>
          </p:cNvPr>
          <p:cNvSpPr txBox="1">
            <a:spLocks noChangeArrowheads="1"/>
          </p:cNvSpPr>
          <p:nvPr/>
        </p:nvSpPr>
        <p:spPr bwMode="auto">
          <a:xfrm>
            <a:off x="592138" y="3001963"/>
            <a:ext cx="7947025" cy="385762"/>
          </a:xfrm>
          <a:prstGeom prst="rect">
            <a:avLst/>
          </a:prstGeom>
          <a:solidFill>
            <a:srgbClr val="6BDBFA"/>
          </a:solidFill>
          <a:ln w="9525">
            <a:solidFill>
              <a:srgbClr val="065093"/>
            </a:solidFill>
            <a:miter lim="800000"/>
            <a:headEnd/>
            <a:tailEnd/>
          </a:ln>
          <a:effectLst>
            <a:outerShdw blurRad="57150" dist="38100" dir="5400000" algn="ctr" rotWithShape="0">
              <a:srgbClr val="002041">
                <a:alpha val="48000"/>
              </a:srgbClr>
            </a:outerShdw>
          </a:effectLst>
        </p:spPr>
        <p:txBody>
          <a:bodyPr lIns="77925" tIns="38963" rIns="77925" bIns="38963">
            <a:spAutoFit/>
          </a:bodyPr>
          <a:lstStyle>
            <a:lvl1pPr>
              <a:tabLst>
                <a:tab pos="323850" algn="l"/>
              </a:tabLst>
              <a:defRPr sz="2000" u="sng">
                <a:solidFill>
                  <a:schemeClr val="tx1"/>
                </a:solidFill>
                <a:latin typeface="Times New Roman" charset="0"/>
                <a:ea typeface="MS PGothic" charset="0"/>
                <a:cs typeface="MS PGothic" charset="0"/>
              </a:defRPr>
            </a:lvl1pPr>
            <a:lvl2pPr marL="742950" indent="-285750">
              <a:tabLst>
                <a:tab pos="323850" algn="l"/>
              </a:tabLst>
              <a:defRPr sz="2000" u="sng">
                <a:solidFill>
                  <a:schemeClr val="tx1"/>
                </a:solidFill>
                <a:latin typeface="Times New Roman" charset="0"/>
                <a:ea typeface="MS PGothic" charset="0"/>
                <a:cs typeface="MS PGothic" charset="0"/>
              </a:defRPr>
            </a:lvl2pPr>
            <a:lvl3pPr marL="1143000" indent="-228600">
              <a:tabLst>
                <a:tab pos="323850" algn="l"/>
              </a:tabLst>
              <a:defRPr sz="2000" u="sng">
                <a:solidFill>
                  <a:schemeClr val="tx1"/>
                </a:solidFill>
                <a:latin typeface="Times New Roman" charset="0"/>
                <a:ea typeface="MS PGothic" charset="0"/>
                <a:cs typeface="MS PGothic" charset="0"/>
              </a:defRPr>
            </a:lvl3pPr>
            <a:lvl4pPr marL="1600200" indent="-228600">
              <a:tabLst>
                <a:tab pos="323850" algn="l"/>
              </a:tabLst>
              <a:defRPr sz="2000" u="sng">
                <a:solidFill>
                  <a:schemeClr val="tx1"/>
                </a:solidFill>
                <a:latin typeface="Times New Roman" charset="0"/>
                <a:ea typeface="MS PGothic" charset="0"/>
                <a:cs typeface="MS PGothic" charset="0"/>
              </a:defRPr>
            </a:lvl4pPr>
            <a:lvl5pPr marL="2057400" indent="-228600">
              <a:tabLst>
                <a:tab pos="323850" algn="l"/>
              </a:tabLst>
              <a:defRPr sz="2000" u="sng">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tabLst>
                <a:tab pos="323850" algn="l"/>
              </a:tabLst>
              <a:defRPr sz="2000" u="sng">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tabLst>
                <a:tab pos="323850" algn="l"/>
              </a:tabLst>
              <a:defRPr sz="2000" u="sng">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tabLst>
                <a:tab pos="323850" algn="l"/>
              </a:tabLst>
              <a:defRPr sz="2000" u="sng">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tabLst>
                <a:tab pos="323850" algn="l"/>
              </a:tabLst>
              <a:defRPr sz="2000" u="sng">
                <a:solidFill>
                  <a:schemeClr val="tx1"/>
                </a:solidFill>
                <a:latin typeface="Times New Roman" charset="0"/>
                <a:ea typeface="MS PGothic" charset="0"/>
                <a:cs typeface="MS PGothic" charset="0"/>
              </a:defRPr>
            </a:lvl9pPr>
          </a:lstStyle>
          <a:p>
            <a:pPr marL="457200" indent="-457200">
              <a:buFont typeface="+mj-lt"/>
              <a:buAutoNum type="alphaLcParenR" startAt="2"/>
              <a:defRPr/>
            </a:pPr>
            <a:r>
              <a:rPr lang="es-ES" u="none" dirty="0">
                <a:latin typeface="Comic Sans MS"/>
                <a:cs typeface="Comic Sans MS"/>
              </a:rPr>
              <a:t>Amalia y Juan son vecinos</a:t>
            </a:r>
          </a:p>
        </p:txBody>
      </p:sp>
      <p:pic>
        <p:nvPicPr>
          <p:cNvPr id="40965" name="Picture 9" descr="fcfmyn.png">
            <a:extLst>
              <a:ext uri="{FF2B5EF4-FFF2-40B4-BE49-F238E27FC236}">
                <a16:creationId xmlns:a16="http://schemas.microsoft.com/office/drawing/2014/main" id="{833CDF56-F5DC-AB2B-216A-089D008062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5151438"/>
            <a:ext cx="57626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10" descr="dpto.png">
            <a:extLst>
              <a:ext uri="{FF2B5EF4-FFF2-40B4-BE49-F238E27FC236}">
                <a16:creationId xmlns:a16="http://schemas.microsoft.com/office/drawing/2014/main" id="{C7414142-A048-7977-39BE-C17481119B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113" y="5160963"/>
            <a:ext cx="508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11" descr="mio-1-trans.png">
            <a:extLst>
              <a:ext uri="{FF2B5EF4-FFF2-40B4-BE49-F238E27FC236}">
                <a16:creationId xmlns:a16="http://schemas.microsoft.com/office/drawing/2014/main" id="{66C3C89E-584B-41C6-307A-281B8373C6B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5160963"/>
            <a:ext cx="3841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D92AD3B-1692-7425-0B62-68112C508D7E}"/>
              </a:ext>
            </a:extLst>
          </p:cNvPr>
          <p:cNvSpPr txBox="1">
            <a:spLocks noChangeArrowheads="1"/>
          </p:cNvSpPr>
          <p:nvPr/>
        </p:nvSpPr>
        <p:spPr bwMode="auto">
          <a:xfrm>
            <a:off x="1116013" y="184943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n-US" altLang="es-AR" b="1"/>
              <a:t>Proposiciones: </a:t>
            </a:r>
          </a:p>
        </p:txBody>
      </p:sp>
      <p:sp>
        <p:nvSpPr>
          <p:cNvPr id="14" name="TextBox 13">
            <a:extLst>
              <a:ext uri="{FF2B5EF4-FFF2-40B4-BE49-F238E27FC236}">
                <a16:creationId xmlns:a16="http://schemas.microsoft.com/office/drawing/2014/main" id="{A25C42F8-8976-8F46-CF77-6368A62317A2}"/>
              </a:ext>
            </a:extLst>
          </p:cNvPr>
          <p:cNvSpPr txBox="1">
            <a:spLocks noChangeArrowheads="1"/>
          </p:cNvSpPr>
          <p:nvPr/>
        </p:nvSpPr>
        <p:spPr bwMode="auto">
          <a:xfrm>
            <a:off x="3059113" y="1849438"/>
            <a:ext cx="251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n-US" altLang="es-AR" u="none"/>
              <a:t>P: Arturo está enfermo </a:t>
            </a:r>
          </a:p>
        </p:txBody>
      </p:sp>
      <p:sp>
        <p:nvSpPr>
          <p:cNvPr id="15" name="TextBox 14">
            <a:extLst>
              <a:ext uri="{FF2B5EF4-FFF2-40B4-BE49-F238E27FC236}">
                <a16:creationId xmlns:a16="http://schemas.microsoft.com/office/drawing/2014/main" id="{62FE6386-88B4-FD65-E241-E9C3BB8A97B3}"/>
              </a:ext>
            </a:extLst>
          </p:cNvPr>
          <p:cNvSpPr txBox="1">
            <a:spLocks noChangeArrowheads="1"/>
          </p:cNvSpPr>
          <p:nvPr/>
        </p:nvSpPr>
        <p:spPr bwMode="auto">
          <a:xfrm>
            <a:off x="5795963" y="1827213"/>
            <a:ext cx="2841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n-US" altLang="es-AR" u="none"/>
              <a:t>Q: Bernardo está enfermo </a:t>
            </a:r>
          </a:p>
        </p:txBody>
      </p:sp>
      <p:sp>
        <p:nvSpPr>
          <p:cNvPr id="16" name="TextBox 15">
            <a:extLst>
              <a:ext uri="{FF2B5EF4-FFF2-40B4-BE49-F238E27FC236}">
                <a16:creationId xmlns:a16="http://schemas.microsoft.com/office/drawing/2014/main" id="{C071A8AE-DFBE-021B-3C00-605C5B547057}"/>
              </a:ext>
            </a:extLst>
          </p:cNvPr>
          <p:cNvSpPr txBox="1">
            <a:spLocks noChangeArrowheads="1"/>
          </p:cNvSpPr>
          <p:nvPr/>
        </p:nvSpPr>
        <p:spPr bwMode="auto">
          <a:xfrm>
            <a:off x="1042988" y="2457450"/>
            <a:ext cx="1816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n-US" altLang="es-AR" b="1"/>
              <a:t>Forma Lógica: </a:t>
            </a:r>
          </a:p>
        </p:txBody>
      </p:sp>
      <p:sp>
        <p:nvSpPr>
          <p:cNvPr id="3" name="Rectangle 2">
            <a:extLst>
              <a:ext uri="{FF2B5EF4-FFF2-40B4-BE49-F238E27FC236}">
                <a16:creationId xmlns:a16="http://schemas.microsoft.com/office/drawing/2014/main" id="{46CB212F-F651-52EA-0EDC-50024B93D5EC}"/>
              </a:ext>
            </a:extLst>
          </p:cNvPr>
          <p:cNvSpPr>
            <a:spLocks noChangeArrowheads="1"/>
          </p:cNvSpPr>
          <p:nvPr/>
        </p:nvSpPr>
        <p:spPr bwMode="auto">
          <a:xfrm>
            <a:off x="2916238" y="2425700"/>
            <a:ext cx="979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n-US" altLang="es-AR" b="1" u="none"/>
              <a:t>(P </a:t>
            </a:r>
            <a:r>
              <a:rPr lang="es-ES" altLang="es-AR" b="1" u="none">
                <a:sym typeface="Symbol" pitchFamily="2" charset="2"/>
              </a:rPr>
              <a:t></a:t>
            </a:r>
            <a:r>
              <a:rPr lang="en-US" altLang="es-AR" b="1" u="none"/>
              <a:t> Q)</a:t>
            </a:r>
            <a:r>
              <a:rPr lang="en-US" altLang="es-AR" u="none"/>
              <a:t> </a:t>
            </a:r>
          </a:p>
        </p:txBody>
      </p:sp>
      <p:sp>
        <p:nvSpPr>
          <p:cNvPr id="17" name="TextBox 16">
            <a:extLst>
              <a:ext uri="{FF2B5EF4-FFF2-40B4-BE49-F238E27FC236}">
                <a16:creationId xmlns:a16="http://schemas.microsoft.com/office/drawing/2014/main" id="{467C04F5-301F-FE9B-D281-3690DC584843}"/>
              </a:ext>
            </a:extLst>
          </p:cNvPr>
          <p:cNvSpPr txBox="1">
            <a:spLocks noChangeArrowheads="1"/>
          </p:cNvSpPr>
          <p:nvPr/>
        </p:nvSpPr>
        <p:spPr bwMode="auto">
          <a:xfrm>
            <a:off x="1116013" y="3433763"/>
            <a:ext cx="1946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n-US" altLang="es-AR" b="1"/>
              <a:t>¿Proposiciones? </a:t>
            </a:r>
          </a:p>
        </p:txBody>
      </p:sp>
      <p:sp>
        <p:nvSpPr>
          <p:cNvPr id="18" name="TextBox 17">
            <a:extLst>
              <a:ext uri="{FF2B5EF4-FFF2-40B4-BE49-F238E27FC236}">
                <a16:creationId xmlns:a16="http://schemas.microsoft.com/office/drawing/2014/main" id="{B75391E8-2C94-9BD4-47D9-DECB6ACCDAEF}"/>
              </a:ext>
            </a:extLst>
          </p:cNvPr>
          <p:cNvSpPr txBox="1">
            <a:spLocks noChangeArrowheads="1"/>
          </p:cNvSpPr>
          <p:nvPr/>
        </p:nvSpPr>
        <p:spPr bwMode="auto">
          <a:xfrm>
            <a:off x="3203575" y="3433763"/>
            <a:ext cx="1958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n-US" altLang="es-AR" u="none"/>
              <a:t>P: Juan es vecino </a:t>
            </a:r>
          </a:p>
        </p:txBody>
      </p:sp>
      <p:sp>
        <p:nvSpPr>
          <p:cNvPr id="19" name="TextBox 18">
            <a:extLst>
              <a:ext uri="{FF2B5EF4-FFF2-40B4-BE49-F238E27FC236}">
                <a16:creationId xmlns:a16="http://schemas.microsoft.com/office/drawing/2014/main" id="{A33E6524-7BB2-2B60-D649-252C727381A6}"/>
              </a:ext>
            </a:extLst>
          </p:cNvPr>
          <p:cNvSpPr txBox="1">
            <a:spLocks noChangeArrowheads="1"/>
          </p:cNvSpPr>
          <p:nvPr/>
        </p:nvSpPr>
        <p:spPr bwMode="auto">
          <a:xfrm>
            <a:off x="1403350" y="3865563"/>
            <a:ext cx="3082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n-US" altLang="es-AR" u="none"/>
              <a:t>P: Juan es vecino de Amalia </a:t>
            </a:r>
          </a:p>
        </p:txBody>
      </p:sp>
      <p:sp>
        <p:nvSpPr>
          <p:cNvPr id="20" name="TextBox 19">
            <a:extLst>
              <a:ext uri="{FF2B5EF4-FFF2-40B4-BE49-F238E27FC236}">
                <a16:creationId xmlns:a16="http://schemas.microsoft.com/office/drawing/2014/main" id="{53F9C7BB-858D-5942-B371-EF12B37C09B9}"/>
              </a:ext>
            </a:extLst>
          </p:cNvPr>
          <p:cNvSpPr txBox="1">
            <a:spLocks noChangeArrowheads="1"/>
          </p:cNvSpPr>
          <p:nvPr/>
        </p:nvSpPr>
        <p:spPr bwMode="auto">
          <a:xfrm>
            <a:off x="1331913" y="4297363"/>
            <a:ext cx="30972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n-US" altLang="es-AR" u="none"/>
              <a:t>Q: Amalia es vecina de Juan</a:t>
            </a:r>
          </a:p>
        </p:txBody>
      </p:sp>
      <p:sp>
        <p:nvSpPr>
          <p:cNvPr id="21" name="TextBox 20">
            <a:extLst>
              <a:ext uri="{FF2B5EF4-FFF2-40B4-BE49-F238E27FC236}">
                <a16:creationId xmlns:a16="http://schemas.microsoft.com/office/drawing/2014/main" id="{1D70D42F-7874-AFD0-F09D-5CB3D08D6D79}"/>
              </a:ext>
            </a:extLst>
          </p:cNvPr>
          <p:cNvSpPr txBox="1">
            <a:spLocks noChangeArrowheads="1"/>
          </p:cNvSpPr>
          <p:nvPr/>
        </p:nvSpPr>
        <p:spPr bwMode="auto">
          <a:xfrm>
            <a:off x="5219700" y="3865563"/>
            <a:ext cx="3198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n-US" altLang="es-AR" u="none"/>
              <a:t>P: Amalia y Juan son vecinos</a:t>
            </a:r>
          </a:p>
        </p:txBody>
      </p:sp>
      <p:sp>
        <p:nvSpPr>
          <p:cNvPr id="22" name="TextBox 21">
            <a:extLst>
              <a:ext uri="{FF2B5EF4-FFF2-40B4-BE49-F238E27FC236}">
                <a16:creationId xmlns:a16="http://schemas.microsoft.com/office/drawing/2014/main" id="{E5F4D9EF-D87E-BDDE-70F3-D979B581E61E}"/>
              </a:ext>
            </a:extLst>
          </p:cNvPr>
          <p:cNvSpPr txBox="1">
            <a:spLocks noChangeArrowheads="1"/>
          </p:cNvSpPr>
          <p:nvPr/>
        </p:nvSpPr>
        <p:spPr bwMode="auto">
          <a:xfrm>
            <a:off x="1965325" y="4905375"/>
            <a:ext cx="1816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n-US" altLang="es-AR" b="1"/>
              <a:t>Forma Lógica: </a:t>
            </a:r>
          </a:p>
        </p:txBody>
      </p:sp>
      <p:sp>
        <p:nvSpPr>
          <p:cNvPr id="23" name="Rectangle 22">
            <a:extLst>
              <a:ext uri="{FF2B5EF4-FFF2-40B4-BE49-F238E27FC236}">
                <a16:creationId xmlns:a16="http://schemas.microsoft.com/office/drawing/2014/main" id="{DFF030BF-9EF1-443F-CEF2-19142D34A740}"/>
              </a:ext>
            </a:extLst>
          </p:cNvPr>
          <p:cNvSpPr>
            <a:spLocks noChangeArrowheads="1"/>
          </p:cNvSpPr>
          <p:nvPr/>
        </p:nvSpPr>
        <p:spPr bwMode="auto">
          <a:xfrm>
            <a:off x="3908425" y="4905375"/>
            <a:ext cx="519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n-US" altLang="es-AR" b="1" u="none"/>
              <a:t>(P)</a:t>
            </a:r>
            <a:r>
              <a:rPr lang="en-US" altLang="es-AR" u="none"/>
              <a:t> </a:t>
            </a:r>
          </a:p>
        </p:txBody>
      </p:sp>
      <p:sp>
        <p:nvSpPr>
          <p:cNvPr id="24" name="TextBox 23">
            <a:extLst>
              <a:ext uri="{FF2B5EF4-FFF2-40B4-BE49-F238E27FC236}">
                <a16:creationId xmlns:a16="http://schemas.microsoft.com/office/drawing/2014/main" id="{E3BFF1D4-494A-58F2-2450-957DCD4E7D7D}"/>
              </a:ext>
            </a:extLst>
          </p:cNvPr>
          <p:cNvSpPr txBox="1">
            <a:spLocks noChangeArrowheads="1"/>
          </p:cNvSpPr>
          <p:nvPr/>
        </p:nvSpPr>
        <p:spPr bwMode="auto">
          <a:xfrm>
            <a:off x="5435600" y="4297363"/>
            <a:ext cx="2722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n-US" altLang="es-AR" b="1">
                <a:solidFill>
                  <a:srgbClr val="771F28"/>
                </a:solidFill>
              </a:rPr>
              <a:t>Proposiciones atómicas</a:t>
            </a:r>
          </a:p>
        </p:txBody>
      </p:sp>
      <p:sp>
        <p:nvSpPr>
          <p:cNvPr id="40981" name="TextBox 3">
            <a:extLst>
              <a:ext uri="{FF2B5EF4-FFF2-40B4-BE49-F238E27FC236}">
                <a16:creationId xmlns:a16="http://schemas.microsoft.com/office/drawing/2014/main" id="{DE42D33F-0780-EC4C-8A26-12D1EDF688F7}"/>
              </a:ext>
            </a:extLst>
          </p:cNvPr>
          <p:cNvSpPr txBox="1">
            <a:spLocks noChangeArrowheads="1"/>
          </p:cNvSpPr>
          <p:nvPr/>
        </p:nvSpPr>
        <p:spPr bwMode="auto">
          <a:xfrm>
            <a:off x="5435600" y="3433763"/>
            <a:ext cx="568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n-US" altLang="es-AR" b="1" u="none">
                <a:solidFill>
                  <a:srgbClr val="FF0000"/>
                </a:solidFill>
              </a:rPr>
              <a:t>NO</a:t>
            </a:r>
          </a:p>
        </p:txBody>
      </p:sp>
      <p:sp>
        <p:nvSpPr>
          <p:cNvPr id="40982" name="TextBox 24">
            <a:extLst>
              <a:ext uri="{FF2B5EF4-FFF2-40B4-BE49-F238E27FC236}">
                <a16:creationId xmlns:a16="http://schemas.microsoft.com/office/drawing/2014/main" id="{84230D95-7361-FFAB-083A-46B39B82BB58}"/>
              </a:ext>
            </a:extLst>
          </p:cNvPr>
          <p:cNvSpPr txBox="1">
            <a:spLocks noChangeArrowheads="1"/>
          </p:cNvSpPr>
          <p:nvPr/>
        </p:nvSpPr>
        <p:spPr bwMode="auto">
          <a:xfrm>
            <a:off x="547688" y="4081463"/>
            <a:ext cx="568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n-US" altLang="es-AR" b="1" u="none">
                <a:solidFill>
                  <a:srgbClr val="FF0000"/>
                </a:solidFill>
              </a:rPr>
              <a:t>NO</a:t>
            </a:r>
          </a:p>
        </p:txBody>
      </p:sp>
      <p:sp>
        <p:nvSpPr>
          <p:cNvPr id="4" name="Footer Placeholder 1">
            <a:extLst>
              <a:ext uri="{FF2B5EF4-FFF2-40B4-BE49-F238E27FC236}">
                <a16:creationId xmlns:a16="http://schemas.microsoft.com/office/drawing/2014/main" id="{0EC5D73F-EDE3-5179-E184-93429E667E15}"/>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098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par>
                          <p:cTn id="43" fill="hold" nodeType="afterGroup">
                            <p:stCondLst>
                              <p:cond delay="0"/>
                            </p:stCondLst>
                            <p:childTnLst>
                              <p:par>
                                <p:cTn id="44" presetID="1" presetClass="entr" presetSubtype="0" fill="hold" nodeType="afterEffect">
                                  <p:stCondLst>
                                    <p:cond delay="1000"/>
                                  </p:stCondLst>
                                  <p:childTnLst>
                                    <p:set>
                                      <p:cBhvr>
                                        <p:cTn id="45" dur="1" fill="hold">
                                          <p:stCondLst>
                                            <p:cond delay="0"/>
                                          </p:stCondLst>
                                        </p:cTn>
                                        <p:tgtEl>
                                          <p:spTgt spid="20"/>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nodeType="clickEffect">
                                  <p:stCondLst>
                                    <p:cond delay="0"/>
                                  </p:stCondLst>
                                  <p:childTnLst>
                                    <p:set>
                                      <p:cBhvr>
                                        <p:cTn id="49" dur="1" fill="hold">
                                          <p:stCondLst>
                                            <p:cond delay="0"/>
                                          </p:stCondLst>
                                        </p:cTn>
                                        <p:tgtEl>
                                          <p:spTgt spid="40982"/>
                                        </p:tgtEl>
                                        <p:attrNameLst>
                                          <p:attrName>style.visibility</p:attrName>
                                        </p:attrNameLst>
                                      </p:cBhvr>
                                      <p:to>
                                        <p:strVal val="visible"/>
                                      </p:to>
                                    </p:set>
                                  </p:childTnLst>
                                </p:cTn>
                              </p:par>
                            </p:childTnLst>
                          </p:cTn>
                        </p:par>
                        <p:par>
                          <p:cTn id="50" fill="hold" nodeType="afterGroup">
                            <p:stCondLst>
                              <p:cond delay="0"/>
                            </p:stCondLst>
                            <p:childTnLst>
                              <p:par>
                                <p:cTn id="51" presetID="1" presetClass="entr" presetSubtype="0" fill="hold" nodeType="afterEffect">
                                  <p:stCondLst>
                                    <p:cond delay="1000"/>
                                  </p:stCondLst>
                                  <p:childTnLst>
                                    <p:set>
                                      <p:cBhvr>
                                        <p:cTn id="52" dur="1" fill="hold">
                                          <p:stCondLst>
                                            <p:cond delay="0"/>
                                          </p:stCondLst>
                                        </p:cTn>
                                        <p:tgtEl>
                                          <p:spTgt spid="21"/>
                                        </p:tgtEl>
                                        <p:attrNameLst>
                                          <p:attrName>style.visibility</p:attrName>
                                        </p:attrNameLst>
                                      </p:cBhvr>
                                      <p:to>
                                        <p:strVal val="visible"/>
                                      </p:to>
                                    </p:set>
                                  </p:childTnLst>
                                </p:cTn>
                              </p:par>
                            </p:childTnLst>
                          </p:cTn>
                        </p:par>
                        <p:par>
                          <p:cTn id="53" fill="hold" nodeType="afterGroup">
                            <p:stCondLst>
                              <p:cond delay="1000"/>
                            </p:stCondLst>
                            <p:childTnLst>
                              <p:par>
                                <p:cTn id="54" presetID="1" presetClass="entr" presetSubtype="0" fill="hold" nodeType="afterEffect">
                                  <p:stCondLst>
                                    <p:cond delay="1000"/>
                                  </p:stCondLst>
                                  <p:childTnLst>
                                    <p:set>
                                      <p:cBhvr>
                                        <p:cTn id="55" dur="1" fill="hold">
                                          <p:stCondLst>
                                            <p:cond delay="0"/>
                                          </p:stCondLst>
                                        </p:cTn>
                                        <p:tgtEl>
                                          <p:spTgt spid="24"/>
                                        </p:tgtEl>
                                        <p:attrNameLst>
                                          <p:attrName>style.visibility</p:attrName>
                                        </p:attrNameLst>
                                      </p:cBhvr>
                                      <p:to>
                                        <p:strVal val="visible"/>
                                      </p:to>
                                    </p:set>
                                  </p:childTnLst>
                                </p:cTn>
                              </p:par>
                            </p:childTnLst>
                          </p:cTn>
                        </p:par>
                        <p:par>
                          <p:cTn id="56" fill="hold" nodeType="afterGroup">
                            <p:stCondLst>
                              <p:cond delay="2000"/>
                            </p:stCondLst>
                            <p:childTnLst>
                              <p:par>
                                <p:cTn id="57" presetID="1" presetClass="entr" presetSubtype="0" fill="hold" nodeType="afterEffect">
                                  <p:stCondLst>
                                    <p:cond delay="2000"/>
                                  </p:stCondLst>
                                  <p:childTnLst>
                                    <p:set>
                                      <p:cBhvr>
                                        <p:cTn id="58" dur="1" fill="hold">
                                          <p:stCondLst>
                                            <p:cond delay="0"/>
                                          </p:stCondLst>
                                        </p:cTn>
                                        <p:tgtEl>
                                          <p:spTgt spid="22"/>
                                        </p:tgtEl>
                                        <p:attrNameLst>
                                          <p:attrName>style.visibility</p:attrName>
                                        </p:attrNameLst>
                                      </p:cBhvr>
                                      <p:to>
                                        <p:strVal val="visible"/>
                                      </p:to>
                                    </p:set>
                                  </p:childTnLst>
                                </p:cTn>
                              </p:par>
                            </p:childTnLst>
                          </p:cTn>
                        </p:par>
                        <p:par>
                          <p:cTn id="59" fill="hold" nodeType="afterGroup">
                            <p:stCondLst>
                              <p:cond delay="4000"/>
                            </p:stCondLst>
                            <p:childTnLst>
                              <p:par>
                                <p:cTn id="60" presetID="1" presetClass="entr" presetSubtype="0" fill="hold" nodeType="afterEffect">
                                  <p:stCondLst>
                                    <p:cond delay="1000"/>
                                  </p:stCondLst>
                                  <p:childTnLst>
                                    <p:set>
                                      <p:cBhvr>
                                        <p:cTn id="61"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14" grpId="0"/>
      <p:bldP spid="15" grpId="0"/>
      <p:bldP spid="16" grpId="0"/>
      <p:bldP spid="3" grpId="0"/>
      <p:bldP spid="17" grpId="0"/>
      <p:bldP spid="18" grpId="0"/>
      <p:bldP spid="19" grpId="0"/>
      <p:bldP spid="20" grpId="0"/>
      <p:bldP spid="21" grpId="0"/>
      <p:bldP spid="22" grpId="0"/>
      <p:bldP spid="23" grpId="0"/>
      <p:bldP spid="24" grpId="0"/>
      <p:bldP spid="40981" grpId="0"/>
      <p:bldP spid="4098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2">
            <a:extLst>
              <a:ext uri="{FF2B5EF4-FFF2-40B4-BE49-F238E27FC236}">
                <a16:creationId xmlns:a16="http://schemas.microsoft.com/office/drawing/2014/main" id="{F581DAA7-65E2-79F5-CA3C-0B8CD619454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6F01006A-988D-9340-9F82-77FBF832E439}" type="slidenum">
              <a:rPr lang="es-ES_tradnl" altLang="es-AR" sz="1000">
                <a:solidFill>
                  <a:srgbClr val="045C75"/>
                </a:solidFill>
              </a:rPr>
              <a:pPr/>
              <a:t>26</a:t>
            </a:fld>
            <a:endParaRPr lang="es-ES_tradnl" altLang="es-AR" sz="1000">
              <a:solidFill>
                <a:srgbClr val="045C75"/>
              </a:solidFill>
            </a:endParaRPr>
          </a:p>
        </p:txBody>
      </p:sp>
      <p:sp>
        <p:nvSpPr>
          <p:cNvPr id="41986" name="Text Box 2">
            <a:extLst>
              <a:ext uri="{FF2B5EF4-FFF2-40B4-BE49-F238E27FC236}">
                <a16:creationId xmlns:a16="http://schemas.microsoft.com/office/drawing/2014/main" id="{8A13F9E3-1131-7784-B909-F6EE741559BC}"/>
              </a:ext>
            </a:extLst>
          </p:cNvPr>
          <p:cNvSpPr txBox="1">
            <a:spLocks noChangeArrowheads="1"/>
          </p:cNvSpPr>
          <p:nvPr/>
        </p:nvSpPr>
        <p:spPr bwMode="auto">
          <a:xfrm>
            <a:off x="250825" y="2425700"/>
            <a:ext cx="160337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b="1" u="none"/>
              <a:t>Ejemplo</a:t>
            </a:r>
          </a:p>
        </p:txBody>
      </p:sp>
      <p:sp>
        <p:nvSpPr>
          <p:cNvPr id="6" name="Text Box 3">
            <a:extLst>
              <a:ext uri="{FF2B5EF4-FFF2-40B4-BE49-F238E27FC236}">
                <a16:creationId xmlns:a16="http://schemas.microsoft.com/office/drawing/2014/main" id="{6C086DD0-BDD1-795B-1CB6-F12F5DC184FE}"/>
              </a:ext>
            </a:extLst>
          </p:cNvPr>
          <p:cNvSpPr txBox="1">
            <a:spLocks noChangeArrowheads="1"/>
          </p:cNvSpPr>
          <p:nvPr/>
        </p:nvSpPr>
        <p:spPr bwMode="auto">
          <a:xfrm>
            <a:off x="592138" y="3001963"/>
            <a:ext cx="3979862" cy="385762"/>
          </a:xfrm>
          <a:prstGeom prst="rect">
            <a:avLst/>
          </a:prstGeom>
          <a:solidFill>
            <a:srgbClr val="6BDBFA"/>
          </a:solidFill>
          <a:ln w="9525">
            <a:solidFill>
              <a:srgbClr val="065093"/>
            </a:solidFill>
            <a:miter lim="800000"/>
            <a:headEnd/>
            <a:tailEnd/>
          </a:ln>
          <a:effectLst>
            <a:outerShdw blurRad="57150" dist="38100" dir="5400000" algn="ctr" rotWithShape="0">
              <a:srgbClr val="002041">
                <a:alpha val="48000"/>
              </a:srgbClr>
            </a:outerShdw>
          </a:effectLst>
        </p:spPr>
        <p:txBody>
          <a:bodyPr lIns="77925" tIns="38963" rIns="77925" bIns="38963">
            <a:spAutoFit/>
          </a:bodyPr>
          <a:lstStyle>
            <a:lvl1pPr>
              <a:tabLst>
                <a:tab pos="323850" algn="l"/>
              </a:tabLst>
              <a:defRPr sz="2000" u="sng">
                <a:solidFill>
                  <a:schemeClr val="tx1"/>
                </a:solidFill>
                <a:latin typeface="Times New Roman" charset="0"/>
                <a:ea typeface="MS PGothic" charset="0"/>
                <a:cs typeface="MS PGothic" charset="0"/>
              </a:defRPr>
            </a:lvl1pPr>
            <a:lvl2pPr marL="742950" indent="-285750">
              <a:tabLst>
                <a:tab pos="323850" algn="l"/>
              </a:tabLst>
              <a:defRPr sz="2000" u="sng">
                <a:solidFill>
                  <a:schemeClr val="tx1"/>
                </a:solidFill>
                <a:latin typeface="Times New Roman" charset="0"/>
                <a:ea typeface="MS PGothic" charset="0"/>
                <a:cs typeface="MS PGothic" charset="0"/>
              </a:defRPr>
            </a:lvl2pPr>
            <a:lvl3pPr marL="1143000" indent="-228600">
              <a:tabLst>
                <a:tab pos="323850" algn="l"/>
              </a:tabLst>
              <a:defRPr sz="2000" u="sng">
                <a:solidFill>
                  <a:schemeClr val="tx1"/>
                </a:solidFill>
                <a:latin typeface="Times New Roman" charset="0"/>
                <a:ea typeface="MS PGothic" charset="0"/>
                <a:cs typeface="MS PGothic" charset="0"/>
              </a:defRPr>
            </a:lvl3pPr>
            <a:lvl4pPr marL="1600200" indent="-228600">
              <a:tabLst>
                <a:tab pos="323850" algn="l"/>
              </a:tabLst>
              <a:defRPr sz="2000" u="sng">
                <a:solidFill>
                  <a:schemeClr val="tx1"/>
                </a:solidFill>
                <a:latin typeface="Times New Roman" charset="0"/>
                <a:ea typeface="MS PGothic" charset="0"/>
                <a:cs typeface="MS PGothic" charset="0"/>
              </a:defRPr>
            </a:lvl4pPr>
            <a:lvl5pPr marL="2057400" indent="-228600">
              <a:tabLst>
                <a:tab pos="323850" algn="l"/>
              </a:tabLst>
              <a:defRPr sz="2000" u="sng">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tabLst>
                <a:tab pos="323850" algn="l"/>
              </a:tabLst>
              <a:defRPr sz="2000" u="sng">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tabLst>
                <a:tab pos="323850" algn="l"/>
              </a:tabLst>
              <a:defRPr sz="2000" u="sng">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tabLst>
                <a:tab pos="323850" algn="l"/>
              </a:tabLst>
              <a:defRPr sz="2000" u="sng">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tabLst>
                <a:tab pos="323850" algn="l"/>
              </a:tabLst>
              <a:defRPr sz="2000" u="sng">
                <a:solidFill>
                  <a:schemeClr val="tx1"/>
                </a:solidFill>
                <a:latin typeface="Times New Roman" charset="0"/>
                <a:ea typeface="MS PGothic" charset="0"/>
                <a:cs typeface="MS PGothic" charset="0"/>
              </a:defRPr>
            </a:lvl9pPr>
          </a:lstStyle>
          <a:p>
            <a:pPr marL="342900" indent="-342900">
              <a:buFont typeface="Wingdings" charset="2"/>
              <a:buChar char="ü"/>
              <a:defRPr/>
            </a:pPr>
            <a:r>
              <a:rPr lang="es-ES" u="none" dirty="0">
                <a:latin typeface="Comic Sans MS"/>
                <a:cs typeface="Comic Sans MS"/>
              </a:rPr>
              <a:t>   Juan y Pedro son mellizos </a:t>
            </a:r>
          </a:p>
        </p:txBody>
      </p:sp>
      <p:pic>
        <p:nvPicPr>
          <p:cNvPr id="41988" name="Picture 9" descr="fcfmyn.png">
            <a:extLst>
              <a:ext uri="{FF2B5EF4-FFF2-40B4-BE49-F238E27FC236}">
                <a16:creationId xmlns:a16="http://schemas.microsoft.com/office/drawing/2014/main" id="{6E934482-C295-F7F3-1E08-DDEC218472C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5151438"/>
            <a:ext cx="57626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10" descr="dpto.png">
            <a:extLst>
              <a:ext uri="{FF2B5EF4-FFF2-40B4-BE49-F238E27FC236}">
                <a16:creationId xmlns:a16="http://schemas.microsoft.com/office/drawing/2014/main" id="{AEF4F01D-B545-5D69-42F3-7CE20171F7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113" y="5160963"/>
            <a:ext cx="508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11" descr="mio-1-trans.png">
            <a:extLst>
              <a:ext uri="{FF2B5EF4-FFF2-40B4-BE49-F238E27FC236}">
                <a16:creationId xmlns:a16="http://schemas.microsoft.com/office/drawing/2014/main" id="{5395B424-6C7D-97C9-4021-FC378228C11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5160963"/>
            <a:ext cx="3841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Rectangle 3">
            <a:extLst>
              <a:ext uri="{FF2B5EF4-FFF2-40B4-BE49-F238E27FC236}">
                <a16:creationId xmlns:a16="http://schemas.microsoft.com/office/drawing/2014/main" id="{03B32875-43FC-0365-5C38-2726FF33DD4F}"/>
              </a:ext>
            </a:extLst>
          </p:cNvPr>
          <p:cNvSpPr>
            <a:spLocks noChangeArrowheads="1"/>
          </p:cNvSpPr>
          <p:nvPr/>
        </p:nvSpPr>
        <p:spPr bwMode="auto">
          <a:xfrm>
            <a:off x="611188" y="866775"/>
            <a:ext cx="8064500" cy="13223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r>
              <a:rPr lang="es-AR" altLang="es-AR" u="none"/>
              <a:t>Las </a:t>
            </a:r>
            <a:r>
              <a:rPr lang="es-AR" altLang="es-AR" b="1" u="none"/>
              <a:t>pseudoproposiciones conjuntivas </a:t>
            </a:r>
            <a:r>
              <a:rPr lang="es-AR" altLang="es-AR" u="none"/>
              <a:t>son proposiciones que se presentan como si fuesen proposiciones conjuntivas, pero en realidad son proposiciones atómicas relacionales. La </a:t>
            </a:r>
            <a:r>
              <a:rPr lang="es-AR" altLang="en-US" u="none"/>
              <a:t>‘</a:t>
            </a:r>
            <a:r>
              <a:rPr lang="es-AR" altLang="es-AR" u="none"/>
              <a:t>y</a:t>
            </a:r>
            <a:r>
              <a:rPr lang="es-AR" altLang="en-US" u="none"/>
              <a:t>’</a:t>
            </a:r>
            <a:r>
              <a:rPr lang="es-AR" altLang="es-AR" u="none"/>
              <a:t>, de los ejemplos, tiene carácter de </a:t>
            </a:r>
            <a:r>
              <a:rPr lang="es-AR" altLang="es-AR" b="1" u="none"/>
              <a:t>término relacional</a:t>
            </a:r>
            <a:r>
              <a:rPr lang="es-AR" altLang="es-AR" u="none"/>
              <a:t> y no propiamente de conjunción copulativa o conectiva.</a:t>
            </a:r>
          </a:p>
        </p:txBody>
      </p:sp>
      <p:sp>
        <p:nvSpPr>
          <p:cNvPr id="26" name="Text Box 3">
            <a:extLst>
              <a:ext uri="{FF2B5EF4-FFF2-40B4-BE49-F238E27FC236}">
                <a16:creationId xmlns:a16="http://schemas.microsoft.com/office/drawing/2014/main" id="{1A702AE5-1444-97C6-5A92-4BB45CAB2EB9}"/>
              </a:ext>
            </a:extLst>
          </p:cNvPr>
          <p:cNvSpPr txBox="1">
            <a:spLocks noChangeArrowheads="1"/>
          </p:cNvSpPr>
          <p:nvPr/>
        </p:nvSpPr>
        <p:spPr bwMode="auto">
          <a:xfrm>
            <a:off x="592138" y="3695700"/>
            <a:ext cx="5564187" cy="387350"/>
          </a:xfrm>
          <a:prstGeom prst="rect">
            <a:avLst/>
          </a:prstGeom>
          <a:solidFill>
            <a:srgbClr val="6BDBFA"/>
          </a:solidFill>
          <a:ln w="9525">
            <a:solidFill>
              <a:srgbClr val="065093"/>
            </a:solidFill>
            <a:miter lim="800000"/>
            <a:headEnd/>
            <a:tailEnd/>
          </a:ln>
          <a:effectLst>
            <a:outerShdw blurRad="57150" dist="38100" dir="5400000" algn="ctr" rotWithShape="0">
              <a:srgbClr val="002041">
                <a:alpha val="48000"/>
              </a:srgbClr>
            </a:outerShdw>
          </a:effectLst>
        </p:spPr>
        <p:txBody>
          <a:bodyPr lIns="77925" tIns="38963" rIns="77925" bIns="38963">
            <a:spAutoFit/>
          </a:bodyPr>
          <a:lstStyle>
            <a:lvl1pPr marL="342900" indent="-342900">
              <a:tabLst>
                <a:tab pos="323850" algn="l"/>
              </a:tabLst>
              <a:defRPr sz="2000" u="sng">
                <a:solidFill>
                  <a:schemeClr val="tx1"/>
                </a:solidFill>
                <a:latin typeface="Times New Roman" panose="02020603050405020304" pitchFamily="18" charset="0"/>
                <a:ea typeface="MS PGothic" panose="020B0600070205080204" pitchFamily="34" charset="-128"/>
              </a:defRPr>
            </a:lvl1pPr>
            <a:lvl2pPr marL="742950" indent="-285750">
              <a:tabLst>
                <a:tab pos="323850" algn="l"/>
              </a:tabLst>
              <a:defRPr sz="2000" u="sng">
                <a:solidFill>
                  <a:schemeClr val="tx1"/>
                </a:solidFill>
                <a:latin typeface="Times New Roman" panose="02020603050405020304" pitchFamily="18" charset="0"/>
                <a:ea typeface="MS PGothic" panose="020B0600070205080204" pitchFamily="34" charset="-128"/>
              </a:defRPr>
            </a:lvl2pPr>
            <a:lvl3pPr marL="1143000" indent="-228600">
              <a:tabLst>
                <a:tab pos="323850" algn="l"/>
              </a:tabLst>
              <a:defRPr sz="2000" u="sng">
                <a:solidFill>
                  <a:schemeClr val="tx1"/>
                </a:solidFill>
                <a:latin typeface="Times New Roman" panose="02020603050405020304" pitchFamily="18" charset="0"/>
                <a:ea typeface="MS PGothic" panose="020B0600070205080204" pitchFamily="34" charset="-128"/>
              </a:defRPr>
            </a:lvl3pPr>
            <a:lvl4pPr marL="1600200" indent="-228600">
              <a:tabLst>
                <a:tab pos="323850" algn="l"/>
              </a:tabLst>
              <a:defRPr sz="2000" u="sng">
                <a:solidFill>
                  <a:schemeClr val="tx1"/>
                </a:solidFill>
                <a:latin typeface="Times New Roman" panose="02020603050405020304" pitchFamily="18" charset="0"/>
                <a:ea typeface="MS PGothic" panose="020B0600070205080204" pitchFamily="34" charset="-128"/>
              </a:defRPr>
            </a:lvl4pPr>
            <a:lvl5pPr marL="2057400" indent="-228600">
              <a:tabLst>
                <a:tab pos="323850" algn="l"/>
              </a:tabLst>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tabLst>
                <a:tab pos="323850" algn="l"/>
              </a:tabLs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tabLst>
                <a:tab pos="323850" algn="l"/>
              </a:tabLs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tabLst>
                <a:tab pos="323850" algn="l"/>
              </a:tabLs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tabLst>
                <a:tab pos="323850" algn="l"/>
              </a:tabLst>
              <a:defRPr sz="2000" u="sng">
                <a:solidFill>
                  <a:schemeClr val="tx1"/>
                </a:solidFill>
                <a:latin typeface="Times New Roman" panose="02020603050405020304" pitchFamily="18" charset="0"/>
                <a:ea typeface="MS PGothic" panose="020B0600070205080204" pitchFamily="34" charset="-128"/>
              </a:defRPr>
            </a:lvl9pPr>
          </a:lstStyle>
          <a:p>
            <a:pPr>
              <a:buFont typeface="Wingdings" pitchFamily="2" charset="2"/>
              <a:buChar char="ü"/>
              <a:defRPr/>
            </a:pPr>
            <a:r>
              <a:rPr lang="es-ES" altLang="es-AR" u="none">
                <a:latin typeface="Comic Sans MS" panose="030F0902030302020204" pitchFamily="66" charset="0"/>
              </a:rPr>
              <a:t>   Sansón y Dalila comparten sus ganancias </a:t>
            </a:r>
          </a:p>
        </p:txBody>
      </p:sp>
      <p:sp>
        <p:nvSpPr>
          <p:cNvPr id="2" name="Footer Placeholder 1">
            <a:extLst>
              <a:ext uri="{FF2B5EF4-FFF2-40B4-BE49-F238E27FC236}">
                <a16:creationId xmlns:a16="http://schemas.microsoft.com/office/drawing/2014/main" id="{496DCBEE-C8B2-A8DF-714D-DD4A66D756FD}"/>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Number Placeholder 2">
            <a:extLst>
              <a:ext uri="{FF2B5EF4-FFF2-40B4-BE49-F238E27FC236}">
                <a16:creationId xmlns:a16="http://schemas.microsoft.com/office/drawing/2014/main" id="{D74EC5C1-A106-F8CC-A237-9C169115C2B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E9D518D8-45DA-C441-917D-FFD0B82C6F9C}" type="slidenum">
              <a:rPr lang="es-ES_tradnl" altLang="es-AR" sz="1000">
                <a:solidFill>
                  <a:srgbClr val="045C75"/>
                </a:solidFill>
              </a:rPr>
              <a:pPr/>
              <a:t>27</a:t>
            </a:fld>
            <a:endParaRPr lang="es-ES_tradnl" altLang="es-AR" sz="1000">
              <a:solidFill>
                <a:srgbClr val="045C75"/>
              </a:solidFill>
            </a:endParaRPr>
          </a:p>
        </p:txBody>
      </p:sp>
      <p:sp>
        <p:nvSpPr>
          <p:cNvPr id="43010" name="Text Box 2">
            <a:extLst>
              <a:ext uri="{FF2B5EF4-FFF2-40B4-BE49-F238E27FC236}">
                <a16:creationId xmlns:a16="http://schemas.microsoft.com/office/drawing/2014/main" id="{825199CC-C590-CE21-B0C3-4972677AFEA6}"/>
              </a:ext>
            </a:extLst>
          </p:cNvPr>
          <p:cNvSpPr txBox="1">
            <a:spLocks noChangeArrowheads="1"/>
          </p:cNvSpPr>
          <p:nvPr/>
        </p:nvSpPr>
        <p:spPr bwMode="auto">
          <a:xfrm>
            <a:off x="592138" y="800100"/>
            <a:ext cx="79470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b="1" u="none"/>
              <a:t>Ejemplo de Conjunción</a:t>
            </a:r>
          </a:p>
        </p:txBody>
      </p:sp>
      <p:sp>
        <p:nvSpPr>
          <p:cNvPr id="43011" name="Text Box 3">
            <a:extLst>
              <a:ext uri="{FF2B5EF4-FFF2-40B4-BE49-F238E27FC236}">
                <a16:creationId xmlns:a16="http://schemas.microsoft.com/office/drawing/2014/main" id="{92FCBC4F-A5BB-E083-0AC4-78EB8CCB2BBA}"/>
              </a:ext>
            </a:extLst>
          </p:cNvPr>
          <p:cNvSpPr txBox="1">
            <a:spLocks noChangeArrowheads="1"/>
          </p:cNvSpPr>
          <p:nvPr/>
        </p:nvSpPr>
        <p:spPr bwMode="auto">
          <a:xfrm>
            <a:off x="592138" y="1370013"/>
            <a:ext cx="7947025" cy="300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1pPr>
            <a:lvl2pPr marL="742950" indent="-28575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2pPr>
            <a:lvl3pPr marL="1143000" indent="-22860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3pPr>
            <a:lvl4pPr marL="1600200" indent="-22860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4pPr>
            <a:lvl5pPr marL="2057400" indent="-22860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9pPr>
          </a:lstStyle>
          <a:p>
            <a:pPr algn="just"/>
            <a:r>
              <a:rPr lang="es-ES_tradnl" altLang="es-AR" u="none"/>
              <a:t>Ejemplo:</a:t>
            </a:r>
          </a:p>
          <a:p>
            <a:pPr algn="just"/>
            <a:endParaRPr lang="es-ES_tradnl" altLang="es-AR" sz="1000" u="none"/>
          </a:p>
          <a:p>
            <a:pPr algn="just"/>
            <a:r>
              <a:rPr lang="es-ES_tradnl" altLang="es-AR" u="none"/>
              <a:t>		 </a:t>
            </a:r>
            <a:r>
              <a:rPr lang="es-ES_tradnl" altLang="es-AR" b="1" u="none">
                <a:latin typeface="Comic Sans MS" panose="030F0902030302020204" pitchFamily="66" charset="0"/>
              </a:rPr>
              <a:t>P</a:t>
            </a:r>
            <a:r>
              <a:rPr lang="es-ES_tradnl" altLang="es-AR" u="none"/>
              <a:t>:  </a:t>
            </a:r>
            <a:r>
              <a:rPr lang="ja-JP" altLang="es-ES_tradnl" u="none"/>
              <a:t>“</a:t>
            </a:r>
            <a:r>
              <a:rPr lang="es-ES_tradnl" altLang="ja-JP" u="none"/>
              <a:t>Ni vi la película ni leí la novela</a:t>
            </a:r>
            <a:r>
              <a:rPr lang="ja-JP" altLang="es-ES_tradnl" u="none"/>
              <a:t>”</a:t>
            </a:r>
            <a:endParaRPr lang="es-ES_tradnl" altLang="ja-JP" u="none"/>
          </a:p>
          <a:p>
            <a:pPr algn="just"/>
            <a:endParaRPr lang="es-ES_tradnl" altLang="es-AR" sz="1000" u="none"/>
          </a:p>
          <a:p>
            <a:pPr algn="just"/>
            <a:r>
              <a:rPr lang="es-ES_tradnl" altLang="es-AR" u="none"/>
              <a:t>	donde:</a:t>
            </a:r>
          </a:p>
          <a:p>
            <a:pPr algn="just"/>
            <a:endParaRPr lang="es-ES_tradnl" altLang="es-AR" sz="1000" u="none"/>
          </a:p>
          <a:p>
            <a:pPr algn="just"/>
            <a:r>
              <a:rPr lang="es-ES_tradnl" altLang="es-AR" u="none"/>
              <a:t>		</a:t>
            </a:r>
            <a:r>
              <a:rPr lang="es-ES_tradnl" altLang="es-AR" b="1" u="none"/>
              <a:t>A</a:t>
            </a:r>
            <a:r>
              <a:rPr lang="es-ES_tradnl" altLang="es-AR" u="none"/>
              <a:t>: </a:t>
            </a:r>
            <a:r>
              <a:rPr lang="ja-JP" altLang="es-ES_tradnl" u="none"/>
              <a:t>“</a:t>
            </a:r>
            <a:r>
              <a:rPr lang="es-ES_tradnl" altLang="ja-JP" u="none"/>
              <a:t>Yo vi la película</a:t>
            </a:r>
            <a:r>
              <a:rPr lang="ja-JP" altLang="es-ES_tradnl" u="none"/>
              <a:t>”</a:t>
            </a:r>
            <a:endParaRPr lang="es-ES_tradnl" altLang="ja-JP" u="none"/>
          </a:p>
          <a:p>
            <a:pPr algn="just"/>
            <a:r>
              <a:rPr lang="es-ES_tradnl" altLang="es-AR" u="none"/>
              <a:t>		</a:t>
            </a:r>
            <a:r>
              <a:rPr lang="es-ES_tradnl" altLang="es-AR" b="1" u="none"/>
              <a:t>B</a:t>
            </a:r>
            <a:r>
              <a:rPr lang="es-ES_tradnl" altLang="es-AR" u="none"/>
              <a:t>: </a:t>
            </a:r>
            <a:r>
              <a:rPr lang="ja-JP" altLang="es-ES_tradnl" u="none"/>
              <a:t>“</a:t>
            </a:r>
            <a:r>
              <a:rPr lang="es-ES_tradnl" altLang="ja-JP" u="none"/>
              <a:t>Yo leí la novela</a:t>
            </a:r>
            <a:r>
              <a:rPr lang="ja-JP" altLang="es-ES_tradnl" u="none"/>
              <a:t>”</a:t>
            </a:r>
            <a:endParaRPr lang="es-ES_tradnl" altLang="ja-JP" u="none"/>
          </a:p>
          <a:p>
            <a:pPr algn="just"/>
            <a:endParaRPr lang="es-ES_tradnl" altLang="es-AR" sz="1000" u="none"/>
          </a:p>
          <a:p>
            <a:pPr algn="just"/>
            <a:r>
              <a:rPr lang="es-ES_tradnl" altLang="es-AR" u="none"/>
              <a:t>	y se representa por:</a:t>
            </a:r>
          </a:p>
          <a:p>
            <a:pPr algn="just"/>
            <a:endParaRPr lang="es-ES_tradnl" altLang="es-AR" sz="1000" u="none"/>
          </a:p>
          <a:p>
            <a:pPr algn="just"/>
            <a:r>
              <a:rPr lang="es-ES_tradnl" altLang="es-AR" u="none"/>
              <a:t>			(</a:t>
            </a:r>
            <a:r>
              <a:rPr lang="es-ES_tradnl" altLang="es-AR" b="1" i="1" u="none">
                <a:sym typeface="Symbol" pitchFamily="2" charset="2"/>
              </a:rPr>
              <a:t></a:t>
            </a:r>
            <a:r>
              <a:rPr lang="es-ES_tradnl" altLang="es-AR" u="none"/>
              <a:t>A  </a:t>
            </a:r>
            <a:r>
              <a:rPr lang="es-ES_tradnl" altLang="es-AR" u="none">
                <a:sym typeface="Symbol" pitchFamily="2" charset="2"/>
              </a:rPr>
              <a:t> </a:t>
            </a:r>
            <a:r>
              <a:rPr lang="es-ES_tradnl" altLang="es-AR" b="1" i="1" u="none">
                <a:sym typeface="Symbol" pitchFamily="2" charset="2"/>
              </a:rPr>
              <a:t></a:t>
            </a:r>
            <a:r>
              <a:rPr lang="es-ES_tradnl" altLang="es-AR" u="none">
                <a:sym typeface="Symbol" pitchFamily="2" charset="2"/>
              </a:rPr>
              <a:t>B)</a:t>
            </a:r>
          </a:p>
        </p:txBody>
      </p:sp>
      <p:pic>
        <p:nvPicPr>
          <p:cNvPr id="43012" name="Picture 3" descr="unsl.jpeg">
            <a:extLst>
              <a:ext uri="{FF2B5EF4-FFF2-40B4-BE49-F238E27FC236}">
                <a16:creationId xmlns:a16="http://schemas.microsoft.com/office/drawing/2014/main" id="{9A9B8C7E-0333-0891-140F-C572CFB7B0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9838" y="5089525"/>
            <a:ext cx="342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4" descr="fcfmyn.jpeg">
            <a:extLst>
              <a:ext uri="{FF2B5EF4-FFF2-40B4-BE49-F238E27FC236}">
                <a16:creationId xmlns:a16="http://schemas.microsoft.com/office/drawing/2014/main" id="{25FE7876-BF81-F41D-F84B-93D849A917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275" y="5106988"/>
            <a:ext cx="433388"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5" descr="dpto.jpeg">
            <a:extLst>
              <a:ext uri="{FF2B5EF4-FFF2-40B4-BE49-F238E27FC236}">
                <a16:creationId xmlns:a16="http://schemas.microsoft.com/office/drawing/2014/main" id="{C33A5C92-6C8C-3D52-AA4F-A97B6A9FABB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054600"/>
            <a:ext cx="4730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FE536134-3C3E-05FB-A682-3D38269B973D}"/>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2">
            <a:extLst>
              <a:ext uri="{FF2B5EF4-FFF2-40B4-BE49-F238E27FC236}">
                <a16:creationId xmlns:a16="http://schemas.microsoft.com/office/drawing/2014/main" id="{283C1573-9306-7E19-436E-16BA94E07A7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1951EA9B-7EDE-3944-8C2F-312AC08958A2}" type="slidenum">
              <a:rPr lang="es-ES_tradnl" altLang="es-AR" sz="1000">
                <a:solidFill>
                  <a:srgbClr val="045C75"/>
                </a:solidFill>
              </a:rPr>
              <a:pPr/>
              <a:t>28</a:t>
            </a:fld>
            <a:endParaRPr lang="es-ES_tradnl" altLang="es-AR" sz="1000">
              <a:solidFill>
                <a:srgbClr val="045C75"/>
              </a:solidFill>
            </a:endParaRPr>
          </a:p>
        </p:txBody>
      </p:sp>
      <p:sp>
        <p:nvSpPr>
          <p:cNvPr id="44034" name="Text Box 2">
            <a:extLst>
              <a:ext uri="{FF2B5EF4-FFF2-40B4-BE49-F238E27FC236}">
                <a16:creationId xmlns:a16="http://schemas.microsoft.com/office/drawing/2014/main" id="{977AC804-DD2A-6FC7-769C-EB63FB8AB59D}"/>
              </a:ext>
            </a:extLst>
          </p:cNvPr>
          <p:cNvSpPr txBox="1">
            <a:spLocks noChangeArrowheads="1"/>
          </p:cNvSpPr>
          <p:nvPr/>
        </p:nvSpPr>
        <p:spPr bwMode="auto">
          <a:xfrm>
            <a:off x="250825" y="625475"/>
            <a:ext cx="27559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b="1" u="none"/>
              <a:t>Más Ejemplos</a:t>
            </a:r>
          </a:p>
        </p:txBody>
      </p:sp>
      <p:sp>
        <p:nvSpPr>
          <p:cNvPr id="33795" name="Text Box 3">
            <a:extLst>
              <a:ext uri="{FF2B5EF4-FFF2-40B4-BE49-F238E27FC236}">
                <a16:creationId xmlns:a16="http://schemas.microsoft.com/office/drawing/2014/main" id="{E3175AA4-6435-5B06-82A4-EF253969EF78}"/>
              </a:ext>
            </a:extLst>
          </p:cNvPr>
          <p:cNvSpPr txBox="1">
            <a:spLocks noChangeArrowheads="1"/>
          </p:cNvSpPr>
          <p:nvPr/>
        </p:nvSpPr>
        <p:spPr bwMode="auto">
          <a:xfrm>
            <a:off x="539750" y="1085850"/>
            <a:ext cx="7947025" cy="1771650"/>
          </a:xfrm>
          <a:prstGeom prst="rect">
            <a:avLst/>
          </a:prstGeom>
          <a:noFill/>
          <a:ln w="19050">
            <a:solidFill>
              <a:schemeClr val="accent2">
                <a:lumMod val="75000"/>
              </a:schemeClr>
            </a:solidFill>
            <a:miter lim="800000"/>
            <a:headEnd/>
            <a:tailEnd/>
          </a:ln>
        </p:spPr>
        <p:txBody>
          <a:bodyPr lIns="77925" tIns="38963" rIns="77925" bIns="38963">
            <a:spAutoFit/>
          </a:bodyPr>
          <a:lstStyle>
            <a:lvl1pPr>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1pPr>
            <a:lvl2pPr marL="742950" indent="-28575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2pPr>
            <a:lvl3pPr marL="1143000" indent="-22860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3pPr>
            <a:lvl4pPr marL="1600200" indent="-22860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4pPr>
            <a:lvl5pPr marL="2057400" indent="-22860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9pPr>
          </a:lstStyle>
          <a:p>
            <a:pPr algn="just">
              <a:defRPr/>
            </a:pPr>
            <a:r>
              <a:rPr lang="es-ES_tradnl" altLang="es-AR" u="none"/>
              <a:t>Ejemplo:</a:t>
            </a:r>
          </a:p>
          <a:p>
            <a:pPr algn="just">
              <a:defRPr/>
            </a:pPr>
            <a:endParaRPr lang="es-ES_tradnl" altLang="es-AR" sz="1000" u="none"/>
          </a:p>
          <a:p>
            <a:pPr>
              <a:defRPr/>
            </a:pPr>
            <a:r>
              <a:rPr lang="es-ES_tradnl" altLang="es-AR" u="none"/>
              <a:t>		 </a:t>
            </a:r>
            <a:r>
              <a:rPr lang="es-ES_tradnl" altLang="es-AR" b="1" u="none">
                <a:latin typeface="Comic Sans MS" panose="030F0902030302020204" pitchFamily="66" charset="0"/>
              </a:rPr>
              <a:t>P</a:t>
            </a:r>
            <a:r>
              <a:rPr lang="es-ES_tradnl" altLang="es-AR" u="none"/>
              <a:t>:  </a:t>
            </a:r>
            <a:r>
              <a:rPr lang="ja-JP" altLang="es-ES_tradnl" u="none"/>
              <a:t>“</a:t>
            </a:r>
            <a:r>
              <a:rPr lang="sk-SK" altLang="ja-JP" i="1" u="none"/>
              <a:t>No es cierto que viese la película y leyese la novela </a:t>
            </a:r>
            <a:r>
              <a:rPr lang="ja-JP" altLang="es-ES_tradnl" u="none"/>
              <a:t>”</a:t>
            </a:r>
            <a:endParaRPr lang="es-ES_tradnl" altLang="ja-JP" u="none"/>
          </a:p>
          <a:p>
            <a:pPr algn="just">
              <a:defRPr/>
            </a:pPr>
            <a:endParaRPr lang="es-ES_tradnl" altLang="es-AR" sz="1000" u="none"/>
          </a:p>
          <a:p>
            <a:pPr algn="just">
              <a:defRPr/>
            </a:pPr>
            <a:r>
              <a:rPr lang="es-ES_tradnl" altLang="es-AR" u="none"/>
              <a:t>	¿Enunciados?</a:t>
            </a:r>
          </a:p>
          <a:p>
            <a:pPr algn="just">
              <a:defRPr/>
            </a:pPr>
            <a:endParaRPr lang="es-ES_tradnl" altLang="es-AR" sz="1000" u="none"/>
          </a:p>
          <a:p>
            <a:pPr algn="just">
              <a:defRPr/>
            </a:pPr>
            <a:r>
              <a:rPr lang="es-ES_tradnl" altLang="es-AR" u="none"/>
              <a:t>	¿Expresión en símbolos?</a:t>
            </a:r>
            <a:endParaRPr lang="es-ES_tradnl" altLang="es-AR" u="none">
              <a:sym typeface="Symbol" pitchFamily="2" charset="2"/>
            </a:endParaRPr>
          </a:p>
        </p:txBody>
      </p:sp>
      <p:sp>
        <p:nvSpPr>
          <p:cNvPr id="44036" name="Text Box 3">
            <a:extLst>
              <a:ext uri="{FF2B5EF4-FFF2-40B4-BE49-F238E27FC236}">
                <a16:creationId xmlns:a16="http://schemas.microsoft.com/office/drawing/2014/main" id="{0042E679-D8E5-6B80-2143-C6BAA0D0DD63}"/>
              </a:ext>
            </a:extLst>
          </p:cNvPr>
          <p:cNvSpPr txBox="1">
            <a:spLocks noChangeArrowheads="1"/>
          </p:cNvSpPr>
          <p:nvPr/>
        </p:nvSpPr>
        <p:spPr bwMode="auto">
          <a:xfrm>
            <a:off x="539750" y="3073400"/>
            <a:ext cx="7947025" cy="1770063"/>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7925" tIns="38963" rIns="77925" bIns="38963">
            <a:spAutoFit/>
          </a:bodyPr>
          <a:lstStyle>
            <a:lvl1pPr>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1pPr>
            <a:lvl2pPr marL="742950" indent="-28575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2pPr>
            <a:lvl3pPr marL="1143000" indent="-22860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3pPr>
            <a:lvl4pPr marL="1600200" indent="-22860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4pPr>
            <a:lvl5pPr marL="2057400" indent="-22860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9pPr>
          </a:lstStyle>
          <a:p>
            <a:pPr algn="just"/>
            <a:r>
              <a:rPr lang="es-ES_tradnl" altLang="es-AR" u="none"/>
              <a:t>Ejemplo:</a:t>
            </a:r>
          </a:p>
          <a:p>
            <a:pPr algn="just"/>
            <a:endParaRPr lang="es-ES_tradnl" altLang="es-AR" sz="1000" u="none"/>
          </a:p>
          <a:p>
            <a:r>
              <a:rPr lang="es-ES_tradnl" altLang="es-AR" u="none"/>
              <a:t>		 </a:t>
            </a:r>
            <a:r>
              <a:rPr lang="es-ES_tradnl" altLang="es-AR" b="1" u="none">
                <a:latin typeface="Comic Sans MS" panose="030F0902030302020204" pitchFamily="66" charset="0"/>
              </a:rPr>
              <a:t>P</a:t>
            </a:r>
            <a:r>
              <a:rPr lang="es-ES_tradnl" altLang="es-AR" u="none"/>
              <a:t>:  </a:t>
            </a:r>
            <a:r>
              <a:rPr lang="es-ES_tradnl" altLang="en-US" u="none"/>
              <a:t>“</a:t>
            </a:r>
            <a:r>
              <a:rPr lang="en-US" altLang="ja-JP" i="1" u="none"/>
              <a:t>Vallejo fue escritor, poeta y revolucionario</a:t>
            </a:r>
            <a:r>
              <a:rPr lang="ja-JP" altLang="es-ES_tradnl" u="none"/>
              <a:t>”</a:t>
            </a:r>
            <a:endParaRPr lang="es-ES_tradnl" altLang="ja-JP" u="none"/>
          </a:p>
          <a:p>
            <a:pPr algn="just"/>
            <a:endParaRPr lang="es-ES_tradnl" altLang="es-AR" sz="1000" u="none"/>
          </a:p>
          <a:p>
            <a:pPr algn="just"/>
            <a:r>
              <a:rPr lang="es-ES_tradnl" altLang="es-AR" u="none"/>
              <a:t>	¿Enunciados?</a:t>
            </a:r>
          </a:p>
          <a:p>
            <a:pPr algn="just"/>
            <a:endParaRPr lang="es-ES_tradnl" altLang="es-AR" sz="1000" u="none"/>
          </a:p>
          <a:p>
            <a:pPr algn="just"/>
            <a:r>
              <a:rPr lang="es-ES_tradnl" altLang="es-AR" u="none"/>
              <a:t>	¿Expresión en símbolos?</a:t>
            </a:r>
            <a:endParaRPr lang="es-ES_tradnl" altLang="es-AR" u="none">
              <a:sym typeface="Symbol" pitchFamily="2" charset="2"/>
            </a:endParaRPr>
          </a:p>
        </p:txBody>
      </p:sp>
      <p:pic>
        <p:nvPicPr>
          <p:cNvPr id="44037" name="Picture 3" descr="unsl.jpeg">
            <a:extLst>
              <a:ext uri="{FF2B5EF4-FFF2-40B4-BE49-F238E27FC236}">
                <a16:creationId xmlns:a16="http://schemas.microsoft.com/office/drawing/2014/main" id="{402C9E03-6BE3-999B-91E0-896FB878C7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9838" y="5089525"/>
            <a:ext cx="342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4" descr="fcfmyn.jpeg">
            <a:extLst>
              <a:ext uri="{FF2B5EF4-FFF2-40B4-BE49-F238E27FC236}">
                <a16:creationId xmlns:a16="http://schemas.microsoft.com/office/drawing/2014/main" id="{38421C9E-D3EE-6E82-FEA7-E5FD1A50BF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275" y="5106988"/>
            <a:ext cx="433388"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5" descr="dpto.jpeg">
            <a:extLst>
              <a:ext uri="{FF2B5EF4-FFF2-40B4-BE49-F238E27FC236}">
                <a16:creationId xmlns:a16="http://schemas.microsoft.com/office/drawing/2014/main" id="{95263266-CBCB-2FC7-CB51-921EF800B44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054600"/>
            <a:ext cx="4730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3F9704B4-E40F-3475-7F22-56C89D3BD252}"/>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2">
            <a:extLst>
              <a:ext uri="{FF2B5EF4-FFF2-40B4-BE49-F238E27FC236}">
                <a16:creationId xmlns:a16="http://schemas.microsoft.com/office/drawing/2014/main" id="{B9D6FF82-B061-A6CA-659A-43830907A64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167513AD-108F-D344-A518-4833608215BE}" type="slidenum">
              <a:rPr lang="es-ES_tradnl" altLang="es-AR" sz="1000">
                <a:solidFill>
                  <a:srgbClr val="045C75"/>
                </a:solidFill>
              </a:rPr>
              <a:pPr/>
              <a:t>29</a:t>
            </a:fld>
            <a:endParaRPr lang="es-ES_tradnl" altLang="es-AR" sz="1000">
              <a:solidFill>
                <a:srgbClr val="045C75"/>
              </a:solidFill>
            </a:endParaRPr>
          </a:p>
        </p:txBody>
      </p:sp>
      <p:sp>
        <p:nvSpPr>
          <p:cNvPr id="45058" name="Text Box 2">
            <a:extLst>
              <a:ext uri="{FF2B5EF4-FFF2-40B4-BE49-F238E27FC236}">
                <a16:creationId xmlns:a16="http://schemas.microsoft.com/office/drawing/2014/main" id="{FFB2C4A7-62BB-B378-AE84-B94793A1A274}"/>
              </a:ext>
            </a:extLst>
          </p:cNvPr>
          <p:cNvSpPr txBox="1">
            <a:spLocks noChangeArrowheads="1"/>
          </p:cNvSpPr>
          <p:nvPr/>
        </p:nvSpPr>
        <p:spPr bwMode="auto">
          <a:xfrm>
            <a:off x="684213" y="696913"/>
            <a:ext cx="467995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b="1" u="none"/>
              <a:t>Conectivas lógicas: Disyunción</a:t>
            </a:r>
          </a:p>
        </p:txBody>
      </p:sp>
      <p:sp>
        <p:nvSpPr>
          <p:cNvPr id="45059" name="Text Box 3">
            <a:extLst>
              <a:ext uri="{FF2B5EF4-FFF2-40B4-BE49-F238E27FC236}">
                <a16:creationId xmlns:a16="http://schemas.microsoft.com/office/drawing/2014/main" id="{BF21C10D-E223-8042-040B-B2B9F8160BA0}"/>
              </a:ext>
            </a:extLst>
          </p:cNvPr>
          <p:cNvSpPr txBox="1">
            <a:spLocks noChangeArrowheads="1"/>
          </p:cNvSpPr>
          <p:nvPr/>
        </p:nvSpPr>
        <p:spPr bwMode="auto">
          <a:xfrm>
            <a:off x="592138" y="1116013"/>
            <a:ext cx="7947025"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r>
              <a:rPr lang="es-ES_tradnl" altLang="es-AR" u="none"/>
              <a:t>Si se tiene un enunciado compuesto </a:t>
            </a:r>
            <a:r>
              <a:rPr lang="es-ES_tradnl" altLang="es-AR" u="none">
                <a:latin typeface="Comic Sans MS" panose="030F0902030302020204" pitchFamily="66" charset="0"/>
              </a:rPr>
              <a:t>P </a:t>
            </a:r>
            <a:r>
              <a:rPr lang="es-ES_tradnl" altLang="es-AR" u="none"/>
              <a:t>conformado por dos enunciados, supongamos A y B, unidos por medio del conectivo disyunción (</a:t>
            </a:r>
            <a:r>
              <a:rPr lang="es-ES_tradnl" altLang="es-AR" b="1" u="none">
                <a:sym typeface="Symbol" pitchFamily="2" charset="2"/>
              </a:rPr>
              <a:t></a:t>
            </a:r>
            <a:r>
              <a:rPr lang="es-ES_tradnl" altLang="es-AR" u="none"/>
              <a:t>), el enunciado </a:t>
            </a:r>
            <a:r>
              <a:rPr lang="es-ES_tradnl" altLang="es-AR" u="none">
                <a:latin typeface="Comic Sans MS" panose="030F0902030302020204" pitchFamily="66" charset="0"/>
              </a:rPr>
              <a:t>P</a:t>
            </a:r>
            <a:r>
              <a:rPr lang="es-ES_tradnl" altLang="es-AR" u="none"/>
              <a:t> tomará valores de verdad </a:t>
            </a:r>
            <a:r>
              <a:rPr lang="es-ES_tradnl" altLang="es-AR"/>
              <a:t>verdadero</a:t>
            </a:r>
            <a:r>
              <a:rPr lang="es-ES_tradnl" altLang="es-AR" u="none"/>
              <a:t> solamente cuando </a:t>
            </a:r>
            <a:r>
              <a:rPr lang="es-ES_tradnl" altLang="es-AR" b="1"/>
              <a:t>al menos uno de los enunciados</a:t>
            </a:r>
            <a:r>
              <a:rPr lang="es-ES_tradnl" altLang="es-AR" u="none"/>
              <a:t> que lo componen sea verdadero, con lo cual, si ambas son verdaderos ya se da por cumplida la condición establecida por el conectivo.</a:t>
            </a:r>
          </a:p>
          <a:p>
            <a:pPr algn="just"/>
            <a:endParaRPr lang="es-ES_tradnl" altLang="es-AR" sz="1000" u="none"/>
          </a:p>
          <a:p>
            <a:pPr algn="just"/>
            <a:r>
              <a:rPr lang="es-ES_tradnl" altLang="es-AR" u="none"/>
              <a:t>La siguiente tabla muestra el comportamiento de la conectiva disyunción.</a:t>
            </a:r>
          </a:p>
        </p:txBody>
      </p:sp>
      <p:graphicFrame>
        <p:nvGraphicFramePr>
          <p:cNvPr id="45060" name="Object 4096">
            <a:extLst>
              <a:ext uri="{FF2B5EF4-FFF2-40B4-BE49-F238E27FC236}">
                <a16:creationId xmlns:a16="http://schemas.microsoft.com/office/drawing/2014/main" id="{3C2C421D-BBDC-BFE4-E3A0-4A1BD0EE9E4E}"/>
              </a:ext>
            </a:extLst>
          </p:cNvPr>
          <p:cNvGraphicFramePr>
            <a:graphicFrameLocks noChangeAspect="1"/>
          </p:cNvGraphicFramePr>
          <p:nvPr/>
        </p:nvGraphicFramePr>
        <p:xfrm>
          <a:off x="763588" y="3784600"/>
          <a:ext cx="7581900" cy="1125538"/>
        </p:xfrm>
        <a:graphic>
          <a:graphicData uri="http://schemas.openxmlformats.org/presentationml/2006/ole">
            <mc:AlternateContent xmlns:mc="http://schemas.openxmlformats.org/markup-compatibility/2006">
              <mc:Choice xmlns:v="urn:schemas-microsoft-com:vml" Requires="v">
                <p:oleObj name="Document" r:id="rId2" imgW="5689600" imgH="1955800" progId="Word.Document.8">
                  <p:embed/>
                </p:oleObj>
              </mc:Choice>
              <mc:Fallback>
                <p:oleObj name="Document" r:id="rId2" imgW="5689600" imgH="1955800" progId="Word.Document.8">
                  <p:embed/>
                  <p:pic>
                    <p:nvPicPr>
                      <p:cNvPr id="0" name="Object 40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588" y="3784600"/>
                        <a:ext cx="7581900" cy="112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5061" name="Text Box 5">
            <a:extLst>
              <a:ext uri="{FF2B5EF4-FFF2-40B4-BE49-F238E27FC236}">
                <a16:creationId xmlns:a16="http://schemas.microsoft.com/office/drawing/2014/main" id="{CE88C6DD-EFAD-0EDA-790D-CCABAAC0E227}"/>
              </a:ext>
            </a:extLst>
          </p:cNvPr>
          <p:cNvSpPr txBox="1">
            <a:spLocks noChangeArrowheads="1"/>
          </p:cNvSpPr>
          <p:nvPr/>
        </p:nvSpPr>
        <p:spPr bwMode="auto">
          <a:xfrm>
            <a:off x="2692400" y="4897438"/>
            <a:ext cx="23622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sz="1200" b="1" u="none">
                <a:latin typeface="Arial" panose="020B0604020202020204" pitchFamily="34" charset="0"/>
              </a:rPr>
              <a:t>Tabla 4: Conectiva disyunción</a:t>
            </a:r>
            <a:endParaRPr lang="es-ES_tradnl" altLang="es-AR" sz="1200" b="1" u="none"/>
          </a:p>
        </p:txBody>
      </p:sp>
      <p:pic>
        <p:nvPicPr>
          <p:cNvPr id="45062" name="Picture 3" descr="unsl.jpeg">
            <a:extLst>
              <a:ext uri="{FF2B5EF4-FFF2-40B4-BE49-F238E27FC236}">
                <a16:creationId xmlns:a16="http://schemas.microsoft.com/office/drawing/2014/main" id="{3264A290-9BBE-9167-8241-CF5557083F0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39838" y="5089525"/>
            <a:ext cx="342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4" descr="fcfmyn.jpeg">
            <a:extLst>
              <a:ext uri="{FF2B5EF4-FFF2-40B4-BE49-F238E27FC236}">
                <a16:creationId xmlns:a16="http://schemas.microsoft.com/office/drawing/2014/main" id="{94695601-3A85-3956-DA6E-9C3B6B9B9E7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6275" y="5106988"/>
            <a:ext cx="433388"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5" descr="dpto.jpeg">
            <a:extLst>
              <a:ext uri="{FF2B5EF4-FFF2-40B4-BE49-F238E27FC236}">
                <a16:creationId xmlns:a16="http://schemas.microsoft.com/office/drawing/2014/main" id="{C14EDCC7-D0CB-25F3-4B02-421368D61C3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9388" y="5054600"/>
            <a:ext cx="4730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0DD38ABA-AF36-BE53-6F37-E832102F5280}"/>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2">
            <a:extLst>
              <a:ext uri="{FF2B5EF4-FFF2-40B4-BE49-F238E27FC236}">
                <a16:creationId xmlns:a16="http://schemas.microsoft.com/office/drawing/2014/main" id="{E45473C7-DF8A-037C-86DB-8D8D607CB36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74ED66C5-A5E7-E843-95D9-A0F191BFB847}" type="slidenum">
              <a:rPr lang="es-ES_tradnl" altLang="es-AR" sz="1000">
                <a:solidFill>
                  <a:srgbClr val="045C75"/>
                </a:solidFill>
              </a:rPr>
              <a:pPr/>
              <a:t>3</a:t>
            </a:fld>
            <a:endParaRPr lang="es-ES_tradnl" altLang="es-AR" sz="1000">
              <a:solidFill>
                <a:srgbClr val="045C75"/>
              </a:solidFill>
            </a:endParaRPr>
          </a:p>
        </p:txBody>
      </p:sp>
      <p:sp>
        <p:nvSpPr>
          <p:cNvPr id="8" name="CuadroTexto 23">
            <a:extLst>
              <a:ext uri="{FF2B5EF4-FFF2-40B4-BE49-F238E27FC236}">
                <a16:creationId xmlns:a16="http://schemas.microsoft.com/office/drawing/2014/main" id="{2BC22C3F-2DF3-BF5E-D43E-B0E784B09972}"/>
              </a:ext>
            </a:extLst>
          </p:cNvPr>
          <p:cNvSpPr txBox="1"/>
          <p:nvPr/>
        </p:nvSpPr>
        <p:spPr>
          <a:xfrm>
            <a:off x="2555776" y="1561356"/>
            <a:ext cx="4665184" cy="400110"/>
          </a:xfrm>
          <a:prstGeom prst="rect">
            <a:avLst/>
          </a:prstGeom>
          <a:solidFill>
            <a:schemeClr val="accent6">
              <a:lumMod val="60000"/>
              <a:lumOff val="40000"/>
            </a:schemeClr>
          </a:solidFill>
          <a:scene3d>
            <a:camera prst="orthographicFront"/>
            <a:lightRig rig="threePt" dir="t"/>
          </a:scene3d>
          <a:sp3d>
            <a:bevelT/>
          </a:sp3d>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defRPr/>
            </a:pPr>
            <a:r>
              <a:rPr lang="es-ES_tradnl" altLang="es-AR"/>
              <a:t>¿Cómo nos expresamos los seres humanos?</a:t>
            </a:r>
          </a:p>
        </p:txBody>
      </p:sp>
      <p:sp>
        <p:nvSpPr>
          <p:cNvPr id="18437" name="Text Box 13">
            <a:extLst>
              <a:ext uri="{FF2B5EF4-FFF2-40B4-BE49-F238E27FC236}">
                <a16:creationId xmlns:a16="http://schemas.microsoft.com/office/drawing/2014/main" id="{B53BA190-E57F-DE6D-A699-008DD140DDD7}"/>
              </a:ext>
            </a:extLst>
          </p:cNvPr>
          <p:cNvSpPr txBox="1">
            <a:spLocks noChangeArrowheads="1"/>
          </p:cNvSpPr>
          <p:nvPr/>
        </p:nvSpPr>
        <p:spPr bwMode="auto">
          <a:xfrm>
            <a:off x="971550" y="841375"/>
            <a:ext cx="55880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b="1" u="none">
                <a:latin typeface="Arial" panose="020B0604020202020204" pitchFamily="34" charset="0"/>
              </a:rPr>
              <a:t>Lenguaje Natural: la lógica de los conceptos</a:t>
            </a:r>
            <a:endParaRPr lang="es-ES_tradnl" altLang="es-AR" b="1" u="none"/>
          </a:p>
        </p:txBody>
      </p:sp>
      <p:sp>
        <p:nvSpPr>
          <p:cNvPr id="10" name="TextBox 9">
            <a:extLst>
              <a:ext uri="{FF2B5EF4-FFF2-40B4-BE49-F238E27FC236}">
                <a16:creationId xmlns:a16="http://schemas.microsoft.com/office/drawing/2014/main" id="{1A312EF5-FBF9-837E-D89D-033AD8224A77}"/>
              </a:ext>
            </a:extLst>
          </p:cNvPr>
          <p:cNvSpPr txBox="1"/>
          <p:nvPr/>
        </p:nvSpPr>
        <p:spPr>
          <a:xfrm>
            <a:off x="4495800" y="3063542"/>
            <a:ext cx="1357363" cy="400110"/>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none">
            <a:spAutoFit/>
          </a:bodyPr>
          <a:lstStyle>
            <a:lvl1pPr>
              <a:defRPr sz="2000" u="sng">
                <a:solidFill>
                  <a:schemeClr val="tx1"/>
                </a:solidFill>
                <a:latin typeface="Times New Roman" charset="0"/>
                <a:ea typeface="ＭＳ Ｐゴシック" charset="0"/>
                <a:cs typeface="ＭＳ Ｐゴシック" charset="0"/>
              </a:defRPr>
            </a:lvl1pPr>
            <a:lvl2pPr marL="37931725" indent="-37474525">
              <a:defRPr sz="2000" u="sng">
                <a:solidFill>
                  <a:schemeClr val="tx1"/>
                </a:solidFill>
                <a:latin typeface="Times New Roman" charset="0"/>
                <a:ea typeface="ＭＳ Ｐゴシック" charset="0"/>
              </a:defRPr>
            </a:lvl2pPr>
            <a:lvl3pPr>
              <a:defRPr sz="2000" u="sng">
                <a:solidFill>
                  <a:schemeClr val="tx1"/>
                </a:solidFill>
                <a:latin typeface="Times New Roman" charset="0"/>
                <a:ea typeface="ＭＳ Ｐゴシック" charset="0"/>
              </a:defRPr>
            </a:lvl3pPr>
            <a:lvl4pPr>
              <a:defRPr sz="2000" u="sng">
                <a:solidFill>
                  <a:schemeClr val="tx1"/>
                </a:solidFill>
                <a:latin typeface="Times New Roman" charset="0"/>
                <a:ea typeface="ＭＳ Ｐゴシック" charset="0"/>
              </a:defRPr>
            </a:lvl4pPr>
            <a:lvl5pPr>
              <a:defRPr sz="2000" u="sng">
                <a:solidFill>
                  <a:schemeClr val="tx1"/>
                </a:solidFill>
                <a:latin typeface="Times New Roman" charset="0"/>
                <a:ea typeface="ＭＳ Ｐゴシック" charset="0"/>
              </a:defRPr>
            </a:lvl5pPr>
            <a:lvl6pPr marL="457200" eaLnBrk="0" fontAlgn="base" hangingPunct="0">
              <a:spcBef>
                <a:spcPct val="0"/>
              </a:spcBef>
              <a:spcAft>
                <a:spcPct val="0"/>
              </a:spcAft>
              <a:defRPr sz="2000" u="sng">
                <a:solidFill>
                  <a:schemeClr val="tx1"/>
                </a:solidFill>
                <a:latin typeface="Times New Roman" charset="0"/>
                <a:ea typeface="ＭＳ Ｐゴシック" charset="0"/>
              </a:defRPr>
            </a:lvl6pPr>
            <a:lvl7pPr marL="914400" eaLnBrk="0" fontAlgn="base" hangingPunct="0">
              <a:spcBef>
                <a:spcPct val="0"/>
              </a:spcBef>
              <a:spcAft>
                <a:spcPct val="0"/>
              </a:spcAft>
              <a:defRPr sz="2000" u="sng">
                <a:solidFill>
                  <a:schemeClr val="tx1"/>
                </a:solidFill>
                <a:latin typeface="Times New Roman" charset="0"/>
                <a:ea typeface="ＭＳ Ｐゴシック" charset="0"/>
              </a:defRPr>
            </a:lvl7pPr>
            <a:lvl8pPr marL="1371600" eaLnBrk="0" fontAlgn="base" hangingPunct="0">
              <a:spcBef>
                <a:spcPct val="0"/>
              </a:spcBef>
              <a:spcAft>
                <a:spcPct val="0"/>
              </a:spcAft>
              <a:defRPr sz="2000" u="sng">
                <a:solidFill>
                  <a:schemeClr val="tx1"/>
                </a:solidFill>
                <a:latin typeface="Times New Roman" charset="0"/>
                <a:ea typeface="ＭＳ Ｐゴシック" charset="0"/>
              </a:defRPr>
            </a:lvl8pPr>
            <a:lvl9pPr marL="1828800" eaLnBrk="0" fontAlgn="base" hangingPunct="0">
              <a:spcBef>
                <a:spcPct val="0"/>
              </a:spcBef>
              <a:spcAft>
                <a:spcPct val="0"/>
              </a:spcAft>
              <a:defRPr sz="2000" u="sng">
                <a:solidFill>
                  <a:schemeClr val="tx1"/>
                </a:solidFill>
                <a:latin typeface="Times New Roman" charset="0"/>
                <a:ea typeface="ＭＳ Ｐゴシック" charset="0"/>
              </a:defRPr>
            </a:lvl9pPr>
          </a:lstStyle>
          <a:p>
            <a:pPr>
              <a:defRPr/>
            </a:pPr>
            <a:r>
              <a:rPr lang="en-US">
                <a:solidFill>
                  <a:srgbClr val="000000"/>
                </a:solidFill>
                <a:latin typeface="Constantia" charset="0"/>
              </a:rPr>
              <a:t>Conceptos</a:t>
            </a:r>
          </a:p>
        </p:txBody>
      </p:sp>
      <p:cxnSp>
        <p:nvCxnSpPr>
          <p:cNvPr id="12" name="Straight Arrow Connector 11">
            <a:extLst>
              <a:ext uri="{FF2B5EF4-FFF2-40B4-BE49-F238E27FC236}">
                <a16:creationId xmlns:a16="http://schemas.microsoft.com/office/drawing/2014/main" id="{F8B61F77-41D9-504D-A8AC-D0539C28434A}"/>
              </a:ext>
            </a:extLst>
          </p:cNvPr>
          <p:cNvCxnSpPr>
            <a:cxnSpLocks noChangeShapeType="1"/>
          </p:cNvCxnSpPr>
          <p:nvPr/>
        </p:nvCxnSpPr>
        <p:spPr bwMode="auto">
          <a:xfrm flipV="1">
            <a:off x="5867400" y="2930525"/>
            <a:ext cx="990600" cy="304800"/>
          </a:xfrm>
          <a:prstGeom prst="straightConnector1">
            <a:avLst/>
          </a:prstGeom>
          <a:noFill/>
          <a:ln w="25400">
            <a:solidFill>
              <a:srgbClr val="55A839"/>
            </a:solidFill>
            <a:round/>
            <a:headEnd/>
            <a:tailEnd type="arrow" w="med" len="med"/>
          </a:ln>
          <a:effectLst>
            <a:outerShdw blurRad="57150" dist="38100" dir="5400000" algn="ctr" rotWithShape="0">
              <a:srgbClr val="002041">
                <a:alpha val="48000"/>
              </a:srgbClr>
            </a:outerShdw>
          </a:effectLst>
        </p:spPr>
      </p:cxnSp>
      <p:sp>
        <p:nvSpPr>
          <p:cNvPr id="14" name="TextBox 13">
            <a:extLst>
              <a:ext uri="{FF2B5EF4-FFF2-40B4-BE49-F238E27FC236}">
                <a16:creationId xmlns:a16="http://schemas.microsoft.com/office/drawing/2014/main" id="{B5F6FC8E-3EC1-7108-CAF7-B029BF923D12}"/>
              </a:ext>
            </a:extLst>
          </p:cNvPr>
          <p:cNvSpPr txBox="1">
            <a:spLocks noChangeArrowheads="1"/>
          </p:cNvSpPr>
          <p:nvPr/>
        </p:nvSpPr>
        <p:spPr bwMode="auto">
          <a:xfrm>
            <a:off x="2971800" y="3082925"/>
            <a:ext cx="749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n-US" altLang="es-AR" sz="1800"/>
              <a:t>Vagos</a:t>
            </a:r>
          </a:p>
        </p:txBody>
      </p:sp>
      <p:cxnSp>
        <p:nvCxnSpPr>
          <p:cNvPr id="15" name="Straight Arrow Connector 14">
            <a:extLst>
              <a:ext uri="{FF2B5EF4-FFF2-40B4-BE49-F238E27FC236}">
                <a16:creationId xmlns:a16="http://schemas.microsoft.com/office/drawing/2014/main" id="{302549ED-5417-C3A8-D66B-C2ECA19ADF6B}"/>
              </a:ext>
            </a:extLst>
          </p:cNvPr>
          <p:cNvCxnSpPr>
            <a:cxnSpLocks noChangeShapeType="1"/>
          </p:cNvCxnSpPr>
          <p:nvPr/>
        </p:nvCxnSpPr>
        <p:spPr bwMode="auto">
          <a:xfrm rot="10800000">
            <a:off x="3657600" y="3311525"/>
            <a:ext cx="762000" cy="1588"/>
          </a:xfrm>
          <a:prstGeom prst="straightConnector1">
            <a:avLst/>
          </a:prstGeom>
          <a:noFill/>
          <a:ln w="25400">
            <a:solidFill>
              <a:srgbClr val="55A839"/>
            </a:solidFill>
            <a:round/>
            <a:headEnd/>
            <a:tailEnd type="arrow" w="med" len="med"/>
          </a:ln>
          <a:effectLst>
            <a:outerShdw blurRad="57150" dist="38100" dir="5400000" algn="ctr" rotWithShape="0">
              <a:srgbClr val="002041">
                <a:alpha val="48000"/>
              </a:srgbClr>
            </a:outerShdw>
          </a:effectLst>
        </p:spPr>
      </p:cxnSp>
      <p:sp>
        <p:nvSpPr>
          <p:cNvPr id="21" name="TextBox 20">
            <a:extLst>
              <a:ext uri="{FF2B5EF4-FFF2-40B4-BE49-F238E27FC236}">
                <a16:creationId xmlns:a16="http://schemas.microsoft.com/office/drawing/2014/main" id="{00F94757-FF96-759F-70BE-F39C571ABD69}"/>
              </a:ext>
            </a:extLst>
          </p:cNvPr>
          <p:cNvSpPr txBox="1">
            <a:spLocks noChangeArrowheads="1"/>
          </p:cNvSpPr>
          <p:nvPr/>
        </p:nvSpPr>
        <p:spPr bwMode="auto">
          <a:xfrm>
            <a:off x="6858000" y="2625725"/>
            <a:ext cx="1287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n-US" altLang="es-AR" sz="1800"/>
              <a:t>Imperfectos</a:t>
            </a:r>
          </a:p>
        </p:txBody>
      </p:sp>
      <p:cxnSp>
        <p:nvCxnSpPr>
          <p:cNvPr id="23" name="Straight Arrow Connector 22">
            <a:extLst>
              <a:ext uri="{FF2B5EF4-FFF2-40B4-BE49-F238E27FC236}">
                <a16:creationId xmlns:a16="http://schemas.microsoft.com/office/drawing/2014/main" id="{D59B42A4-1869-5AC8-7740-AD4CA4A593D2}"/>
              </a:ext>
            </a:extLst>
          </p:cNvPr>
          <p:cNvCxnSpPr>
            <a:cxnSpLocks noChangeShapeType="1"/>
          </p:cNvCxnSpPr>
          <p:nvPr/>
        </p:nvCxnSpPr>
        <p:spPr bwMode="auto">
          <a:xfrm>
            <a:off x="5853113" y="3263900"/>
            <a:ext cx="1081087" cy="123825"/>
          </a:xfrm>
          <a:prstGeom prst="straightConnector1">
            <a:avLst/>
          </a:prstGeom>
          <a:noFill/>
          <a:ln w="25400">
            <a:solidFill>
              <a:srgbClr val="55A839"/>
            </a:solidFill>
            <a:round/>
            <a:headEnd/>
            <a:tailEnd type="arrow" w="med" len="med"/>
          </a:ln>
          <a:effectLst>
            <a:outerShdw blurRad="57150" dist="38100" dir="5400000" algn="ctr" rotWithShape="0">
              <a:srgbClr val="002041">
                <a:alpha val="48000"/>
              </a:srgbClr>
            </a:outerShdw>
          </a:effectLst>
        </p:spPr>
      </p:cxnSp>
      <p:sp>
        <p:nvSpPr>
          <p:cNvPr id="26" name="TextBox 25">
            <a:extLst>
              <a:ext uri="{FF2B5EF4-FFF2-40B4-BE49-F238E27FC236}">
                <a16:creationId xmlns:a16="http://schemas.microsoft.com/office/drawing/2014/main" id="{41D944ED-3561-9817-F565-ADDA91787ECD}"/>
              </a:ext>
            </a:extLst>
          </p:cNvPr>
          <p:cNvSpPr txBox="1">
            <a:spLocks noChangeArrowheads="1"/>
          </p:cNvSpPr>
          <p:nvPr/>
        </p:nvSpPr>
        <p:spPr bwMode="auto">
          <a:xfrm>
            <a:off x="6858000" y="3170238"/>
            <a:ext cx="1184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n-US" altLang="es-AR" sz="1800"/>
              <a:t>Complejos</a:t>
            </a:r>
          </a:p>
        </p:txBody>
      </p:sp>
      <p:cxnSp>
        <p:nvCxnSpPr>
          <p:cNvPr id="27" name="Straight Arrow Connector 26">
            <a:extLst>
              <a:ext uri="{FF2B5EF4-FFF2-40B4-BE49-F238E27FC236}">
                <a16:creationId xmlns:a16="http://schemas.microsoft.com/office/drawing/2014/main" id="{93D89785-3B3C-AF3C-4069-F1A523B5BA27}"/>
              </a:ext>
            </a:extLst>
          </p:cNvPr>
          <p:cNvCxnSpPr>
            <a:cxnSpLocks noChangeShapeType="1"/>
          </p:cNvCxnSpPr>
          <p:nvPr/>
        </p:nvCxnSpPr>
        <p:spPr bwMode="auto">
          <a:xfrm>
            <a:off x="5853113" y="3263900"/>
            <a:ext cx="1095375" cy="552450"/>
          </a:xfrm>
          <a:prstGeom prst="straightConnector1">
            <a:avLst/>
          </a:prstGeom>
          <a:noFill/>
          <a:ln w="25400">
            <a:solidFill>
              <a:srgbClr val="55A839"/>
            </a:solidFill>
            <a:round/>
            <a:headEnd/>
            <a:tailEnd type="arrow" w="med" len="med"/>
          </a:ln>
          <a:effectLst>
            <a:outerShdw blurRad="57150" dist="38100" dir="5400000" algn="ctr" rotWithShape="0">
              <a:srgbClr val="002041">
                <a:alpha val="48000"/>
              </a:srgbClr>
            </a:outerShdw>
          </a:effectLst>
        </p:spPr>
      </p:cxnSp>
      <p:sp>
        <p:nvSpPr>
          <p:cNvPr id="29" name="TextBox 28">
            <a:extLst>
              <a:ext uri="{FF2B5EF4-FFF2-40B4-BE49-F238E27FC236}">
                <a16:creationId xmlns:a16="http://schemas.microsoft.com/office/drawing/2014/main" id="{8CCFF934-8FDE-4E18-B907-728917983EB4}"/>
              </a:ext>
            </a:extLst>
          </p:cNvPr>
          <p:cNvSpPr txBox="1">
            <a:spLocks noChangeArrowheads="1"/>
          </p:cNvSpPr>
          <p:nvPr/>
        </p:nvSpPr>
        <p:spPr bwMode="auto">
          <a:xfrm>
            <a:off x="6858000" y="3551238"/>
            <a:ext cx="928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n-US" altLang="es-AR" sz="1800"/>
              <a:t>Simples</a:t>
            </a:r>
          </a:p>
        </p:txBody>
      </p:sp>
      <p:cxnSp>
        <p:nvCxnSpPr>
          <p:cNvPr id="30" name="Straight Arrow Connector 29">
            <a:extLst>
              <a:ext uri="{FF2B5EF4-FFF2-40B4-BE49-F238E27FC236}">
                <a16:creationId xmlns:a16="http://schemas.microsoft.com/office/drawing/2014/main" id="{6A193312-3F21-E424-9461-E7CD5D73AD3C}"/>
              </a:ext>
            </a:extLst>
          </p:cNvPr>
          <p:cNvCxnSpPr>
            <a:cxnSpLocks noChangeShapeType="1"/>
          </p:cNvCxnSpPr>
          <p:nvPr/>
        </p:nvCxnSpPr>
        <p:spPr bwMode="auto">
          <a:xfrm rot="10800000" flipV="1">
            <a:off x="3733800" y="3463925"/>
            <a:ext cx="685800" cy="228600"/>
          </a:xfrm>
          <a:prstGeom prst="straightConnector1">
            <a:avLst/>
          </a:prstGeom>
          <a:noFill/>
          <a:ln w="25400">
            <a:solidFill>
              <a:srgbClr val="55A839"/>
            </a:solidFill>
            <a:round/>
            <a:headEnd/>
            <a:tailEnd type="arrow" w="med" len="med"/>
          </a:ln>
          <a:effectLst>
            <a:outerShdw blurRad="57150" dist="38100" dir="5400000" algn="ctr" rotWithShape="0">
              <a:srgbClr val="002041">
                <a:alpha val="48000"/>
              </a:srgbClr>
            </a:outerShdw>
          </a:effectLst>
        </p:spPr>
      </p:cxnSp>
      <p:sp>
        <p:nvSpPr>
          <p:cNvPr id="33" name="TextBox 32">
            <a:extLst>
              <a:ext uri="{FF2B5EF4-FFF2-40B4-BE49-F238E27FC236}">
                <a16:creationId xmlns:a16="http://schemas.microsoft.com/office/drawing/2014/main" id="{E39B6DA7-A158-2717-B13C-B9EBA139ED7B}"/>
              </a:ext>
            </a:extLst>
          </p:cNvPr>
          <p:cNvSpPr txBox="1">
            <a:spLocks noChangeArrowheads="1"/>
          </p:cNvSpPr>
          <p:nvPr/>
        </p:nvSpPr>
        <p:spPr bwMode="auto">
          <a:xfrm>
            <a:off x="2667000" y="3475038"/>
            <a:ext cx="1120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n-US" altLang="es-AR" sz="1800"/>
              <a:t>Concretos</a:t>
            </a:r>
          </a:p>
        </p:txBody>
      </p:sp>
      <p:cxnSp>
        <p:nvCxnSpPr>
          <p:cNvPr id="34" name="Straight Arrow Connector 33">
            <a:extLst>
              <a:ext uri="{FF2B5EF4-FFF2-40B4-BE49-F238E27FC236}">
                <a16:creationId xmlns:a16="http://schemas.microsoft.com/office/drawing/2014/main" id="{80C2E82C-7A2D-C082-DEC1-2562662431E1}"/>
              </a:ext>
            </a:extLst>
          </p:cNvPr>
          <p:cNvCxnSpPr>
            <a:cxnSpLocks noChangeShapeType="1"/>
          </p:cNvCxnSpPr>
          <p:nvPr/>
        </p:nvCxnSpPr>
        <p:spPr bwMode="auto">
          <a:xfrm rot="5400000">
            <a:off x="4953001" y="3692525"/>
            <a:ext cx="457200" cy="3175"/>
          </a:xfrm>
          <a:prstGeom prst="straightConnector1">
            <a:avLst/>
          </a:prstGeom>
          <a:noFill/>
          <a:ln w="25400">
            <a:solidFill>
              <a:srgbClr val="55A839"/>
            </a:solidFill>
            <a:round/>
            <a:headEnd/>
            <a:tailEnd type="arrow" w="med" len="med"/>
          </a:ln>
          <a:effectLst>
            <a:outerShdw blurRad="57150" dist="38100" dir="5400000" algn="ctr" rotWithShape="0">
              <a:srgbClr val="002041">
                <a:alpha val="48000"/>
              </a:srgbClr>
            </a:outerShdw>
          </a:effectLst>
        </p:spPr>
      </p:cxnSp>
      <p:sp>
        <p:nvSpPr>
          <p:cNvPr id="37" name="TextBox 36">
            <a:extLst>
              <a:ext uri="{FF2B5EF4-FFF2-40B4-BE49-F238E27FC236}">
                <a16:creationId xmlns:a16="http://schemas.microsoft.com/office/drawing/2014/main" id="{1B52A9C5-E321-C368-9D14-A4FFF6ABB488}"/>
              </a:ext>
            </a:extLst>
          </p:cNvPr>
          <p:cNvSpPr txBox="1">
            <a:spLocks noChangeArrowheads="1"/>
          </p:cNvSpPr>
          <p:nvPr/>
        </p:nvSpPr>
        <p:spPr bwMode="auto">
          <a:xfrm>
            <a:off x="4594225" y="3856038"/>
            <a:ext cx="1171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n-US" altLang="es-AR" sz="1800"/>
              <a:t>Abstractos</a:t>
            </a:r>
          </a:p>
        </p:txBody>
      </p:sp>
      <p:pic>
        <p:nvPicPr>
          <p:cNvPr id="18453" name="Picture 3" descr="unsl.jpeg">
            <a:extLst>
              <a:ext uri="{FF2B5EF4-FFF2-40B4-BE49-F238E27FC236}">
                <a16:creationId xmlns:a16="http://schemas.microsoft.com/office/drawing/2014/main" id="{2C2F4D5E-F54D-C935-AB70-F89E07DA49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9838" y="5089525"/>
            <a:ext cx="342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4" name="Picture 4" descr="fcfmyn.jpeg">
            <a:extLst>
              <a:ext uri="{FF2B5EF4-FFF2-40B4-BE49-F238E27FC236}">
                <a16:creationId xmlns:a16="http://schemas.microsoft.com/office/drawing/2014/main" id="{3956DBEE-FE25-1C38-6799-755C6036B8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275" y="5106988"/>
            <a:ext cx="433388"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5" name="Picture 5" descr="dpto.jpeg">
            <a:extLst>
              <a:ext uri="{FF2B5EF4-FFF2-40B4-BE49-F238E27FC236}">
                <a16:creationId xmlns:a16="http://schemas.microsoft.com/office/drawing/2014/main" id="{2DB6E54D-AF01-DE99-F24A-B55D3B97E03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054600"/>
            <a:ext cx="4730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5AE1D970-29F0-2A6E-8940-100D010275B8}"/>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par>
                          <p:cTn id="8" fill="hold" nodeType="afterGroup">
                            <p:stCondLst>
                              <p:cond delay="2000"/>
                            </p:stCondLst>
                            <p:childTnLst>
                              <p:par>
                                <p:cTn id="9" presetID="1" presetClass="entr" presetSubtype="0" fill="hold" nodeType="afterEffect">
                                  <p:stCondLst>
                                    <p:cond delay="1000"/>
                                  </p:stCondLst>
                                  <p:childTnLst>
                                    <p:set>
                                      <p:cBhvr>
                                        <p:cTn id="10" dur="1" fill="hold">
                                          <p:stCondLst>
                                            <p:cond delay="0"/>
                                          </p:stCondLst>
                                        </p:cTn>
                                        <p:tgtEl>
                                          <p:spTgt spid="14"/>
                                        </p:tgtEl>
                                        <p:attrNameLst>
                                          <p:attrName>style.visibility</p:attrName>
                                        </p:attrNameLst>
                                      </p:cBhvr>
                                      <p:to>
                                        <p:strVal val="visible"/>
                                      </p:to>
                                    </p:set>
                                  </p:childTnLst>
                                </p:cTn>
                              </p:par>
                            </p:childTnLst>
                          </p:cTn>
                        </p:par>
                        <p:par>
                          <p:cTn id="11" fill="hold" nodeType="afterGroup">
                            <p:stCondLst>
                              <p:cond delay="3000"/>
                            </p:stCondLst>
                            <p:childTnLst>
                              <p:par>
                                <p:cTn id="12" presetID="10" presetClass="entr" presetSubtype="0" fill="hold" nodeType="afterEffect">
                                  <p:stCondLst>
                                    <p:cond delay="100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2000"/>
                                        <p:tgtEl>
                                          <p:spTgt spid="30"/>
                                        </p:tgtEl>
                                      </p:cBhvr>
                                    </p:animEffect>
                                  </p:childTnLst>
                                </p:cTn>
                              </p:par>
                            </p:childTnLst>
                          </p:cTn>
                        </p:par>
                        <p:par>
                          <p:cTn id="15" fill="hold" nodeType="afterGroup">
                            <p:stCondLst>
                              <p:cond delay="6000"/>
                            </p:stCondLst>
                            <p:childTnLst>
                              <p:par>
                                <p:cTn id="16" presetID="10" presetClass="entr" presetSubtype="0" fill="hold" nodeType="afterEffect">
                                  <p:stCondLst>
                                    <p:cond delay="100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2000"/>
                                        <p:tgtEl>
                                          <p:spTgt spid="33"/>
                                        </p:tgtEl>
                                      </p:cBhvr>
                                    </p:animEffect>
                                  </p:childTnLst>
                                </p:cTn>
                              </p:par>
                            </p:childTnLst>
                          </p:cTn>
                        </p:par>
                        <p:par>
                          <p:cTn id="19" fill="hold" nodeType="afterGroup">
                            <p:stCondLst>
                              <p:cond delay="9000"/>
                            </p:stCondLst>
                            <p:childTnLst>
                              <p:par>
                                <p:cTn id="20" presetID="10" presetClass="entr" presetSubtype="0" fill="hold" nodeType="afterEffect">
                                  <p:stCondLst>
                                    <p:cond delay="100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2000"/>
                                        <p:tgtEl>
                                          <p:spTgt spid="34"/>
                                        </p:tgtEl>
                                      </p:cBhvr>
                                    </p:animEffect>
                                  </p:childTnLst>
                                </p:cTn>
                              </p:par>
                            </p:childTnLst>
                          </p:cTn>
                        </p:par>
                        <p:par>
                          <p:cTn id="23" fill="hold" nodeType="afterGroup">
                            <p:stCondLst>
                              <p:cond delay="12000"/>
                            </p:stCondLst>
                            <p:childTnLst>
                              <p:par>
                                <p:cTn id="24" presetID="1" presetClass="entr" presetSubtype="0" fill="hold" nodeType="afterEffect">
                                  <p:stCondLst>
                                    <p:cond delay="1000"/>
                                  </p:stCondLst>
                                  <p:childTnLst>
                                    <p:set>
                                      <p:cBhvr>
                                        <p:cTn id="25" dur="1" fill="hold">
                                          <p:stCondLst>
                                            <p:cond delay="0"/>
                                          </p:stCondLst>
                                        </p:cTn>
                                        <p:tgtEl>
                                          <p:spTgt spid="37"/>
                                        </p:tgtEl>
                                        <p:attrNameLst>
                                          <p:attrName>style.visibility</p:attrName>
                                        </p:attrNameLst>
                                      </p:cBhvr>
                                      <p:to>
                                        <p:strVal val="visible"/>
                                      </p:to>
                                    </p:set>
                                  </p:childTnLst>
                                </p:cTn>
                              </p:par>
                            </p:childTnLst>
                          </p:cTn>
                        </p:par>
                        <p:par>
                          <p:cTn id="26" fill="hold" nodeType="afterGroup">
                            <p:stCondLst>
                              <p:cond delay="13000"/>
                            </p:stCondLst>
                            <p:childTnLst>
                              <p:par>
                                <p:cTn id="27" presetID="10" presetClass="entr" presetSubtype="0" fill="hold" nodeType="afterEffect">
                                  <p:stCondLst>
                                    <p:cond delay="100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2000"/>
                                        <p:tgtEl>
                                          <p:spTgt spid="27"/>
                                        </p:tgtEl>
                                      </p:cBhvr>
                                    </p:animEffect>
                                  </p:childTnLst>
                                </p:cTn>
                              </p:par>
                            </p:childTnLst>
                          </p:cTn>
                        </p:par>
                        <p:par>
                          <p:cTn id="30" fill="hold" nodeType="afterGroup">
                            <p:stCondLst>
                              <p:cond delay="16000"/>
                            </p:stCondLst>
                            <p:childTnLst>
                              <p:par>
                                <p:cTn id="31" presetID="1" presetClass="entr" presetSubtype="0" fill="hold" nodeType="afterEffect">
                                  <p:stCondLst>
                                    <p:cond delay="1000"/>
                                  </p:stCondLst>
                                  <p:childTnLst>
                                    <p:set>
                                      <p:cBhvr>
                                        <p:cTn id="32" dur="1" fill="hold">
                                          <p:stCondLst>
                                            <p:cond delay="0"/>
                                          </p:stCondLst>
                                        </p:cTn>
                                        <p:tgtEl>
                                          <p:spTgt spid="29"/>
                                        </p:tgtEl>
                                        <p:attrNameLst>
                                          <p:attrName>style.visibility</p:attrName>
                                        </p:attrNameLst>
                                      </p:cBhvr>
                                      <p:to>
                                        <p:strVal val="visible"/>
                                      </p:to>
                                    </p:set>
                                  </p:childTnLst>
                                </p:cTn>
                              </p:par>
                            </p:childTnLst>
                          </p:cTn>
                        </p:par>
                        <p:par>
                          <p:cTn id="33" fill="hold" nodeType="afterGroup">
                            <p:stCondLst>
                              <p:cond delay="17000"/>
                            </p:stCondLst>
                            <p:childTnLst>
                              <p:par>
                                <p:cTn id="34" presetID="10" presetClass="entr" presetSubtype="0" fill="hold" nodeType="afterEffect">
                                  <p:stCondLst>
                                    <p:cond delay="100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2000"/>
                                        <p:tgtEl>
                                          <p:spTgt spid="23"/>
                                        </p:tgtEl>
                                      </p:cBhvr>
                                    </p:animEffect>
                                  </p:childTnLst>
                                </p:cTn>
                              </p:par>
                            </p:childTnLst>
                          </p:cTn>
                        </p:par>
                        <p:par>
                          <p:cTn id="37" fill="hold" nodeType="afterGroup">
                            <p:stCondLst>
                              <p:cond delay="20000"/>
                            </p:stCondLst>
                            <p:childTnLst>
                              <p:par>
                                <p:cTn id="38" presetID="1" presetClass="entr" presetSubtype="0" fill="hold" nodeType="afterEffect">
                                  <p:stCondLst>
                                    <p:cond delay="1000"/>
                                  </p:stCondLst>
                                  <p:childTnLst>
                                    <p:set>
                                      <p:cBhvr>
                                        <p:cTn id="39" dur="1" fill="hold">
                                          <p:stCondLst>
                                            <p:cond delay="0"/>
                                          </p:stCondLst>
                                        </p:cTn>
                                        <p:tgtEl>
                                          <p:spTgt spid="26"/>
                                        </p:tgtEl>
                                        <p:attrNameLst>
                                          <p:attrName>style.visibility</p:attrName>
                                        </p:attrNameLst>
                                      </p:cBhvr>
                                      <p:to>
                                        <p:strVal val="visible"/>
                                      </p:to>
                                    </p:set>
                                  </p:childTnLst>
                                </p:cTn>
                              </p:par>
                            </p:childTnLst>
                          </p:cTn>
                        </p:par>
                        <p:par>
                          <p:cTn id="40" fill="hold" nodeType="afterGroup">
                            <p:stCondLst>
                              <p:cond delay="21000"/>
                            </p:stCondLst>
                            <p:childTnLst>
                              <p:par>
                                <p:cTn id="41" presetID="10" presetClass="entr" presetSubtype="0" fill="hold" nodeType="afterEffect">
                                  <p:stCondLst>
                                    <p:cond delay="100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000"/>
                                        <p:tgtEl>
                                          <p:spTgt spid="12"/>
                                        </p:tgtEl>
                                      </p:cBhvr>
                                    </p:animEffect>
                                  </p:childTnLst>
                                </p:cTn>
                              </p:par>
                            </p:childTnLst>
                          </p:cTn>
                        </p:par>
                        <p:par>
                          <p:cTn id="44" fill="hold" nodeType="afterGroup">
                            <p:stCondLst>
                              <p:cond delay="24000"/>
                            </p:stCondLst>
                            <p:childTnLst>
                              <p:par>
                                <p:cTn id="45" presetID="1" presetClass="entr" presetSubtype="0" fill="hold" nodeType="afterEffect">
                                  <p:stCondLst>
                                    <p:cond delay="100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26" grpId="0"/>
      <p:bldP spid="29" grpId="0"/>
      <p:bldP spid="33"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2">
            <a:extLst>
              <a:ext uri="{FF2B5EF4-FFF2-40B4-BE49-F238E27FC236}">
                <a16:creationId xmlns:a16="http://schemas.microsoft.com/office/drawing/2014/main" id="{6373C28B-B710-FC19-1C00-8578D740E05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E1641C72-E6C0-EE46-8375-E4128A3720ED}" type="slidenum">
              <a:rPr lang="es-ES_tradnl" altLang="es-AR" sz="1000">
                <a:solidFill>
                  <a:srgbClr val="045C75"/>
                </a:solidFill>
              </a:rPr>
              <a:pPr/>
              <a:t>30</a:t>
            </a:fld>
            <a:endParaRPr lang="es-ES_tradnl" altLang="es-AR" sz="1000">
              <a:solidFill>
                <a:srgbClr val="045C75"/>
              </a:solidFill>
            </a:endParaRPr>
          </a:p>
        </p:txBody>
      </p:sp>
      <p:sp>
        <p:nvSpPr>
          <p:cNvPr id="46082" name="Text Box 2">
            <a:extLst>
              <a:ext uri="{FF2B5EF4-FFF2-40B4-BE49-F238E27FC236}">
                <a16:creationId xmlns:a16="http://schemas.microsoft.com/office/drawing/2014/main" id="{610DDBCB-6BC4-274C-9B4D-5DE280A9864A}"/>
              </a:ext>
            </a:extLst>
          </p:cNvPr>
          <p:cNvSpPr txBox="1">
            <a:spLocks noChangeArrowheads="1"/>
          </p:cNvSpPr>
          <p:nvPr/>
        </p:nvSpPr>
        <p:spPr bwMode="auto">
          <a:xfrm>
            <a:off x="179388" y="696913"/>
            <a:ext cx="4392612"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b="1" u="none"/>
              <a:t>Ejemplo de Disyunción</a:t>
            </a:r>
          </a:p>
        </p:txBody>
      </p:sp>
      <p:sp>
        <p:nvSpPr>
          <p:cNvPr id="46083" name="Text Box 3">
            <a:extLst>
              <a:ext uri="{FF2B5EF4-FFF2-40B4-BE49-F238E27FC236}">
                <a16:creationId xmlns:a16="http://schemas.microsoft.com/office/drawing/2014/main" id="{1258B5FE-8899-BC04-EA29-94E19C9DD28A}"/>
              </a:ext>
            </a:extLst>
          </p:cNvPr>
          <p:cNvSpPr txBox="1">
            <a:spLocks noChangeArrowheads="1"/>
          </p:cNvSpPr>
          <p:nvPr/>
        </p:nvSpPr>
        <p:spPr bwMode="auto">
          <a:xfrm>
            <a:off x="592138" y="1071563"/>
            <a:ext cx="7947025"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1pPr>
            <a:lvl2pPr marL="742950" indent="-28575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2pPr>
            <a:lvl3pPr marL="1143000" indent="-22860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3pPr>
            <a:lvl4pPr marL="1600200" indent="-22860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4pPr>
            <a:lvl5pPr marL="2057400" indent="-22860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9pPr>
          </a:lstStyle>
          <a:p>
            <a:pPr algn="just"/>
            <a:r>
              <a:rPr lang="es-ES_tradnl" altLang="es-AR" sz="1800" u="none"/>
              <a:t>Haciendo la asociación con nuestro lenguaje natural, la conectiva de disyunción esta representada </a:t>
            </a:r>
            <a:r>
              <a:rPr lang="es-ES_tradnl" altLang="es-AR" sz="1800"/>
              <a:t>usualmente</a:t>
            </a:r>
            <a:r>
              <a:rPr lang="es-ES_tradnl" altLang="es-AR" sz="1800" u="none"/>
              <a:t> por la palabra ´</a:t>
            </a:r>
            <a:r>
              <a:rPr lang="es-ES_tradnl" altLang="es-AR" sz="1800" b="1" u="none"/>
              <a:t>o</a:t>
            </a:r>
            <a:r>
              <a:rPr lang="es-ES_tradnl" altLang="es-AR" sz="1800" u="none"/>
              <a:t>´ .</a:t>
            </a:r>
          </a:p>
          <a:p>
            <a:pPr algn="just"/>
            <a:endParaRPr lang="es-ES_tradnl" altLang="es-AR" sz="1800" u="none"/>
          </a:p>
          <a:p>
            <a:pPr algn="just"/>
            <a:r>
              <a:rPr lang="es-ES_tradnl" altLang="es-AR" sz="1800" u="none"/>
              <a:t>Ejemplo:</a:t>
            </a:r>
          </a:p>
          <a:p>
            <a:pPr algn="just"/>
            <a:endParaRPr lang="es-ES_tradnl" altLang="es-AR" sz="1800" u="none"/>
          </a:p>
          <a:p>
            <a:pPr algn="just"/>
            <a:r>
              <a:rPr lang="es-ES_tradnl" altLang="es-AR" sz="1800" u="none"/>
              <a:t>		 </a:t>
            </a:r>
            <a:r>
              <a:rPr lang="es-ES_tradnl" altLang="es-AR" sz="1800" b="1" u="none">
                <a:latin typeface="Comic Sans MS" panose="030F0902030302020204" pitchFamily="66" charset="0"/>
              </a:rPr>
              <a:t>P</a:t>
            </a:r>
            <a:r>
              <a:rPr lang="es-ES_tradnl" altLang="es-AR" sz="1800" u="none"/>
              <a:t>:  </a:t>
            </a:r>
            <a:r>
              <a:rPr lang="ja-JP" altLang="es-ES_tradnl" sz="1800" u="none"/>
              <a:t>“</a:t>
            </a:r>
            <a:r>
              <a:rPr lang="es-ES_tradnl" altLang="ja-JP" sz="1800" u="none"/>
              <a:t>Iré al cine o comeré pororó</a:t>
            </a:r>
            <a:r>
              <a:rPr lang="ja-JP" altLang="es-ES_tradnl" sz="1800" u="none"/>
              <a:t>”</a:t>
            </a:r>
            <a:endParaRPr lang="es-ES_tradnl" altLang="ja-JP" sz="1800" u="none"/>
          </a:p>
          <a:p>
            <a:pPr algn="just"/>
            <a:endParaRPr lang="es-ES_tradnl" altLang="es-AR" sz="1800" u="none"/>
          </a:p>
          <a:p>
            <a:pPr algn="just"/>
            <a:r>
              <a:rPr lang="es-ES_tradnl" altLang="es-AR" sz="1800" u="none"/>
              <a:t>	donde:</a:t>
            </a:r>
          </a:p>
          <a:p>
            <a:pPr algn="just"/>
            <a:endParaRPr lang="es-ES_tradnl" altLang="es-AR" sz="1800" u="none"/>
          </a:p>
          <a:p>
            <a:pPr algn="just"/>
            <a:r>
              <a:rPr lang="es-ES_tradnl" altLang="es-AR" sz="1800" u="none"/>
              <a:t>		</a:t>
            </a:r>
            <a:r>
              <a:rPr lang="es-ES_tradnl" altLang="es-AR" sz="1800" b="1" u="none"/>
              <a:t>A</a:t>
            </a:r>
            <a:r>
              <a:rPr lang="es-ES_tradnl" altLang="es-AR" sz="1800" u="none"/>
              <a:t>: </a:t>
            </a:r>
            <a:r>
              <a:rPr lang="ja-JP" altLang="es-ES_tradnl" sz="1800" u="none"/>
              <a:t>“</a:t>
            </a:r>
            <a:r>
              <a:rPr lang="es-ES_tradnl" altLang="ja-JP" sz="1800" u="none"/>
              <a:t>Yo Iré al cine</a:t>
            </a:r>
            <a:r>
              <a:rPr lang="ja-JP" altLang="es-ES_tradnl" sz="1800" u="none"/>
              <a:t>”</a:t>
            </a:r>
            <a:endParaRPr lang="es-ES_tradnl" altLang="ja-JP" sz="1800" u="none"/>
          </a:p>
          <a:p>
            <a:pPr algn="just"/>
            <a:r>
              <a:rPr lang="es-ES_tradnl" altLang="es-AR" sz="1800" u="none"/>
              <a:t>		</a:t>
            </a:r>
            <a:r>
              <a:rPr lang="es-ES_tradnl" altLang="es-AR" sz="1800" b="1" u="none"/>
              <a:t>B</a:t>
            </a:r>
            <a:r>
              <a:rPr lang="es-ES_tradnl" altLang="es-AR" sz="1800" u="none"/>
              <a:t>: </a:t>
            </a:r>
            <a:r>
              <a:rPr lang="ja-JP" altLang="es-ES_tradnl" sz="1800" u="none"/>
              <a:t>“</a:t>
            </a:r>
            <a:r>
              <a:rPr lang="es-ES_tradnl" altLang="ja-JP" sz="1800" u="none"/>
              <a:t>Yo comeré pororó</a:t>
            </a:r>
            <a:r>
              <a:rPr lang="ja-JP" altLang="es-ES_tradnl" sz="1800" u="none"/>
              <a:t>”</a:t>
            </a:r>
            <a:endParaRPr lang="es-ES_tradnl" altLang="ja-JP" sz="1800" u="none"/>
          </a:p>
          <a:p>
            <a:pPr algn="just"/>
            <a:endParaRPr lang="es-ES_tradnl" altLang="es-AR" sz="1800" u="none"/>
          </a:p>
          <a:p>
            <a:pPr algn="just"/>
            <a:r>
              <a:rPr lang="es-ES_tradnl" altLang="es-AR" sz="1800" u="none"/>
              <a:t>	y se representa por:</a:t>
            </a:r>
          </a:p>
          <a:p>
            <a:pPr algn="just"/>
            <a:r>
              <a:rPr lang="es-ES_tradnl" altLang="es-AR" sz="1800" u="none"/>
              <a:t>			(A  </a:t>
            </a:r>
            <a:r>
              <a:rPr lang="es-ES_tradnl" altLang="es-AR" sz="1800" u="none">
                <a:sym typeface="Symbol" pitchFamily="2" charset="2"/>
              </a:rPr>
              <a:t> B)</a:t>
            </a:r>
          </a:p>
        </p:txBody>
      </p:sp>
      <p:pic>
        <p:nvPicPr>
          <p:cNvPr id="46084" name="Picture 3" descr="unsl.jpeg">
            <a:extLst>
              <a:ext uri="{FF2B5EF4-FFF2-40B4-BE49-F238E27FC236}">
                <a16:creationId xmlns:a16="http://schemas.microsoft.com/office/drawing/2014/main" id="{AB8627EF-4D82-23B2-0879-E2B366517C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9838" y="5089525"/>
            <a:ext cx="342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4" descr="fcfmyn.jpeg">
            <a:extLst>
              <a:ext uri="{FF2B5EF4-FFF2-40B4-BE49-F238E27FC236}">
                <a16:creationId xmlns:a16="http://schemas.microsoft.com/office/drawing/2014/main" id="{D6CD6F7F-2300-0B0E-A9E0-534608E8A6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275" y="5106988"/>
            <a:ext cx="433388"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5" descr="dpto.jpeg">
            <a:extLst>
              <a:ext uri="{FF2B5EF4-FFF2-40B4-BE49-F238E27FC236}">
                <a16:creationId xmlns:a16="http://schemas.microsoft.com/office/drawing/2014/main" id="{C720A715-A067-FC53-2560-64E4E56C7D0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054600"/>
            <a:ext cx="4730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7BFD17BF-91B9-DEE3-6EF6-139D1B7FC05F}"/>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2">
            <a:extLst>
              <a:ext uri="{FF2B5EF4-FFF2-40B4-BE49-F238E27FC236}">
                <a16:creationId xmlns:a16="http://schemas.microsoft.com/office/drawing/2014/main" id="{B01411E5-50C6-05FB-E9E8-A13F9B2334F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1955C12B-3422-CF41-9A13-E9FE0DD029DF}" type="slidenum">
              <a:rPr lang="es-ES_tradnl" altLang="es-AR" sz="1000">
                <a:solidFill>
                  <a:srgbClr val="045C75"/>
                </a:solidFill>
              </a:rPr>
              <a:pPr/>
              <a:t>31</a:t>
            </a:fld>
            <a:endParaRPr lang="es-ES_tradnl" altLang="es-AR" sz="1000">
              <a:solidFill>
                <a:srgbClr val="045C75"/>
              </a:solidFill>
            </a:endParaRPr>
          </a:p>
        </p:txBody>
      </p:sp>
      <p:sp>
        <p:nvSpPr>
          <p:cNvPr id="47106" name="Text Box 2">
            <a:extLst>
              <a:ext uri="{FF2B5EF4-FFF2-40B4-BE49-F238E27FC236}">
                <a16:creationId xmlns:a16="http://schemas.microsoft.com/office/drawing/2014/main" id="{E457CC7F-4BE7-862C-4CF0-50A9999A83DE}"/>
              </a:ext>
            </a:extLst>
          </p:cNvPr>
          <p:cNvSpPr txBox="1">
            <a:spLocks noChangeArrowheads="1"/>
          </p:cNvSpPr>
          <p:nvPr/>
        </p:nvSpPr>
        <p:spPr bwMode="auto">
          <a:xfrm>
            <a:off x="179388" y="696913"/>
            <a:ext cx="4392612"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b="1" u="none"/>
              <a:t>Ejemplo de Disyunción</a:t>
            </a:r>
          </a:p>
        </p:txBody>
      </p:sp>
      <p:sp>
        <p:nvSpPr>
          <p:cNvPr id="47107" name="Text Box 3">
            <a:extLst>
              <a:ext uri="{FF2B5EF4-FFF2-40B4-BE49-F238E27FC236}">
                <a16:creationId xmlns:a16="http://schemas.microsoft.com/office/drawing/2014/main" id="{84FD3461-3815-8562-09FF-84855741F8D8}"/>
              </a:ext>
            </a:extLst>
          </p:cNvPr>
          <p:cNvSpPr txBox="1">
            <a:spLocks noChangeArrowheads="1"/>
          </p:cNvSpPr>
          <p:nvPr/>
        </p:nvSpPr>
        <p:spPr bwMode="auto">
          <a:xfrm>
            <a:off x="592138" y="1071563"/>
            <a:ext cx="7947025"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1pPr>
            <a:lvl2pPr marL="742950" indent="-28575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2pPr>
            <a:lvl3pPr marL="1143000" indent="-22860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3pPr>
            <a:lvl4pPr marL="1600200" indent="-22860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4pPr>
            <a:lvl5pPr marL="2057400" indent="-22860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9pPr>
          </a:lstStyle>
          <a:p>
            <a:pPr algn="just"/>
            <a:r>
              <a:rPr lang="es-ES_tradnl" altLang="es-AR" sz="1800" u="none"/>
              <a:t>Haciendo la asociación con nuestro lenguaje natural, la conectiva de disyunción esta representada </a:t>
            </a:r>
            <a:r>
              <a:rPr lang="es-ES_tradnl" altLang="es-AR" sz="1800"/>
              <a:t>usualmente</a:t>
            </a:r>
            <a:r>
              <a:rPr lang="es-ES_tradnl" altLang="es-AR" sz="1800" u="none"/>
              <a:t> por la palabra ´</a:t>
            </a:r>
            <a:r>
              <a:rPr lang="es-ES_tradnl" altLang="es-AR" sz="1800" b="1" u="none"/>
              <a:t>o</a:t>
            </a:r>
            <a:r>
              <a:rPr lang="es-ES_tradnl" altLang="es-AR" sz="1800" u="none"/>
              <a:t>´ .</a:t>
            </a:r>
          </a:p>
          <a:p>
            <a:pPr algn="just"/>
            <a:endParaRPr lang="es-ES_tradnl" altLang="es-AR" sz="1800" u="none"/>
          </a:p>
          <a:p>
            <a:pPr algn="just"/>
            <a:r>
              <a:rPr lang="es-ES_tradnl" altLang="es-AR" sz="1800" u="none"/>
              <a:t>Ejemplo:</a:t>
            </a:r>
          </a:p>
          <a:p>
            <a:pPr algn="just"/>
            <a:endParaRPr lang="es-ES_tradnl" altLang="es-AR" sz="1800" u="none"/>
          </a:p>
          <a:p>
            <a:pPr algn="just"/>
            <a:r>
              <a:rPr lang="es-ES_tradnl" altLang="es-AR" sz="1800" u="none"/>
              <a:t>		 </a:t>
            </a:r>
            <a:r>
              <a:rPr lang="es-ES_tradnl" altLang="es-AR" sz="1800" b="1" u="none">
                <a:latin typeface="Comic Sans MS" panose="030F0902030302020204" pitchFamily="66" charset="0"/>
              </a:rPr>
              <a:t>P</a:t>
            </a:r>
            <a:r>
              <a:rPr lang="es-ES_tradnl" altLang="es-AR" sz="1800" u="none"/>
              <a:t>:  </a:t>
            </a:r>
            <a:r>
              <a:rPr lang="ja-JP" altLang="es-ES_tradnl" sz="1800" u="none"/>
              <a:t>“</a:t>
            </a:r>
            <a:r>
              <a:rPr lang="es-ES_tradnl" altLang="ja-JP" sz="1800" u="none"/>
              <a:t>Rosario es nombre de mujer o es nombre de hombre</a:t>
            </a:r>
            <a:r>
              <a:rPr lang="ja-JP" altLang="es-ES_tradnl" sz="1800" u="none"/>
              <a:t>”</a:t>
            </a:r>
            <a:endParaRPr lang="es-ES_tradnl" altLang="ja-JP" sz="1800" u="none"/>
          </a:p>
          <a:p>
            <a:pPr algn="just"/>
            <a:endParaRPr lang="es-ES_tradnl" altLang="es-AR" sz="1800" u="none"/>
          </a:p>
          <a:p>
            <a:pPr algn="just"/>
            <a:r>
              <a:rPr lang="es-ES_tradnl" altLang="es-AR" sz="1800" u="none"/>
              <a:t>	donde:</a:t>
            </a:r>
          </a:p>
          <a:p>
            <a:pPr algn="just"/>
            <a:endParaRPr lang="es-ES_tradnl" altLang="es-AR" sz="1800" u="none"/>
          </a:p>
          <a:p>
            <a:pPr algn="just"/>
            <a:r>
              <a:rPr lang="es-ES_tradnl" altLang="es-AR" sz="1800" u="none"/>
              <a:t>		</a:t>
            </a:r>
            <a:r>
              <a:rPr lang="es-ES_tradnl" altLang="es-AR" sz="1800" b="1" u="none"/>
              <a:t>A</a:t>
            </a:r>
            <a:r>
              <a:rPr lang="es-ES_tradnl" altLang="es-AR" sz="1800" u="none"/>
              <a:t>: </a:t>
            </a:r>
            <a:r>
              <a:rPr lang="ja-JP" altLang="es-ES_tradnl" sz="1800" u="none"/>
              <a:t>“</a:t>
            </a:r>
            <a:r>
              <a:rPr lang="es-ES_tradnl" altLang="ja-JP" sz="1800" u="none"/>
              <a:t>Rosario es mujer</a:t>
            </a:r>
            <a:r>
              <a:rPr lang="ja-JP" altLang="es-ES_tradnl" sz="1800" u="none"/>
              <a:t>”</a:t>
            </a:r>
            <a:endParaRPr lang="es-ES_tradnl" altLang="ja-JP" sz="1800" u="none"/>
          </a:p>
          <a:p>
            <a:pPr algn="just"/>
            <a:r>
              <a:rPr lang="es-ES_tradnl" altLang="es-AR" sz="1800" u="none"/>
              <a:t>		</a:t>
            </a:r>
            <a:r>
              <a:rPr lang="es-ES_tradnl" altLang="es-AR" sz="1800" b="1" u="none"/>
              <a:t>B</a:t>
            </a:r>
            <a:r>
              <a:rPr lang="es-ES_tradnl" altLang="es-AR" sz="1800" u="none"/>
              <a:t>: </a:t>
            </a:r>
            <a:r>
              <a:rPr lang="ja-JP" altLang="es-ES_tradnl" sz="1800" u="none"/>
              <a:t>“</a:t>
            </a:r>
            <a:r>
              <a:rPr lang="es-ES_tradnl" altLang="ja-JP" sz="1800" u="none"/>
              <a:t>Rosario es hombre</a:t>
            </a:r>
            <a:r>
              <a:rPr lang="ja-JP" altLang="es-ES_tradnl" sz="1800" u="none"/>
              <a:t>”</a:t>
            </a:r>
            <a:endParaRPr lang="es-ES_tradnl" altLang="ja-JP" sz="1800" u="none"/>
          </a:p>
          <a:p>
            <a:pPr algn="just"/>
            <a:endParaRPr lang="es-ES_tradnl" altLang="es-AR" sz="1800" u="none"/>
          </a:p>
          <a:p>
            <a:pPr algn="just"/>
            <a:r>
              <a:rPr lang="es-ES_tradnl" altLang="es-AR" sz="1800" u="none"/>
              <a:t>	y se representa por:</a:t>
            </a:r>
          </a:p>
          <a:p>
            <a:pPr algn="just"/>
            <a:r>
              <a:rPr lang="es-ES_tradnl" altLang="es-AR" sz="1800" u="none"/>
              <a:t>			(A  </a:t>
            </a:r>
            <a:r>
              <a:rPr lang="es-ES_tradnl" altLang="es-AR" sz="1800" u="none">
                <a:sym typeface="Symbol" pitchFamily="2" charset="2"/>
              </a:rPr>
              <a:t> B)</a:t>
            </a:r>
          </a:p>
        </p:txBody>
      </p:sp>
      <p:pic>
        <p:nvPicPr>
          <p:cNvPr id="47108" name="Picture 3" descr="unsl.jpeg">
            <a:extLst>
              <a:ext uri="{FF2B5EF4-FFF2-40B4-BE49-F238E27FC236}">
                <a16:creationId xmlns:a16="http://schemas.microsoft.com/office/drawing/2014/main" id="{44678CAD-E051-CDB8-BF7F-10B6CE64A46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9838" y="5089525"/>
            <a:ext cx="342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4" descr="fcfmyn.jpeg">
            <a:extLst>
              <a:ext uri="{FF2B5EF4-FFF2-40B4-BE49-F238E27FC236}">
                <a16:creationId xmlns:a16="http://schemas.microsoft.com/office/drawing/2014/main" id="{46B5A771-AFAD-5F51-0476-1E96467244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275" y="5106988"/>
            <a:ext cx="433388"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5" descr="dpto.jpeg">
            <a:extLst>
              <a:ext uri="{FF2B5EF4-FFF2-40B4-BE49-F238E27FC236}">
                <a16:creationId xmlns:a16="http://schemas.microsoft.com/office/drawing/2014/main" id="{5384FE0E-C4CF-CC3B-3A36-B72D3F8E68A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054600"/>
            <a:ext cx="4730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9F941719-2F91-5CCA-4939-0F031F2D7BD7}"/>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Number Placeholder 2">
            <a:extLst>
              <a:ext uri="{FF2B5EF4-FFF2-40B4-BE49-F238E27FC236}">
                <a16:creationId xmlns:a16="http://schemas.microsoft.com/office/drawing/2014/main" id="{E34F174C-4B38-0FAF-6C69-04AEECC7272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42F88ED1-3F1A-F747-98FF-8502A8E8C3DF}" type="slidenum">
              <a:rPr lang="es-ES_tradnl" altLang="es-AR" sz="1000">
                <a:solidFill>
                  <a:srgbClr val="045C75"/>
                </a:solidFill>
              </a:rPr>
              <a:pPr/>
              <a:t>32</a:t>
            </a:fld>
            <a:endParaRPr lang="es-ES_tradnl" altLang="es-AR" sz="1000">
              <a:solidFill>
                <a:srgbClr val="045C75"/>
              </a:solidFill>
            </a:endParaRPr>
          </a:p>
        </p:txBody>
      </p:sp>
      <p:sp>
        <p:nvSpPr>
          <p:cNvPr id="48130" name="Text Box 2">
            <a:extLst>
              <a:ext uri="{FF2B5EF4-FFF2-40B4-BE49-F238E27FC236}">
                <a16:creationId xmlns:a16="http://schemas.microsoft.com/office/drawing/2014/main" id="{762B39D7-9663-CCD7-B7C9-0DBA44D92920}"/>
              </a:ext>
            </a:extLst>
          </p:cNvPr>
          <p:cNvSpPr txBox="1">
            <a:spLocks noChangeArrowheads="1"/>
          </p:cNvSpPr>
          <p:nvPr/>
        </p:nvSpPr>
        <p:spPr bwMode="auto">
          <a:xfrm>
            <a:off x="179388" y="985838"/>
            <a:ext cx="4392612"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b="1" u="none"/>
              <a:t>Más Ejemplos</a:t>
            </a:r>
          </a:p>
        </p:txBody>
      </p:sp>
      <p:sp>
        <p:nvSpPr>
          <p:cNvPr id="48131" name="Text Box 3">
            <a:extLst>
              <a:ext uri="{FF2B5EF4-FFF2-40B4-BE49-F238E27FC236}">
                <a16:creationId xmlns:a16="http://schemas.microsoft.com/office/drawing/2014/main" id="{2BF8ED42-C604-D9D9-F702-0A68D0FA3734}"/>
              </a:ext>
            </a:extLst>
          </p:cNvPr>
          <p:cNvSpPr txBox="1">
            <a:spLocks noChangeArrowheads="1"/>
          </p:cNvSpPr>
          <p:nvPr/>
        </p:nvSpPr>
        <p:spPr bwMode="auto">
          <a:xfrm>
            <a:off x="592138" y="2047875"/>
            <a:ext cx="7947025"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1pPr>
            <a:lvl2pPr marL="742950" indent="-28575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2pPr>
            <a:lvl3pPr marL="1143000" indent="-22860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3pPr>
            <a:lvl4pPr marL="1600200" indent="-22860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4pPr>
            <a:lvl5pPr marL="2057400" indent="-22860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9pPr>
          </a:lstStyle>
          <a:p>
            <a:pPr algn="just"/>
            <a:endParaRPr lang="es-ES_tradnl" altLang="es-AR" sz="1800" u="none"/>
          </a:p>
          <a:p>
            <a:r>
              <a:rPr lang="es-ES_tradnl" altLang="es-AR" sz="1800" u="none"/>
              <a:t>	</a:t>
            </a:r>
            <a:r>
              <a:rPr lang="es-ES_tradnl" altLang="es-AR" sz="1800" b="1" u="none">
                <a:latin typeface="Comic Sans MS" panose="030F0902030302020204" pitchFamily="66" charset="0"/>
              </a:rPr>
              <a:t>P</a:t>
            </a:r>
            <a:r>
              <a:rPr lang="es-ES_tradnl" altLang="es-AR" sz="1800" u="none"/>
              <a:t>:  </a:t>
            </a:r>
            <a:r>
              <a:rPr lang="ja-JP" altLang="es-ES_tradnl" sz="1800" u="none"/>
              <a:t>“</a:t>
            </a:r>
            <a:r>
              <a:rPr lang="en-US" altLang="ja-JP" sz="1800" i="1" u="none"/>
              <a:t>Los peruanos o los ecuatorianos son pacifistas o buscan el desarrollo</a:t>
            </a:r>
            <a:r>
              <a:rPr lang="ja-JP" altLang="es-ES_tradnl" sz="1800" u="none"/>
              <a:t>”</a:t>
            </a:r>
            <a:endParaRPr lang="es-ES_tradnl" altLang="ja-JP" sz="1800" u="none"/>
          </a:p>
          <a:p>
            <a:pPr algn="just"/>
            <a:endParaRPr lang="es-ES_tradnl" altLang="es-AR" sz="1800" u="none"/>
          </a:p>
          <a:p>
            <a:pPr algn="just"/>
            <a:r>
              <a:rPr lang="es-ES_tradnl" altLang="es-AR" sz="1800" u="none"/>
              <a:t>	¿Enunciados?</a:t>
            </a:r>
          </a:p>
          <a:p>
            <a:pPr algn="just"/>
            <a:endParaRPr lang="es-ES_tradnl" altLang="es-AR" sz="900" u="none"/>
          </a:p>
          <a:p>
            <a:pPr algn="just"/>
            <a:r>
              <a:rPr lang="es-ES_tradnl" altLang="es-AR" sz="1800" u="none"/>
              <a:t>	¿Expresión en símbolos?</a:t>
            </a:r>
            <a:endParaRPr lang="es-ES_tradnl" altLang="es-AR" sz="1800" u="none">
              <a:sym typeface="Symbol" pitchFamily="2" charset="2"/>
            </a:endParaRPr>
          </a:p>
        </p:txBody>
      </p:sp>
      <p:pic>
        <p:nvPicPr>
          <p:cNvPr id="48132" name="Picture 3" descr="unsl.jpeg">
            <a:extLst>
              <a:ext uri="{FF2B5EF4-FFF2-40B4-BE49-F238E27FC236}">
                <a16:creationId xmlns:a16="http://schemas.microsoft.com/office/drawing/2014/main" id="{6FED4C6C-F2EC-2C0D-4EE3-A8941D1C83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9838" y="5089525"/>
            <a:ext cx="342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4" descr="fcfmyn.jpeg">
            <a:extLst>
              <a:ext uri="{FF2B5EF4-FFF2-40B4-BE49-F238E27FC236}">
                <a16:creationId xmlns:a16="http://schemas.microsoft.com/office/drawing/2014/main" id="{14402338-958F-CCD4-05F1-FA432C1BD7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275" y="5106988"/>
            <a:ext cx="433388"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5" descr="dpto.jpeg">
            <a:extLst>
              <a:ext uri="{FF2B5EF4-FFF2-40B4-BE49-F238E27FC236}">
                <a16:creationId xmlns:a16="http://schemas.microsoft.com/office/drawing/2014/main" id="{25519743-9CC5-FF11-FB18-47FDD02C9E7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054600"/>
            <a:ext cx="4730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9B896262-FBFB-E9DB-924B-1D6200F17391}"/>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2">
            <a:extLst>
              <a:ext uri="{FF2B5EF4-FFF2-40B4-BE49-F238E27FC236}">
                <a16:creationId xmlns:a16="http://schemas.microsoft.com/office/drawing/2014/main" id="{F13193BE-9BEC-2BF1-6E2D-4DC289BE7B6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A8FF6BB1-2ED5-9746-80C7-E589AB6F5256}" type="slidenum">
              <a:rPr lang="es-ES_tradnl" altLang="es-AR" sz="1000">
                <a:solidFill>
                  <a:srgbClr val="045C75"/>
                </a:solidFill>
              </a:rPr>
              <a:pPr/>
              <a:t>33</a:t>
            </a:fld>
            <a:endParaRPr lang="es-ES_tradnl" altLang="es-AR" sz="1000">
              <a:solidFill>
                <a:srgbClr val="045C75"/>
              </a:solidFill>
            </a:endParaRPr>
          </a:p>
        </p:txBody>
      </p:sp>
      <p:sp>
        <p:nvSpPr>
          <p:cNvPr id="49154" name="Text Box 2">
            <a:extLst>
              <a:ext uri="{FF2B5EF4-FFF2-40B4-BE49-F238E27FC236}">
                <a16:creationId xmlns:a16="http://schemas.microsoft.com/office/drawing/2014/main" id="{660CDC8F-9088-D9BB-F4F0-8FD501F7991C}"/>
              </a:ext>
            </a:extLst>
          </p:cNvPr>
          <p:cNvSpPr txBox="1">
            <a:spLocks noChangeArrowheads="1"/>
          </p:cNvSpPr>
          <p:nvPr/>
        </p:nvSpPr>
        <p:spPr bwMode="auto">
          <a:xfrm>
            <a:off x="755650" y="769938"/>
            <a:ext cx="5040313"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b="1" u="none"/>
              <a:t>Conectivas lógicas: Condicional</a:t>
            </a:r>
          </a:p>
        </p:txBody>
      </p:sp>
      <p:sp>
        <p:nvSpPr>
          <p:cNvPr id="49155" name="Text Box 3">
            <a:extLst>
              <a:ext uri="{FF2B5EF4-FFF2-40B4-BE49-F238E27FC236}">
                <a16:creationId xmlns:a16="http://schemas.microsoft.com/office/drawing/2014/main" id="{885633B8-6601-16E4-655C-5C8881CFB265}"/>
              </a:ext>
            </a:extLst>
          </p:cNvPr>
          <p:cNvSpPr txBox="1">
            <a:spLocks noChangeArrowheads="1"/>
          </p:cNvSpPr>
          <p:nvPr/>
        </p:nvSpPr>
        <p:spPr bwMode="auto">
          <a:xfrm>
            <a:off x="592138" y="1149350"/>
            <a:ext cx="7947025"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r>
              <a:rPr lang="es-ES_tradnl" altLang="es-AR" sz="1800" u="none"/>
              <a:t>Existe en nuestro lenguaje cotidiano la posibilidad de armar frases compuestas de tipo condicional, es decir, enunciados condicionales que llevan implícito una implicación material o condición material entre dos enunciados simples. </a:t>
            </a:r>
          </a:p>
          <a:p>
            <a:pPr algn="just"/>
            <a:endParaRPr lang="es-ES_tradnl" altLang="es-AR" sz="1800" u="none"/>
          </a:p>
          <a:p>
            <a:pPr algn="just"/>
            <a:r>
              <a:rPr lang="es-ES_tradnl" altLang="es-AR" sz="1800" u="none"/>
              <a:t>Estos enunciados </a:t>
            </a:r>
            <a:r>
              <a:rPr lang="es-ES_tradnl" altLang="es-AR" sz="1800"/>
              <a:t>suelen</a:t>
            </a:r>
            <a:r>
              <a:rPr lang="es-ES_tradnl" altLang="es-AR" sz="1800" u="none"/>
              <a:t> expresarse por medio del conectivo </a:t>
            </a:r>
            <a:r>
              <a:rPr lang="ja-JP" altLang="es-ES_tradnl" sz="1800" u="none"/>
              <a:t>‘</a:t>
            </a:r>
            <a:r>
              <a:rPr lang="es-ES_tradnl" altLang="ja-JP" sz="1800" b="1" u="none"/>
              <a:t>si .... entonces</a:t>
            </a:r>
            <a:r>
              <a:rPr lang="ja-JP" altLang="es-ES_tradnl" sz="1800" u="none"/>
              <a:t>’</a:t>
            </a:r>
            <a:r>
              <a:rPr lang="es-ES_tradnl" altLang="ja-JP" sz="1800" u="none"/>
              <a:t> que relaciona dos proposiciones; la que se encuentra detrás de la palabra </a:t>
            </a:r>
            <a:r>
              <a:rPr lang="ja-JP" altLang="es-ES_tradnl" sz="1800" u="none"/>
              <a:t>‘</a:t>
            </a:r>
            <a:r>
              <a:rPr lang="es-ES_tradnl" altLang="ja-JP" sz="1800" u="none"/>
              <a:t>si</a:t>
            </a:r>
            <a:r>
              <a:rPr lang="ja-JP" altLang="es-ES_tradnl" sz="1800" u="none"/>
              <a:t>’</a:t>
            </a:r>
            <a:r>
              <a:rPr lang="es-ES_tradnl" altLang="ja-JP" sz="1800" u="none"/>
              <a:t> se denomina </a:t>
            </a:r>
            <a:r>
              <a:rPr lang="es-ES_tradnl" altLang="ja-JP" sz="1800" i="1" u="none"/>
              <a:t>antecedente</a:t>
            </a:r>
            <a:r>
              <a:rPr lang="es-ES_tradnl" altLang="ja-JP" sz="1800" u="none"/>
              <a:t> y la que sigue a la palabra </a:t>
            </a:r>
            <a:r>
              <a:rPr lang="ja-JP" altLang="es-ES_tradnl" sz="1800" u="none"/>
              <a:t>‘</a:t>
            </a:r>
            <a:r>
              <a:rPr lang="es-ES_tradnl" altLang="ja-JP" sz="1800" u="none"/>
              <a:t>entonces</a:t>
            </a:r>
            <a:r>
              <a:rPr lang="ja-JP" altLang="es-ES_tradnl" sz="1800" u="none"/>
              <a:t>’</a:t>
            </a:r>
            <a:r>
              <a:rPr lang="es-ES_tradnl" altLang="ja-JP" sz="1800" u="none"/>
              <a:t> se denomina </a:t>
            </a:r>
            <a:r>
              <a:rPr lang="es-ES_tradnl" altLang="ja-JP" sz="1800" i="1" u="none"/>
              <a:t>consecuente</a:t>
            </a:r>
            <a:r>
              <a:rPr lang="es-ES_tradnl" altLang="ja-JP" sz="1800" u="none"/>
              <a:t>.</a:t>
            </a:r>
          </a:p>
          <a:p>
            <a:pPr algn="just"/>
            <a:endParaRPr lang="es-ES_tradnl" altLang="es-AR" sz="1800" u="none"/>
          </a:p>
          <a:p>
            <a:pPr algn="just"/>
            <a:r>
              <a:rPr lang="es-ES_tradnl" altLang="es-AR" sz="1800" u="none"/>
              <a:t>La siguiente tabla muestra el comportamiento de la conectiva condicional.</a:t>
            </a:r>
          </a:p>
        </p:txBody>
      </p:sp>
      <p:sp>
        <p:nvSpPr>
          <p:cNvPr id="49156" name="Text Box 5">
            <a:extLst>
              <a:ext uri="{FF2B5EF4-FFF2-40B4-BE49-F238E27FC236}">
                <a16:creationId xmlns:a16="http://schemas.microsoft.com/office/drawing/2014/main" id="{0700DDF3-EA5A-3FEB-C4D1-766763DEA47A}"/>
              </a:ext>
            </a:extLst>
          </p:cNvPr>
          <p:cNvSpPr txBox="1">
            <a:spLocks noChangeArrowheads="1"/>
          </p:cNvSpPr>
          <p:nvPr/>
        </p:nvSpPr>
        <p:spPr bwMode="auto">
          <a:xfrm>
            <a:off x="6156325" y="4225925"/>
            <a:ext cx="24066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sz="1200" b="1" u="none">
                <a:latin typeface="Arial" panose="020B0604020202020204" pitchFamily="34" charset="0"/>
              </a:rPr>
              <a:t>Tabla 5: Conectiva condicional</a:t>
            </a:r>
            <a:endParaRPr lang="es-ES_tradnl" altLang="es-AR" sz="1200" b="1" u="none"/>
          </a:p>
        </p:txBody>
      </p:sp>
      <p:graphicFrame>
        <p:nvGraphicFramePr>
          <p:cNvPr id="49157" name="Object 1024">
            <a:extLst>
              <a:ext uri="{FF2B5EF4-FFF2-40B4-BE49-F238E27FC236}">
                <a16:creationId xmlns:a16="http://schemas.microsoft.com/office/drawing/2014/main" id="{A049DB0B-8A34-52E1-730B-DEAD89AA6360}"/>
              </a:ext>
            </a:extLst>
          </p:cNvPr>
          <p:cNvGraphicFramePr>
            <a:graphicFrameLocks noChangeAspect="1"/>
          </p:cNvGraphicFramePr>
          <p:nvPr/>
        </p:nvGraphicFramePr>
        <p:xfrm>
          <a:off x="395288" y="4037013"/>
          <a:ext cx="7580312" cy="1123950"/>
        </p:xfrm>
        <a:graphic>
          <a:graphicData uri="http://schemas.openxmlformats.org/presentationml/2006/ole">
            <mc:AlternateContent xmlns:mc="http://schemas.openxmlformats.org/markup-compatibility/2006">
              <mc:Choice xmlns:v="urn:schemas-microsoft-com:vml" Requires="v">
                <p:oleObj name="Document" r:id="rId2" imgW="5689600" imgH="1955800" progId="Word.Document.8">
                  <p:embed/>
                </p:oleObj>
              </mc:Choice>
              <mc:Fallback>
                <p:oleObj name="Document" r:id="rId2" imgW="5689600" imgH="1955800" progId="Word.Document.8">
                  <p:embed/>
                  <p:pic>
                    <p:nvPicPr>
                      <p:cNvPr id="0" name="Object 1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37013"/>
                        <a:ext cx="7580312"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49158" name="Picture 3" descr="unsl.jpeg">
            <a:extLst>
              <a:ext uri="{FF2B5EF4-FFF2-40B4-BE49-F238E27FC236}">
                <a16:creationId xmlns:a16="http://schemas.microsoft.com/office/drawing/2014/main" id="{C3E000BC-39D8-4AC8-C5E0-D6B0C557E30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39838" y="5089525"/>
            <a:ext cx="342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4" descr="fcfmyn.jpeg">
            <a:extLst>
              <a:ext uri="{FF2B5EF4-FFF2-40B4-BE49-F238E27FC236}">
                <a16:creationId xmlns:a16="http://schemas.microsoft.com/office/drawing/2014/main" id="{F2C4AEF3-625C-453D-9149-00A9DE26296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6275" y="5106988"/>
            <a:ext cx="433388"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Picture 5" descr="dpto.jpeg">
            <a:extLst>
              <a:ext uri="{FF2B5EF4-FFF2-40B4-BE49-F238E27FC236}">
                <a16:creationId xmlns:a16="http://schemas.microsoft.com/office/drawing/2014/main" id="{54C97206-A541-2329-A032-66E271F19C4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9388" y="5054600"/>
            <a:ext cx="4730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135F2CE0-EDE1-9204-5CF3-A986FA8ACEE6}"/>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2">
            <a:extLst>
              <a:ext uri="{FF2B5EF4-FFF2-40B4-BE49-F238E27FC236}">
                <a16:creationId xmlns:a16="http://schemas.microsoft.com/office/drawing/2014/main" id="{F965D2E8-9BE8-4444-2FF0-0AF025758FD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867483F2-E755-9040-9EE3-0DC506DB26E3}" type="slidenum">
              <a:rPr lang="es-ES_tradnl" altLang="es-AR" sz="1000">
                <a:solidFill>
                  <a:srgbClr val="045C75"/>
                </a:solidFill>
              </a:rPr>
              <a:pPr/>
              <a:t>34</a:t>
            </a:fld>
            <a:endParaRPr lang="es-ES_tradnl" altLang="es-AR" sz="1000">
              <a:solidFill>
                <a:srgbClr val="045C75"/>
              </a:solidFill>
            </a:endParaRPr>
          </a:p>
        </p:txBody>
      </p:sp>
      <p:sp>
        <p:nvSpPr>
          <p:cNvPr id="50178" name="Text Box 2">
            <a:extLst>
              <a:ext uri="{FF2B5EF4-FFF2-40B4-BE49-F238E27FC236}">
                <a16:creationId xmlns:a16="http://schemas.microsoft.com/office/drawing/2014/main" id="{F991DFD1-15F7-BE26-79EE-E4283B8EA3B0}"/>
              </a:ext>
            </a:extLst>
          </p:cNvPr>
          <p:cNvSpPr txBox="1">
            <a:spLocks noChangeArrowheads="1"/>
          </p:cNvSpPr>
          <p:nvPr/>
        </p:nvSpPr>
        <p:spPr bwMode="auto">
          <a:xfrm>
            <a:off x="592138" y="176213"/>
            <a:ext cx="794702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b="1" u="none"/>
              <a:t>Ejemplo de condicional</a:t>
            </a:r>
          </a:p>
        </p:txBody>
      </p:sp>
      <p:sp>
        <p:nvSpPr>
          <p:cNvPr id="50179" name="Text Box 3">
            <a:extLst>
              <a:ext uri="{FF2B5EF4-FFF2-40B4-BE49-F238E27FC236}">
                <a16:creationId xmlns:a16="http://schemas.microsoft.com/office/drawing/2014/main" id="{5E511F17-661D-5436-F6E7-10BDA10C371B}"/>
              </a:ext>
            </a:extLst>
          </p:cNvPr>
          <p:cNvSpPr txBox="1">
            <a:spLocks noChangeArrowheads="1"/>
          </p:cNvSpPr>
          <p:nvPr/>
        </p:nvSpPr>
        <p:spPr bwMode="auto">
          <a:xfrm>
            <a:off x="592138" y="652463"/>
            <a:ext cx="7947025"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tabLst>
                <a:tab pos="323850" algn="l"/>
                <a:tab pos="485775" algn="l"/>
                <a:tab pos="2033588" algn="l"/>
              </a:tabLst>
              <a:defRPr sz="2000" u="sng">
                <a:solidFill>
                  <a:schemeClr val="tx1"/>
                </a:solidFill>
                <a:latin typeface="Times New Roman" panose="02020603050405020304" pitchFamily="18" charset="0"/>
                <a:ea typeface="MS PGothic" panose="020B0600070205080204" pitchFamily="34" charset="-128"/>
              </a:defRPr>
            </a:lvl1pPr>
            <a:lvl2pPr marL="742950" indent="-285750">
              <a:tabLst>
                <a:tab pos="323850" algn="l"/>
                <a:tab pos="485775" algn="l"/>
                <a:tab pos="2033588" algn="l"/>
              </a:tabLst>
              <a:defRPr sz="2000" u="sng">
                <a:solidFill>
                  <a:schemeClr val="tx1"/>
                </a:solidFill>
                <a:latin typeface="Times New Roman" panose="02020603050405020304" pitchFamily="18" charset="0"/>
                <a:ea typeface="MS PGothic" panose="020B0600070205080204" pitchFamily="34" charset="-128"/>
              </a:defRPr>
            </a:lvl2pPr>
            <a:lvl3pPr marL="1143000" indent="-228600">
              <a:tabLst>
                <a:tab pos="323850" algn="l"/>
                <a:tab pos="485775" algn="l"/>
                <a:tab pos="2033588" algn="l"/>
              </a:tabLst>
              <a:defRPr sz="2000" u="sng">
                <a:solidFill>
                  <a:schemeClr val="tx1"/>
                </a:solidFill>
                <a:latin typeface="Times New Roman" panose="02020603050405020304" pitchFamily="18" charset="0"/>
                <a:ea typeface="MS PGothic" panose="020B0600070205080204" pitchFamily="34" charset="-128"/>
              </a:defRPr>
            </a:lvl3pPr>
            <a:lvl4pPr marL="1600200" indent="-228600">
              <a:tabLst>
                <a:tab pos="323850" algn="l"/>
                <a:tab pos="485775" algn="l"/>
                <a:tab pos="2033588" algn="l"/>
              </a:tabLst>
              <a:defRPr sz="2000" u="sng">
                <a:solidFill>
                  <a:schemeClr val="tx1"/>
                </a:solidFill>
                <a:latin typeface="Times New Roman" panose="02020603050405020304" pitchFamily="18" charset="0"/>
                <a:ea typeface="MS PGothic" panose="020B0600070205080204" pitchFamily="34" charset="-128"/>
              </a:defRPr>
            </a:lvl4pPr>
            <a:lvl5pPr marL="2057400" indent="-228600">
              <a:tabLst>
                <a:tab pos="323850" algn="l"/>
                <a:tab pos="485775" algn="l"/>
                <a:tab pos="2033588" algn="l"/>
              </a:tabLst>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tabLst>
                <a:tab pos="323850" algn="l"/>
                <a:tab pos="485775" algn="l"/>
                <a:tab pos="2033588" algn="l"/>
              </a:tabLs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tabLst>
                <a:tab pos="323850" algn="l"/>
                <a:tab pos="485775" algn="l"/>
                <a:tab pos="2033588" algn="l"/>
              </a:tabLs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tabLst>
                <a:tab pos="323850" algn="l"/>
                <a:tab pos="485775" algn="l"/>
                <a:tab pos="2033588" algn="l"/>
              </a:tabLs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tabLst>
                <a:tab pos="323850" algn="l"/>
                <a:tab pos="485775" algn="l"/>
                <a:tab pos="2033588" algn="l"/>
              </a:tabLst>
              <a:defRPr sz="2000" u="sng">
                <a:solidFill>
                  <a:schemeClr val="tx1"/>
                </a:solidFill>
                <a:latin typeface="Times New Roman" panose="02020603050405020304" pitchFamily="18" charset="0"/>
                <a:ea typeface="MS PGothic" panose="020B0600070205080204" pitchFamily="34" charset="-128"/>
              </a:defRPr>
            </a:lvl9pPr>
          </a:lstStyle>
          <a:p>
            <a:pPr algn="just"/>
            <a:r>
              <a:rPr lang="es-ES_tradnl" altLang="es-AR" sz="1800" u="none"/>
              <a:t>Ejemplo:</a:t>
            </a:r>
          </a:p>
          <a:p>
            <a:r>
              <a:rPr lang="es-ES_tradnl" altLang="es-AR" sz="1800" u="none"/>
              <a:t>		</a:t>
            </a:r>
            <a:r>
              <a:rPr lang="es-ES_tradnl" altLang="es-AR" sz="1800" b="1" u="none">
                <a:latin typeface="Comic Sans MS" panose="030F0902030302020204" pitchFamily="66" charset="0"/>
              </a:rPr>
              <a:t>P</a:t>
            </a:r>
            <a:r>
              <a:rPr lang="es-ES_tradnl" altLang="es-AR" sz="1800" u="none"/>
              <a:t>: </a:t>
            </a:r>
            <a:r>
              <a:rPr lang="ja-JP" altLang="es-ES_tradnl" sz="1800" u="none"/>
              <a:t>“</a:t>
            </a:r>
            <a:r>
              <a:rPr lang="es-ES_tradnl" altLang="ja-JP" sz="1800" u="none"/>
              <a:t>Si me levanto temprano entonces tomaré el tren de las ocho</a:t>
            </a:r>
            <a:r>
              <a:rPr lang="ja-JP" altLang="es-ES_tradnl" sz="1800" u="none"/>
              <a:t>”</a:t>
            </a:r>
            <a:endParaRPr lang="es-ES_tradnl" altLang="ja-JP" sz="1800" u="none"/>
          </a:p>
          <a:p>
            <a:pPr algn="just"/>
            <a:endParaRPr lang="es-ES_tradnl" altLang="es-AR" sz="1800" u="none"/>
          </a:p>
        </p:txBody>
      </p:sp>
      <p:sp>
        <p:nvSpPr>
          <p:cNvPr id="36869" name="Text Box 4">
            <a:extLst>
              <a:ext uri="{FF2B5EF4-FFF2-40B4-BE49-F238E27FC236}">
                <a16:creationId xmlns:a16="http://schemas.microsoft.com/office/drawing/2014/main" id="{6C5D23DC-9B93-09EF-83AC-7AFE4A44B859}"/>
              </a:ext>
            </a:extLst>
          </p:cNvPr>
          <p:cNvSpPr txBox="1">
            <a:spLocks noChangeArrowheads="1"/>
          </p:cNvSpPr>
          <p:nvPr/>
        </p:nvSpPr>
        <p:spPr bwMode="auto">
          <a:xfrm>
            <a:off x="4427538" y="1344613"/>
            <a:ext cx="4392612" cy="3956050"/>
          </a:xfrm>
          <a:prstGeom prst="rect">
            <a:avLst/>
          </a:prstGeom>
          <a:solidFill>
            <a:schemeClr val="bg1">
              <a:lumMod val="75000"/>
              <a:alpha val="69000"/>
            </a:schemeClr>
          </a:solidFill>
          <a:ln w="9525">
            <a:noFill/>
            <a:miter lim="800000"/>
            <a:headEnd/>
            <a:tailEnd/>
          </a:ln>
        </p:spPr>
        <p:txBody>
          <a:bodyPr lIns="77925" tIns="38963" rIns="77925" bIns="38963">
            <a:spAutoFit/>
          </a:bodyPr>
          <a:lstStyle>
            <a:lvl1pPr marL="323850" indent="-323850">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defRPr/>
            </a:pPr>
            <a:r>
              <a:rPr lang="es-ES_tradnl" altLang="es-AR" sz="1800">
                <a:sym typeface="Symbol" pitchFamily="2" charset="2"/>
              </a:rPr>
              <a:t>Evaluación:</a:t>
            </a:r>
            <a:endParaRPr lang="es-ES_tradnl" altLang="es-AR" sz="1800" u="none"/>
          </a:p>
          <a:p>
            <a:pPr>
              <a:buFontTx/>
              <a:buChar char="•"/>
              <a:defRPr/>
            </a:pPr>
            <a:r>
              <a:rPr lang="es-ES_tradnl" altLang="es-AR" sz="1800" u="none"/>
              <a:t>Los dos primeros casos de la tabla son situaciones posibles de producirse en la realidad, y en consecuencia lógico su resultado.</a:t>
            </a:r>
          </a:p>
          <a:p>
            <a:pPr>
              <a:buFontTx/>
              <a:buChar char="•"/>
              <a:defRPr/>
            </a:pPr>
            <a:r>
              <a:rPr lang="es-ES_tradnl" altLang="es-AR" sz="1800" u="none"/>
              <a:t>Los casos restantes, son situaciones que se pueden expresar </a:t>
            </a:r>
            <a:r>
              <a:rPr lang="es-ES_tradnl" altLang="es-AR" sz="1800"/>
              <a:t>sintácticamente</a:t>
            </a:r>
            <a:r>
              <a:rPr lang="es-ES_tradnl" altLang="es-AR" sz="1800" u="none"/>
              <a:t> pero que no son tan obvios de comprender o analizar semánticamente. </a:t>
            </a:r>
            <a:r>
              <a:rPr lang="es-ES_tradnl" altLang="es-AR" sz="1800"/>
              <a:t>Generalmente</a:t>
            </a:r>
            <a:r>
              <a:rPr lang="es-ES_tradnl" altLang="es-AR" sz="1800" u="none"/>
              <a:t> no son opciones válidas de la realidad.</a:t>
            </a:r>
            <a:br>
              <a:rPr lang="es-ES_tradnl" altLang="es-AR" sz="1800" u="none"/>
            </a:br>
            <a:r>
              <a:rPr lang="es-ES_tradnl" altLang="es-AR" sz="1800" u="none"/>
              <a:t>En consecuencia, la lógica completa la tabla con valores de verdad. </a:t>
            </a:r>
            <a:br>
              <a:rPr lang="es-ES_tradnl" altLang="es-AR" sz="1800" u="none"/>
            </a:br>
            <a:r>
              <a:rPr lang="es-ES_tradnl" altLang="es-AR" sz="1800" u="none"/>
              <a:t>- No es arbitrario</a:t>
            </a:r>
            <a:br>
              <a:rPr lang="es-ES_tradnl" altLang="es-AR" sz="1800" u="none"/>
            </a:br>
            <a:r>
              <a:rPr lang="es-ES_tradnl" altLang="es-AR" sz="1800" u="none"/>
              <a:t>- No contradice al lenguaje,  lo completa</a:t>
            </a:r>
          </a:p>
        </p:txBody>
      </p:sp>
      <p:sp>
        <p:nvSpPr>
          <p:cNvPr id="33800" name="Text Box 3">
            <a:extLst>
              <a:ext uri="{FF2B5EF4-FFF2-40B4-BE49-F238E27FC236}">
                <a16:creationId xmlns:a16="http://schemas.microsoft.com/office/drawing/2014/main" id="{801E7F97-E73E-E2C1-B006-4DE40ADEC499}"/>
              </a:ext>
            </a:extLst>
          </p:cNvPr>
          <p:cNvSpPr txBox="1">
            <a:spLocks noChangeArrowheads="1"/>
          </p:cNvSpPr>
          <p:nvPr/>
        </p:nvSpPr>
        <p:spPr bwMode="auto">
          <a:xfrm>
            <a:off x="684213" y="1417638"/>
            <a:ext cx="7947025"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tabLst>
                <a:tab pos="323850" algn="l"/>
                <a:tab pos="485775" algn="l"/>
                <a:tab pos="2033588" algn="l"/>
              </a:tabLst>
              <a:defRPr sz="2000" u="sng">
                <a:solidFill>
                  <a:schemeClr val="tx1"/>
                </a:solidFill>
                <a:latin typeface="Times New Roman" panose="02020603050405020304" pitchFamily="18" charset="0"/>
                <a:ea typeface="MS PGothic" panose="020B0600070205080204" pitchFamily="34" charset="-128"/>
              </a:defRPr>
            </a:lvl1pPr>
            <a:lvl2pPr marL="742950" indent="-285750">
              <a:tabLst>
                <a:tab pos="323850" algn="l"/>
                <a:tab pos="485775" algn="l"/>
                <a:tab pos="2033588" algn="l"/>
              </a:tabLst>
              <a:defRPr sz="2000" u="sng">
                <a:solidFill>
                  <a:schemeClr val="tx1"/>
                </a:solidFill>
                <a:latin typeface="Times New Roman" panose="02020603050405020304" pitchFamily="18" charset="0"/>
                <a:ea typeface="MS PGothic" panose="020B0600070205080204" pitchFamily="34" charset="-128"/>
              </a:defRPr>
            </a:lvl2pPr>
            <a:lvl3pPr marL="1143000" indent="-228600">
              <a:tabLst>
                <a:tab pos="323850" algn="l"/>
                <a:tab pos="485775" algn="l"/>
                <a:tab pos="2033588" algn="l"/>
              </a:tabLst>
              <a:defRPr sz="2000" u="sng">
                <a:solidFill>
                  <a:schemeClr val="tx1"/>
                </a:solidFill>
                <a:latin typeface="Times New Roman" panose="02020603050405020304" pitchFamily="18" charset="0"/>
                <a:ea typeface="MS PGothic" panose="020B0600070205080204" pitchFamily="34" charset="-128"/>
              </a:defRPr>
            </a:lvl3pPr>
            <a:lvl4pPr marL="1600200" indent="-228600">
              <a:tabLst>
                <a:tab pos="323850" algn="l"/>
                <a:tab pos="485775" algn="l"/>
                <a:tab pos="2033588" algn="l"/>
              </a:tabLst>
              <a:defRPr sz="2000" u="sng">
                <a:solidFill>
                  <a:schemeClr val="tx1"/>
                </a:solidFill>
                <a:latin typeface="Times New Roman" panose="02020603050405020304" pitchFamily="18" charset="0"/>
                <a:ea typeface="MS PGothic" panose="020B0600070205080204" pitchFamily="34" charset="-128"/>
              </a:defRPr>
            </a:lvl4pPr>
            <a:lvl5pPr marL="2057400" indent="-228600">
              <a:tabLst>
                <a:tab pos="323850" algn="l"/>
                <a:tab pos="485775" algn="l"/>
                <a:tab pos="2033588" algn="l"/>
              </a:tabLst>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tabLst>
                <a:tab pos="323850" algn="l"/>
                <a:tab pos="485775" algn="l"/>
                <a:tab pos="2033588" algn="l"/>
              </a:tabLs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tabLst>
                <a:tab pos="323850" algn="l"/>
                <a:tab pos="485775" algn="l"/>
                <a:tab pos="2033588" algn="l"/>
              </a:tabLs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tabLst>
                <a:tab pos="323850" algn="l"/>
                <a:tab pos="485775" algn="l"/>
                <a:tab pos="2033588" algn="l"/>
              </a:tabLs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tabLst>
                <a:tab pos="323850" algn="l"/>
                <a:tab pos="485775" algn="l"/>
                <a:tab pos="2033588" algn="l"/>
              </a:tabLst>
              <a:defRPr sz="2000" u="sng">
                <a:solidFill>
                  <a:schemeClr val="tx1"/>
                </a:solidFill>
                <a:latin typeface="Times New Roman" panose="02020603050405020304" pitchFamily="18" charset="0"/>
                <a:ea typeface="MS PGothic" panose="020B0600070205080204" pitchFamily="34" charset="-128"/>
              </a:defRPr>
            </a:lvl9pPr>
          </a:lstStyle>
          <a:p>
            <a:pPr algn="just"/>
            <a:r>
              <a:rPr lang="es-ES_tradnl" altLang="es-AR" sz="1800" u="none"/>
              <a:t>donde:</a:t>
            </a:r>
          </a:p>
          <a:p>
            <a:pPr algn="just"/>
            <a:endParaRPr lang="es-ES_tradnl" altLang="es-AR" sz="1100" u="none"/>
          </a:p>
          <a:p>
            <a:pPr algn="just"/>
            <a:r>
              <a:rPr lang="es-ES_tradnl" altLang="es-AR" sz="1800" u="none"/>
              <a:t>		</a:t>
            </a:r>
            <a:r>
              <a:rPr lang="es-ES_tradnl" altLang="es-AR" sz="1800" b="1" u="none"/>
              <a:t>A</a:t>
            </a:r>
            <a:r>
              <a:rPr lang="es-ES_tradnl" altLang="es-AR" sz="1800" u="none"/>
              <a:t>: </a:t>
            </a:r>
            <a:r>
              <a:rPr lang="ja-JP" altLang="es-ES_tradnl" sz="1800" u="none"/>
              <a:t>“</a:t>
            </a:r>
            <a:r>
              <a:rPr lang="es-ES_tradnl" altLang="ja-JP" sz="1800" u="none"/>
              <a:t>yo me levanto temprano</a:t>
            </a:r>
            <a:r>
              <a:rPr lang="ja-JP" altLang="es-ES_tradnl" sz="1800" u="none"/>
              <a:t>”</a:t>
            </a:r>
            <a:endParaRPr lang="es-ES_tradnl" altLang="ja-JP" sz="1800" u="none"/>
          </a:p>
          <a:p>
            <a:pPr algn="just"/>
            <a:r>
              <a:rPr lang="es-ES_tradnl" altLang="es-AR" sz="1800" u="none"/>
              <a:t>		</a:t>
            </a:r>
            <a:r>
              <a:rPr lang="es-ES_tradnl" altLang="es-AR" sz="1800" b="1" u="none"/>
              <a:t>B</a:t>
            </a:r>
            <a:r>
              <a:rPr lang="es-ES_tradnl" altLang="es-AR" sz="1800" u="none"/>
              <a:t>: </a:t>
            </a:r>
            <a:r>
              <a:rPr lang="ja-JP" altLang="es-ES_tradnl" sz="1800" u="none"/>
              <a:t>“</a:t>
            </a:r>
            <a:r>
              <a:rPr lang="es-ES_tradnl" altLang="ja-JP" sz="1800" u="none"/>
              <a:t>yo tomaré el tren de las ocho</a:t>
            </a:r>
            <a:r>
              <a:rPr lang="ja-JP" altLang="es-ES_tradnl" sz="1800" u="none"/>
              <a:t>”</a:t>
            </a:r>
            <a:endParaRPr lang="es-ES_tradnl" altLang="ja-JP" sz="1800" u="none"/>
          </a:p>
          <a:p>
            <a:pPr algn="just"/>
            <a:endParaRPr lang="es-ES_tradnl" altLang="es-AR" sz="1800" u="none"/>
          </a:p>
          <a:p>
            <a:pPr algn="just"/>
            <a:r>
              <a:rPr lang="es-ES_tradnl" altLang="es-AR" sz="1800" u="none"/>
              <a:t>y se representa por:   A  </a:t>
            </a:r>
            <a:r>
              <a:rPr lang="es-ES_tradnl" altLang="es-AR" sz="1800" u="none">
                <a:sym typeface="Symbol" pitchFamily="2" charset="2"/>
              </a:rPr>
              <a:t> B</a:t>
            </a:r>
          </a:p>
          <a:p>
            <a:pPr algn="just"/>
            <a:endParaRPr lang="es-ES_tradnl" altLang="es-AR" sz="1800" u="none">
              <a:sym typeface="Symbol" pitchFamily="2" charset="2"/>
            </a:endParaRPr>
          </a:p>
        </p:txBody>
      </p:sp>
      <p:graphicFrame>
        <p:nvGraphicFramePr>
          <p:cNvPr id="33794" name="Object 1024">
            <a:extLst>
              <a:ext uri="{FF2B5EF4-FFF2-40B4-BE49-F238E27FC236}">
                <a16:creationId xmlns:a16="http://schemas.microsoft.com/office/drawing/2014/main" id="{07863B18-DAE2-8D21-814A-F535D181D654}"/>
              </a:ext>
            </a:extLst>
          </p:cNvPr>
          <p:cNvGraphicFramePr>
            <a:graphicFrameLocks noChangeAspect="1"/>
          </p:cNvGraphicFramePr>
          <p:nvPr/>
        </p:nvGraphicFramePr>
        <p:xfrm>
          <a:off x="-455613" y="3633788"/>
          <a:ext cx="5711826" cy="1203325"/>
        </p:xfrm>
        <a:graphic>
          <a:graphicData uri="http://schemas.openxmlformats.org/presentationml/2006/ole">
            <mc:AlternateContent xmlns:mc="http://schemas.openxmlformats.org/markup-compatibility/2006">
              <mc:Choice xmlns:v="urn:schemas-microsoft-com:vml" Requires="v">
                <p:oleObj name="Document" r:id="rId2" imgW="5689600" imgH="1955800" progId="Word.Document.8">
                  <p:embed/>
                </p:oleObj>
              </mc:Choice>
              <mc:Fallback>
                <p:oleObj name="Document" r:id="rId2" imgW="5689600" imgH="1955800" progId="Word.Document.8">
                  <p:embed/>
                  <p:pic>
                    <p:nvPicPr>
                      <p:cNvPr id="0" name="Object 1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13" y="3633788"/>
                        <a:ext cx="5711826" cy="120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50183" name="Picture 3" descr="unsl.jpeg">
            <a:extLst>
              <a:ext uri="{FF2B5EF4-FFF2-40B4-BE49-F238E27FC236}">
                <a16:creationId xmlns:a16="http://schemas.microsoft.com/office/drawing/2014/main" id="{52E10F71-3231-94E7-2693-F15D1D46A90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39838" y="5089525"/>
            <a:ext cx="342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4" descr="fcfmyn.jpeg">
            <a:extLst>
              <a:ext uri="{FF2B5EF4-FFF2-40B4-BE49-F238E27FC236}">
                <a16:creationId xmlns:a16="http://schemas.microsoft.com/office/drawing/2014/main" id="{FCCFE81F-464A-6AAB-BB75-2478B9CE3E1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6275" y="5106988"/>
            <a:ext cx="433388"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5" name="Picture 5" descr="dpto.jpeg">
            <a:extLst>
              <a:ext uri="{FF2B5EF4-FFF2-40B4-BE49-F238E27FC236}">
                <a16:creationId xmlns:a16="http://schemas.microsoft.com/office/drawing/2014/main" id="{B4AD3358-8B3C-D4B6-5857-508DA2530A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9388" y="5054600"/>
            <a:ext cx="4730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8FE24930-79F0-5712-B171-00F0A2DE52A8}"/>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8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794"/>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1000"/>
                                  </p:stCondLst>
                                  <p:childTnLst>
                                    <p:set>
                                      <p:cBhvr>
                                        <p:cTn id="13" dur="1" fill="hold">
                                          <p:stCondLst>
                                            <p:cond delay="0"/>
                                          </p:stCondLst>
                                        </p:cTn>
                                        <p:tgtEl>
                                          <p:spTgt spid="368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animBg="1"/>
      <p:bldP spid="3380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Number Placeholder 2">
            <a:extLst>
              <a:ext uri="{FF2B5EF4-FFF2-40B4-BE49-F238E27FC236}">
                <a16:creationId xmlns:a16="http://schemas.microsoft.com/office/drawing/2014/main" id="{D8831AE0-C12A-D708-C95B-4640ED3DA74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AF241A65-B0C4-BB43-8E93-D6AD8BD3CA7C}" type="slidenum">
              <a:rPr lang="es-ES_tradnl" altLang="es-AR" sz="1000">
                <a:solidFill>
                  <a:srgbClr val="045C75"/>
                </a:solidFill>
              </a:rPr>
              <a:pPr/>
              <a:t>35</a:t>
            </a:fld>
            <a:endParaRPr lang="es-ES_tradnl" altLang="es-AR" sz="1000">
              <a:solidFill>
                <a:srgbClr val="045C75"/>
              </a:solidFill>
            </a:endParaRPr>
          </a:p>
        </p:txBody>
      </p:sp>
      <p:sp>
        <p:nvSpPr>
          <p:cNvPr id="51202" name="Text Box 2">
            <a:extLst>
              <a:ext uri="{FF2B5EF4-FFF2-40B4-BE49-F238E27FC236}">
                <a16:creationId xmlns:a16="http://schemas.microsoft.com/office/drawing/2014/main" id="{88A48E7A-5A40-8A96-CD93-A76F55637BCA}"/>
              </a:ext>
            </a:extLst>
          </p:cNvPr>
          <p:cNvSpPr txBox="1">
            <a:spLocks noChangeArrowheads="1"/>
          </p:cNvSpPr>
          <p:nvPr/>
        </p:nvSpPr>
        <p:spPr bwMode="auto">
          <a:xfrm>
            <a:off x="179388" y="696913"/>
            <a:ext cx="4392612"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b="1" u="none"/>
              <a:t>Ejemplo de Condicional</a:t>
            </a:r>
          </a:p>
        </p:txBody>
      </p:sp>
      <p:sp>
        <p:nvSpPr>
          <p:cNvPr id="51203" name="Text Box 3">
            <a:extLst>
              <a:ext uri="{FF2B5EF4-FFF2-40B4-BE49-F238E27FC236}">
                <a16:creationId xmlns:a16="http://schemas.microsoft.com/office/drawing/2014/main" id="{4A633E67-750F-6B15-54AB-CAAC6EEBBE07}"/>
              </a:ext>
            </a:extLst>
          </p:cNvPr>
          <p:cNvSpPr txBox="1">
            <a:spLocks noChangeArrowheads="1"/>
          </p:cNvSpPr>
          <p:nvPr/>
        </p:nvSpPr>
        <p:spPr bwMode="auto">
          <a:xfrm>
            <a:off x="592138" y="1071563"/>
            <a:ext cx="794702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1pPr>
            <a:lvl2pPr marL="742950" indent="-28575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2pPr>
            <a:lvl3pPr marL="1143000" indent="-22860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3pPr>
            <a:lvl4pPr marL="1600200" indent="-22860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4pPr>
            <a:lvl5pPr marL="2057400" indent="-22860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9pPr>
          </a:lstStyle>
          <a:p>
            <a:pPr algn="just"/>
            <a:endParaRPr lang="es-ES_tradnl" altLang="es-AR" sz="1800" u="none" dirty="0"/>
          </a:p>
          <a:p>
            <a:pPr algn="just"/>
            <a:r>
              <a:rPr lang="es-ES_tradnl" altLang="es-AR" sz="1800" u="none" dirty="0"/>
              <a:t>Ejemplo:</a:t>
            </a:r>
          </a:p>
          <a:p>
            <a:pPr algn="just"/>
            <a:endParaRPr lang="es-ES_tradnl" altLang="es-AR" sz="1800" u="none" dirty="0"/>
          </a:p>
          <a:p>
            <a:pPr algn="just"/>
            <a:r>
              <a:rPr lang="es-ES_tradnl" altLang="es-AR" sz="1800" u="none" dirty="0"/>
              <a:t>		 </a:t>
            </a:r>
            <a:r>
              <a:rPr lang="es-ES_tradnl" altLang="es-AR" sz="1800" b="1" u="none" dirty="0">
                <a:latin typeface="Comic Sans MS" panose="030F0902030302020204" pitchFamily="66" charset="0"/>
              </a:rPr>
              <a:t>P</a:t>
            </a:r>
            <a:r>
              <a:rPr lang="es-ES_tradnl" altLang="es-AR" sz="1800" u="none" dirty="0"/>
              <a:t>:  </a:t>
            </a:r>
            <a:r>
              <a:rPr lang="ja-JP" altLang="es-ES_tradnl" sz="1800" u="none"/>
              <a:t>“</a:t>
            </a:r>
            <a:r>
              <a:rPr lang="es-ES_tradnl" altLang="ja-JP" sz="1800" u="none" dirty="0"/>
              <a:t>El seguro pagará </a:t>
            </a:r>
            <a:r>
              <a:rPr lang="es-ES_tradnl" altLang="ja-JP" sz="1800" b="1" u="none" dirty="0">
                <a:solidFill>
                  <a:srgbClr val="FF0000"/>
                </a:solidFill>
              </a:rPr>
              <a:t> si </a:t>
            </a:r>
            <a:r>
              <a:rPr lang="es-ES_tradnl" altLang="ja-JP" sz="1800" u="none" dirty="0"/>
              <a:t>se produce un incendio</a:t>
            </a:r>
            <a:r>
              <a:rPr lang="ja-JP" altLang="es-ES_tradnl" sz="1800" u="none"/>
              <a:t>”</a:t>
            </a:r>
            <a:endParaRPr lang="es-ES_tradnl" altLang="ja-JP" sz="1800" u="none" dirty="0"/>
          </a:p>
          <a:p>
            <a:pPr algn="just"/>
            <a:r>
              <a:rPr lang="es-ES_tradnl" altLang="es-AR" sz="1800" u="none" dirty="0"/>
              <a:t>	donde:</a:t>
            </a:r>
          </a:p>
          <a:p>
            <a:pPr algn="just">
              <a:spcBef>
                <a:spcPts val="600"/>
              </a:spcBef>
            </a:pPr>
            <a:r>
              <a:rPr lang="es-ES_tradnl" altLang="es-AR" sz="1800" u="none" dirty="0"/>
              <a:t>		</a:t>
            </a:r>
            <a:r>
              <a:rPr lang="es-ES_tradnl" altLang="es-AR" sz="1800" b="1" u="none" dirty="0"/>
              <a:t>A</a:t>
            </a:r>
            <a:r>
              <a:rPr lang="es-ES_tradnl" altLang="es-AR" sz="1800" u="none" dirty="0"/>
              <a:t>: </a:t>
            </a:r>
            <a:r>
              <a:rPr lang="ja-JP" altLang="es-ES_tradnl" sz="1800" u="none"/>
              <a:t>“</a:t>
            </a:r>
            <a:r>
              <a:rPr lang="es-ES_tradnl" altLang="ja-JP" sz="1800" u="none" dirty="0"/>
              <a:t>El seguro pagará</a:t>
            </a:r>
            <a:r>
              <a:rPr lang="ja-JP" altLang="es-ES_tradnl" sz="1800" u="none"/>
              <a:t>”</a:t>
            </a:r>
            <a:endParaRPr lang="es-ES_tradnl" altLang="ja-JP" sz="1800" u="none" dirty="0"/>
          </a:p>
          <a:p>
            <a:pPr algn="just">
              <a:spcBef>
                <a:spcPts val="600"/>
              </a:spcBef>
            </a:pPr>
            <a:r>
              <a:rPr lang="es-ES_tradnl" altLang="es-AR" sz="1800" u="none" dirty="0"/>
              <a:t>		</a:t>
            </a:r>
            <a:r>
              <a:rPr lang="es-ES_tradnl" altLang="es-AR" sz="1800" b="1" u="none" dirty="0"/>
              <a:t>B</a:t>
            </a:r>
            <a:r>
              <a:rPr lang="es-ES_tradnl" altLang="es-AR" sz="1800" u="none" dirty="0"/>
              <a:t>: </a:t>
            </a:r>
            <a:r>
              <a:rPr lang="ja-JP" altLang="es-ES_tradnl" sz="1800" u="none"/>
              <a:t>“</a:t>
            </a:r>
            <a:r>
              <a:rPr lang="es-ES_tradnl" altLang="ja-JP" sz="1800" u="none" dirty="0"/>
              <a:t>Se produce un incendio</a:t>
            </a:r>
            <a:r>
              <a:rPr lang="ja-JP" altLang="es-ES_tradnl" sz="1800" u="none"/>
              <a:t>”</a:t>
            </a:r>
            <a:r>
              <a:rPr lang="es-ES_tradnl" altLang="ja-JP" sz="1800" u="none" dirty="0"/>
              <a:t>	</a:t>
            </a:r>
            <a:endParaRPr lang="es-ES_tradnl" altLang="es-AR" sz="1800" u="none" dirty="0">
              <a:sym typeface="Symbol" pitchFamily="2" charset="2"/>
            </a:endParaRPr>
          </a:p>
        </p:txBody>
      </p:sp>
      <p:pic>
        <p:nvPicPr>
          <p:cNvPr id="51204" name="Picture 3" descr="unsl.jpeg">
            <a:extLst>
              <a:ext uri="{FF2B5EF4-FFF2-40B4-BE49-F238E27FC236}">
                <a16:creationId xmlns:a16="http://schemas.microsoft.com/office/drawing/2014/main" id="{6B06A55C-FACD-5E10-21D6-CB347A3BA5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9838" y="5089525"/>
            <a:ext cx="342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4" descr="fcfmyn.jpeg">
            <a:extLst>
              <a:ext uri="{FF2B5EF4-FFF2-40B4-BE49-F238E27FC236}">
                <a16:creationId xmlns:a16="http://schemas.microsoft.com/office/drawing/2014/main" id="{D01B445A-2605-203A-B3D7-C9B04E9642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275" y="5106988"/>
            <a:ext cx="433388"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5" descr="dpto.jpeg">
            <a:extLst>
              <a:ext uri="{FF2B5EF4-FFF2-40B4-BE49-F238E27FC236}">
                <a16:creationId xmlns:a16="http://schemas.microsoft.com/office/drawing/2014/main" id="{D5B25E11-A630-4F5D-76BC-6BA7B03C9C4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054600"/>
            <a:ext cx="4730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TextBox 1">
            <a:extLst>
              <a:ext uri="{FF2B5EF4-FFF2-40B4-BE49-F238E27FC236}">
                <a16:creationId xmlns:a16="http://schemas.microsoft.com/office/drawing/2014/main" id="{663AA524-4039-846A-F69E-82AB1A4D2408}"/>
              </a:ext>
            </a:extLst>
          </p:cNvPr>
          <p:cNvSpPr txBox="1">
            <a:spLocks noChangeArrowheads="1"/>
          </p:cNvSpPr>
          <p:nvPr/>
        </p:nvSpPr>
        <p:spPr bwMode="auto">
          <a:xfrm>
            <a:off x="4356100" y="2570163"/>
            <a:ext cx="4248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u="none"/>
              <a:t> y se representa por:     (B </a:t>
            </a:r>
            <a:r>
              <a:rPr lang="es-ES_tradnl" altLang="es-AR" u="none">
                <a:sym typeface="Symbol" pitchFamily="2" charset="2"/>
              </a:rPr>
              <a:t> A)</a:t>
            </a:r>
            <a:endParaRPr lang="en-US" altLang="es-AR"/>
          </a:p>
        </p:txBody>
      </p:sp>
      <p:sp>
        <p:nvSpPr>
          <p:cNvPr id="50184" name="TextBox 9">
            <a:extLst>
              <a:ext uri="{FF2B5EF4-FFF2-40B4-BE49-F238E27FC236}">
                <a16:creationId xmlns:a16="http://schemas.microsoft.com/office/drawing/2014/main" id="{796A2557-5156-7FD8-FB1B-05DA2DF90A19}"/>
              </a:ext>
            </a:extLst>
          </p:cNvPr>
          <p:cNvSpPr txBox="1">
            <a:spLocks noChangeArrowheads="1"/>
          </p:cNvSpPr>
          <p:nvPr/>
        </p:nvSpPr>
        <p:spPr bwMode="auto">
          <a:xfrm>
            <a:off x="2195513" y="4513263"/>
            <a:ext cx="4248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u="none"/>
              <a:t> y se representa por:     (A </a:t>
            </a:r>
            <a:r>
              <a:rPr lang="es-ES_tradnl" altLang="es-AR" u="none">
                <a:sym typeface="Symbol" pitchFamily="2" charset="2"/>
              </a:rPr>
              <a:t> B)</a:t>
            </a:r>
            <a:endParaRPr lang="en-US" altLang="es-AR"/>
          </a:p>
        </p:txBody>
      </p:sp>
      <p:sp>
        <p:nvSpPr>
          <p:cNvPr id="11" name="Text Box 3">
            <a:extLst>
              <a:ext uri="{FF2B5EF4-FFF2-40B4-BE49-F238E27FC236}">
                <a16:creationId xmlns:a16="http://schemas.microsoft.com/office/drawing/2014/main" id="{90CE14BF-0807-6962-F4B1-088472476DF1}"/>
              </a:ext>
            </a:extLst>
          </p:cNvPr>
          <p:cNvSpPr txBox="1">
            <a:spLocks noChangeArrowheads="1"/>
          </p:cNvSpPr>
          <p:nvPr/>
        </p:nvSpPr>
        <p:spPr bwMode="auto">
          <a:xfrm>
            <a:off x="684213" y="3217863"/>
            <a:ext cx="7947025" cy="1185862"/>
          </a:xfrm>
          <a:prstGeom prst="rect">
            <a:avLst/>
          </a:prstGeom>
          <a:solidFill>
            <a:schemeClr val="accent3">
              <a:lumMod val="20000"/>
              <a:lumOff val="80000"/>
            </a:schemeClr>
          </a:solidFill>
          <a:ln>
            <a:solidFill>
              <a:schemeClr val="accent1"/>
            </a:solidFill>
          </a:ln>
        </p:spPr>
        <p:txBody>
          <a:bodyPr lIns="77925" tIns="38963" rIns="77925" bIns="38963">
            <a:spAutoFit/>
          </a:bodyPr>
          <a:lstStyle>
            <a:lvl1pPr>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1pPr>
            <a:lvl2pPr marL="742950" indent="-28575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2pPr>
            <a:lvl3pPr marL="1143000" indent="-22860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3pPr>
            <a:lvl4pPr marL="1600200" indent="-22860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4pPr>
            <a:lvl5pPr marL="2057400" indent="-22860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9pPr>
          </a:lstStyle>
          <a:p>
            <a:pPr algn="just">
              <a:defRPr/>
            </a:pPr>
            <a:endParaRPr lang="es-ES_tradnl" altLang="es-AR" sz="1800" u="none" dirty="0"/>
          </a:p>
          <a:p>
            <a:pPr algn="just">
              <a:defRPr/>
            </a:pPr>
            <a:r>
              <a:rPr lang="es-ES_tradnl" altLang="es-AR" sz="1800" u="none" dirty="0"/>
              <a:t>Ejemplo:</a:t>
            </a:r>
          </a:p>
          <a:p>
            <a:pPr algn="just">
              <a:defRPr/>
            </a:pPr>
            <a:endParaRPr lang="es-ES_tradnl" altLang="es-AR" sz="1800" u="none" dirty="0"/>
          </a:p>
          <a:p>
            <a:pPr algn="just">
              <a:defRPr/>
            </a:pPr>
            <a:r>
              <a:rPr lang="es-ES_tradnl" altLang="es-AR" sz="1800" u="none" dirty="0"/>
              <a:t>		 </a:t>
            </a:r>
            <a:r>
              <a:rPr lang="es-ES_tradnl" altLang="es-AR" sz="1800" b="1" u="none" dirty="0">
                <a:latin typeface="Comic Sans MS" panose="030F0902030302020204" pitchFamily="66" charset="0"/>
              </a:rPr>
              <a:t>P</a:t>
            </a:r>
            <a:r>
              <a:rPr lang="es-ES_tradnl" altLang="es-AR" sz="1800" u="none" dirty="0"/>
              <a:t>:  </a:t>
            </a:r>
            <a:r>
              <a:rPr lang="ja-JP" altLang="es-ES_tradnl" sz="1800" u="none"/>
              <a:t>“</a:t>
            </a:r>
            <a:r>
              <a:rPr lang="es-ES_tradnl" altLang="ja-JP" sz="1800" u="none" dirty="0"/>
              <a:t>El seguro pagará </a:t>
            </a:r>
            <a:r>
              <a:rPr lang="es-ES_tradnl" altLang="ja-JP" sz="1800" b="1" u="none" dirty="0">
                <a:solidFill>
                  <a:srgbClr val="FF0000"/>
                </a:solidFill>
              </a:rPr>
              <a:t>sólo si </a:t>
            </a:r>
            <a:r>
              <a:rPr lang="es-ES_tradnl" altLang="ja-JP" sz="1800" u="none" dirty="0"/>
              <a:t>se produce un incendio</a:t>
            </a:r>
            <a:r>
              <a:rPr lang="ja-JP" altLang="es-ES_tradnl" sz="1800" u="none"/>
              <a:t>”</a:t>
            </a:r>
            <a:endParaRPr lang="es-ES_tradnl" altLang="es-AR" sz="1800" u="none" dirty="0">
              <a:sym typeface="Symbol" pitchFamily="2" charset="2"/>
            </a:endParaRPr>
          </a:p>
        </p:txBody>
      </p:sp>
      <p:sp>
        <p:nvSpPr>
          <p:cNvPr id="4" name="Right Brace 3">
            <a:extLst>
              <a:ext uri="{FF2B5EF4-FFF2-40B4-BE49-F238E27FC236}">
                <a16:creationId xmlns:a16="http://schemas.microsoft.com/office/drawing/2014/main" id="{C7BE6A4B-A0ED-B5BA-DECA-517BB092A928}"/>
              </a:ext>
            </a:extLst>
          </p:cNvPr>
          <p:cNvSpPr>
            <a:spLocks/>
          </p:cNvSpPr>
          <p:nvPr/>
        </p:nvSpPr>
        <p:spPr bwMode="auto">
          <a:xfrm rot="-5400000">
            <a:off x="4607719" y="765969"/>
            <a:ext cx="360362" cy="2159000"/>
          </a:xfrm>
          <a:prstGeom prst="rightBrace">
            <a:avLst>
              <a:gd name="adj1" fmla="val 8321"/>
              <a:gd name="adj2" fmla="val 50000"/>
            </a:avLst>
          </a:prstGeom>
          <a:noFill/>
          <a:ln w="25400">
            <a:solidFill>
              <a:schemeClr val="accent1"/>
            </a:solidFill>
            <a:round/>
            <a:headEnd/>
            <a:tailEnd/>
          </a:ln>
          <a:effectLst>
            <a:outerShdw blurRad="57150" dist="38100" dir="5400000" algn="ctr" rotWithShape="0">
              <a:srgbClr val="002041">
                <a:alpha val="48000"/>
              </a:srgbClr>
            </a:outerShdw>
          </a:effectLst>
        </p:spPr>
        <p:txBody>
          <a:bodyPr anchor="ctr"/>
          <a:lstStyle/>
          <a:p>
            <a:pPr algn="ctr">
              <a:defRPr/>
            </a:pPr>
            <a:endParaRPr lang="en-US">
              <a:latin typeface="+mn-lt"/>
              <a:ea typeface="+mn-ea"/>
            </a:endParaRPr>
          </a:p>
        </p:txBody>
      </p:sp>
      <p:sp>
        <p:nvSpPr>
          <p:cNvPr id="7" name="TextBox 6">
            <a:extLst>
              <a:ext uri="{FF2B5EF4-FFF2-40B4-BE49-F238E27FC236}">
                <a16:creationId xmlns:a16="http://schemas.microsoft.com/office/drawing/2014/main" id="{93DBED22-4810-4C82-A190-74653755A25D}"/>
              </a:ext>
            </a:extLst>
          </p:cNvPr>
          <p:cNvSpPr txBox="1">
            <a:spLocks noChangeArrowheads="1"/>
          </p:cNvSpPr>
          <p:nvPr/>
        </p:nvSpPr>
        <p:spPr bwMode="auto">
          <a:xfrm>
            <a:off x="3924300" y="1273175"/>
            <a:ext cx="172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n-US" altLang="es-AR" u="none" dirty="0" err="1">
                <a:solidFill>
                  <a:srgbClr val="AA1B2C"/>
                </a:solidFill>
                <a:latin typeface="Comic Sans MS" panose="030F0902030302020204" pitchFamily="66" charset="0"/>
              </a:rPr>
              <a:t>Antecedente</a:t>
            </a:r>
            <a:endParaRPr lang="en-US" altLang="es-AR" u="none" dirty="0">
              <a:solidFill>
                <a:srgbClr val="AA1B2C"/>
              </a:solidFill>
              <a:latin typeface="Comic Sans MS" panose="030F0902030302020204" pitchFamily="66" charset="0"/>
            </a:endParaRPr>
          </a:p>
        </p:txBody>
      </p:sp>
      <p:sp>
        <p:nvSpPr>
          <p:cNvPr id="18" name="Right Brace 17">
            <a:extLst>
              <a:ext uri="{FF2B5EF4-FFF2-40B4-BE49-F238E27FC236}">
                <a16:creationId xmlns:a16="http://schemas.microsoft.com/office/drawing/2014/main" id="{A88660CA-321D-A200-3C2A-A313B069B767}"/>
              </a:ext>
            </a:extLst>
          </p:cNvPr>
          <p:cNvSpPr>
            <a:spLocks/>
          </p:cNvSpPr>
          <p:nvPr/>
        </p:nvSpPr>
        <p:spPr bwMode="auto">
          <a:xfrm rot="-5400000">
            <a:off x="2483644" y="1058069"/>
            <a:ext cx="360362" cy="1511300"/>
          </a:xfrm>
          <a:prstGeom prst="rightBrace">
            <a:avLst>
              <a:gd name="adj1" fmla="val 8329"/>
              <a:gd name="adj2" fmla="val 50000"/>
            </a:avLst>
          </a:prstGeom>
          <a:noFill/>
          <a:ln w="25400">
            <a:solidFill>
              <a:schemeClr val="accent1"/>
            </a:solidFill>
            <a:round/>
            <a:headEnd/>
            <a:tailEnd/>
          </a:ln>
          <a:effectLst>
            <a:outerShdw blurRad="57150" dist="38100" dir="5400000" algn="ctr" rotWithShape="0">
              <a:srgbClr val="002041">
                <a:alpha val="48000"/>
              </a:srgbClr>
            </a:outerShdw>
          </a:effectLst>
        </p:spPr>
        <p:txBody>
          <a:bodyPr anchor="ctr"/>
          <a:lstStyle/>
          <a:p>
            <a:pPr algn="ctr">
              <a:defRPr/>
            </a:pPr>
            <a:endParaRPr lang="en-US">
              <a:latin typeface="+mn-lt"/>
              <a:ea typeface="+mn-ea"/>
            </a:endParaRPr>
          </a:p>
        </p:txBody>
      </p:sp>
      <p:sp>
        <p:nvSpPr>
          <p:cNvPr id="19" name="TextBox 18">
            <a:extLst>
              <a:ext uri="{FF2B5EF4-FFF2-40B4-BE49-F238E27FC236}">
                <a16:creationId xmlns:a16="http://schemas.microsoft.com/office/drawing/2014/main" id="{1D8AEAD7-C13F-5704-D4C2-BBEABC59BFB7}"/>
              </a:ext>
            </a:extLst>
          </p:cNvPr>
          <p:cNvSpPr txBox="1">
            <a:spLocks noChangeArrowheads="1"/>
          </p:cNvSpPr>
          <p:nvPr/>
        </p:nvSpPr>
        <p:spPr bwMode="auto">
          <a:xfrm>
            <a:off x="1835150" y="1273175"/>
            <a:ext cx="1674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n-US" altLang="es-AR" u="none">
                <a:solidFill>
                  <a:srgbClr val="AA1B2C"/>
                </a:solidFill>
                <a:latin typeface="Comic Sans MS" panose="030F0902030302020204" pitchFamily="66" charset="0"/>
              </a:rPr>
              <a:t>Consecuente</a:t>
            </a:r>
          </a:p>
        </p:txBody>
      </p:sp>
      <p:sp>
        <p:nvSpPr>
          <p:cNvPr id="2" name="Footer Placeholder 1">
            <a:extLst>
              <a:ext uri="{FF2B5EF4-FFF2-40B4-BE49-F238E27FC236}">
                <a16:creationId xmlns:a16="http://schemas.microsoft.com/office/drawing/2014/main" id="{AEC91D86-D2A8-A162-EC10-A843A4B53F61}"/>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
        <p:nvSpPr>
          <p:cNvPr id="3" name="Right Brace 3">
            <a:extLst>
              <a:ext uri="{FF2B5EF4-FFF2-40B4-BE49-F238E27FC236}">
                <a16:creationId xmlns:a16="http://schemas.microsoft.com/office/drawing/2014/main" id="{DBD57B03-7519-9623-1E3E-D2CC529EC57F}"/>
              </a:ext>
            </a:extLst>
          </p:cNvPr>
          <p:cNvSpPr>
            <a:spLocks/>
          </p:cNvSpPr>
          <p:nvPr/>
        </p:nvSpPr>
        <p:spPr bwMode="auto">
          <a:xfrm rot="16200000">
            <a:off x="5111279" y="2802732"/>
            <a:ext cx="360362" cy="2159000"/>
          </a:xfrm>
          <a:prstGeom prst="rightBrace">
            <a:avLst>
              <a:gd name="adj1" fmla="val 8321"/>
              <a:gd name="adj2" fmla="val 50000"/>
            </a:avLst>
          </a:prstGeom>
          <a:noFill/>
          <a:ln w="25400">
            <a:solidFill>
              <a:schemeClr val="accent1"/>
            </a:solidFill>
            <a:round/>
            <a:headEnd/>
            <a:tailEnd/>
          </a:ln>
          <a:effectLst>
            <a:outerShdw blurRad="57150" dist="38100" dir="5400000" algn="ctr" rotWithShape="0">
              <a:srgbClr val="002041">
                <a:alpha val="48000"/>
              </a:srgbClr>
            </a:outerShdw>
          </a:effectLst>
        </p:spPr>
        <p:txBody>
          <a:bodyPr anchor="ctr"/>
          <a:lstStyle/>
          <a:p>
            <a:pPr algn="ctr">
              <a:defRPr/>
            </a:pPr>
            <a:endParaRPr lang="en-US">
              <a:latin typeface="+mn-lt"/>
              <a:ea typeface="+mn-ea"/>
            </a:endParaRPr>
          </a:p>
        </p:txBody>
      </p:sp>
      <p:sp>
        <p:nvSpPr>
          <p:cNvPr id="5" name="TextBox 6">
            <a:extLst>
              <a:ext uri="{FF2B5EF4-FFF2-40B4-BE49-F238E27FC236}">
                <a16:creationId xmlns:a16="http://schemas.microsoft.com/office/drawing/2014/main" id="{79F0EA75-5A11-AC8A-19CA-990A972B62FC}"/>
              </a:ext>
            </a:extLst>
          </p:cNvPr>
          <p:cNvSpPr txBox="1">
            <a:spLocks noChangeArrowheads="1"/>
          </p:cNvSpPr>
          <p:nvPr/>
        </p:nvSpPr>
        <p:spPr bwMode="auto">
          <a:xfrm>
            <a:off x="2051596" y="3361556"/>
            <a:ext cx="172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n-US" altLang="es-AR" u="none" dirty="0" err="1">
                <a:solidFill>
                  <a:srgbClr val="AA1B2C"/>
                </a:solidFill>
                <a:latin typeface="Comic Sans MS" panose="030F0902030302020204" pitchFamily="66" charset="0"/>
              </a:rPr>
              <a:t>Antecedente</a:t>
            </a:r>
            <a:endParaRPr lang="en-US" altLang="es-AR" u="none" dirty="0">
              <a:solidFill>
                <a:srgbClr val="AA1B2C"/>
              </a:solidFill>
              <a:latin typeface="Comic Sans MS" panose="030F0902030302020204" pitchFamily="66" charset="0"/>
            </a:endParaRPr>
          </a:p>
        </p:txBody>
      </p:sp>
      <p:sp>
        <p:nvSpPr>
          <p:cNvPr id="6" name="Right Brace 17">
            <a:extLst>
              <a:ext uri="{FF2B5EF4-FFF2-40B4-BE49-F238E27FC236}">
                <a16:creationId xmlns:a16="http://schemas.microsoft.com/office/drawing/2014/main" id="{F681CBE1-683C-F8A5-2094-9CF02427C629}"/>
              </a:ext>
            </a:extLst>
          </p:cNvPr>
          <p:cNvSpPr>
            <a:spLocks/>
          </p:cNvSpPr>
          <p:nvPr/>
        </p:nvSpPr>
        <p:spPr bwMode="auto">
          <a:xfrm rot="16200000">
            <a:off x="2556198" y="3145804"/>
            <a:ext cx="360362" cy="1511300"/>
          </a:xfrm>
          <a:prstGeom prst="rightBrace">
            <a:avLst>
              <a:gd name="adj1" fmla="val 8329"/>
              <a:gd name="adj2" fmla="val 50000"/>
            </a:avLst>
          </a:prstGeom>
          <a:noFill/>
          <a:ln w="25400">
            <a:solidFill>
              <a:schemeClr val="accent1"/>
            </a:solidFill>
            <a:round/>
            <a:headEnd/>
            <a:tailEnd/>
          </a:ln>
          <a:effectLst>
            <a:outerShdw blurRad="57150" dist="38100" dir="5400000" algn="ctr" rotWithShape="0">
              <a:srgbClr val="002041">
                <a:alpha val="48000"/>
              </a:srgbClr>
            </a:outerShdw>
          </a:effectLst>
        </p:spPr>
        <p:txBody>
          <a:bodyPr anchor="ctr"/>
          <a:lstStyle/>
          <a:p>
            <a:pPr algn="ctr">
              <a:defRPr/>
            </a:pPr>
            <a:endParaRPr lang="en-US">
              <a:latin typeface="+mn-lt"/>
              <a:ea typeface="+mn-ea"/>
            </a:endParaRPr>
          </a:p>
        </p:txBody>
      </p:sp>
      <p:sp>
        <p:nvSpPr>
          <p:cNvPr id="8" name="TextBox 18">
            <a:extLst>
              <a:ext uri="{FF2B5EF4-FFF2-40B4-BE49-F238E27FC236}">
                <a16:creationId xmlns:a16="http://schemas.microsoft.com/office/drawing/2014/main" id="{06FC8C02-1789-CA00-EDAB-77B78855EA78}"/>
              </a:ext>
            </a:extLst>
          </p:cNvPr>
          <p:cNvSpPr txBox="1">
            <a:spLocks noChangeArrowheads="1"/>
          </p:cNvSpPr>
          <p:nvPr/>
        </p:nvSpPr>
        <p:spPr bwMode="auto">
          <a:xfrm>
            <a:off x="4553371" y="3360910"/>
            <a:ext cx="1674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n-US" altLang="es-AR" u="none" dirty="0" err="1">
                <a:solidFill>
                  <a:srgbClr val="AA1B2C"/>
                </a:solidFill>
                <a:latin typeface="Comic Sans MS" panose="030F0902030302020204" pitchFamily="66" charset="0"/>
              </a:rPr>
              <a:t>Consecuente</a:t>
            </a:r>
            <a:endParaRPr lang="en-US" altLang="es-AR" u="none" dirty="0">
              <a:solidFill>
                <a:srgbClr val="AA1B2C"/>
              </a:solidFill>
              <a:latin typeface="Comic Sans MS" panose="030F0902030302020204" pitchFamily="66"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0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4" grpId="0"/>
      <p:bldP spid="11" grpId="0" animBg="1"/>
      <p:bldP spid="4" grpId="0" animBg="1"/>
      <p:bldP spid="7" grpId="0"/>
      <p:bldP spid="18" grpId="0" animBg="1"/>
      <p:bldP spid="19" grpId="0"/>
      <p:bldP spid="3" grpId="0" animBg="1"/>
      <p:bldP spid="5" grpId="0"/>
      <p:bldP spid="6" grpId="0" animBg="1"/>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Number Placeholder 2">
            <a:extLst>
              <a:ext uri="{FF2B5EF4-FFF2-40B4-BE49-F238E27FC236}">
                <a16:creationId xmlns:a16="http://schemas.microsoft.com/office/drawing/2014/main" id="{0752BA5B-DDFB-1DF9-E816-42C405B0069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A9921127-6544-DE45-9A0A-637280470B82}" type="slidenum">
              <a:rPr lang="es-ES_tradnl" altLang="es-AR" sz="1000">
                <a:solidFill>
                  <a:srgbClr val="045C75"/>
                </a:solidFill>
              </a:rPr>
              <a:pPr/>
              <a:t>36</a:t>
            </a:fld>
            <a:endParaRPr lang="es-ES_tradnl" altLang="es-AR" sz="1000">
              <a:solidFill>
                <a:srgbClr val="045C75"/>
              </a:solidFill>
            </a:endParaRPr>
          </a:p>
        </p:txBody>
      </p:sp>
      <p:sp>
        <p:nvSpPr>
          <p:cNvPr id="52226" name="Text Box 2">
            <a:extLst>
              <a:ext uri="{FF2B5EF4-FFF2-40B4-BE49-F238E27FC236}">
                <a16:creationId xmlns:a16="http://schemas.microsoft.com/office/drawing/2014/main" id="{F4F54A08-FC8E-BCF5-3127-777636D33FBC}"/>
              </a:ext>
            </a:extLst>
          </p:cNvPr>
          <p:cNvSpPr txBox="1">
            <a:spLocks noChangeArrowheads="1"/>
          </p:cNvSpPr>
          <p:nvPr/>
        </p:nvSpPr>
        <p:spPr bwMode="auto">
          <a:xfrm>
            <a:off x="250825" y="625475"/>
            <a:ext cx="27559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b="1" u="none"/>
              <a:t>Más Ejemplos</a:t>
            </a:r>
          </a:p>
        </p:txBody>
      </p:sp>
      <p:sp>
        <p:nvSpPr>
          <p:cNvPr id="52227" name="Text Box 3">
            <a:extLst>
              <a:ext uri="{FF2B5EF4-FFF2-40B4-BE49-F238E27FC236}">
                <a16:creationId xmlns:a16="http://schemas.microsoft.com/office/drawing/2014/main" id="{9A74D754-6E93-A43D-849F-AC86D11601A6}"/>
              </a:ext>
            </a:extLst>
          </p:cNvPr>
          <p:cNvSpPr txBox="1">
            <a:spLocks noChangeArrowheads="1"/>
          </p:cNvSpPr>
          <p:nvPr/>
        </p:nvSpPr>
        <p:spPr bwMode="auto">
          <a:xfrm>
            <a:off x="468313" y="1417638"/>
            <a:ext cx="8280400" cy="17716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7925" tIns="38963" rIns="77925" bIns="38963">
            <a:spAutoFit/>
          </a:bodyPr>
          <a:lstStyle>
            <a:lvl1pPr>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1pPr>
            <a:lvl2pPr marL="742950" indent="-28575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2pPr>
            <a:lvl3pPr marL="1143000" indent="-22860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3pPr>
            <a:lvl4pPr marL="1600200" indent="-22860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4pPr>
            <a:lvl5pPr marL="2057400" indent="-22860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9pPr>
          </a:lstStyle>
          <a:p>
            <a:pPr algn="just"/>
            <a:r>
              <a:rPr lang="es-ES_tradnl" altLang="es-AR" u="none"/>
              <a:t>Ejemplo:</a:t>
            </a:r>
          </a:p>
          <a:p>
            <a:pPr algn="just"/>
            <a:endParaRPr lang="es-ES_tradnl" altLang="es-AR" sz="1000" u="none"/>
          </a:p>
          <a:p>
            <a:r>
              <a:rPr lang="es-ES_tradnl" altLang="es-AR" b="1" u="none">
                <a:latin typeface="Comic Sans MS" panose="030F0902030302020204" pitchFamily="66" charset="0"/>
              </a:rPr>
              <a:t>P</a:t>
            </a:r>
            <a:r>
              <a:rPr lang="es-ES_tradnl" altLang="es-AR" u="none"/>
              <a:t>:  </a:t>
            </a:r>
            <a:r>
              <a:rPr lang="es-ES_tradnl" altLang="en-US" u="none"/>
              <a:t>“</a:t>
            </a:r>
            <a:r>
              <a:rPr lang="en-US" altLang="ja-JP" i="1" u="none"/>
              <a:t>Cuando hay tormentas, se interrumpen las comunicaciones telegráficas</a:t>
            </a:r>
            <a:r>
              <a:rPr lang="ja-JP" altLang="es-ES_tradnl" u="none"/>
              <a:t>”</a:t>
            </a:r>
            <a:endParaRPr lang="es-ES_tradnl" altLang="ja-JP" u="none"/>
          </a:p>
          <a:p>
            <a:pPr algn="just"/>
            <a:endParaRPr lang="es-ES_tradnl" altLang="es-AR" sz="1000" u="none"/>
          </a:p>
          <a:p>
            <a:pPr algn="just"/>
            <a:r>
              <a:rPr lang="es-ES_tradnl" altLang="es-AR" u="none"/>
              <a:t>	¿Enunciados?</a:t>
            </a:r>
          </a:p>
          <a:p>
            <a:pPr algn="just"/>
            <a:endParaRPr lang="es-ES_tradnl" altLang="es-AR" sz="1000" u="none"/>
          </a:p>
          <a:p>
            <a:pPr algn="just"/>
            <a:r>
              <a:rPr lang="es-ES_tradnl" altLang="es-AR" u="none"/>
              <a:t>	¿Expresión en símbolos?</a:t>
            </a:r>
            <a:endParaRPr lang="es-ES_tradnl" altLang="es-AR" u="none">
              <a:sym typeface="Symbol" pitchFamily="2" charset="2"/>
            </a:endParaRPr>
          </a:p>
        </p:txBody>
      </p:sp>
      <p:pic>
        <p:nvPicPr>
          <p:cNvPr id="52228" name="Picture 3" descr="unsl.jpeg">
            <a:extLst>
              <a:ext uri="{FF2B5EF4-FFF2-40B4-BE49-F238E27FC236}">
                <a16:creationId xmlns:a16="http://schemas.microsoft.com/office/drawing/2014/main" id="{9F434083-8E10-81B7-3341-BD8B67EAB7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9838" y="5089525"/>
            <a:ext cx="342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4" descr="fcfmyn.jpeg">
            <a:extLst>
              <a:ext uri="{FF2B5EF4-FFF2-40B4-BE49-F238E27FC236}">
                <a16:creationId xmlns:a16="http://schemas.microsoft.com/office/drawing/2014/main" id="{A20A5A7B-C3D5-1341-482B-0B4F4694F7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275" y="5106988"/>
            <a:ext cx="433388"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5" descr="dpto.jpeg">
            <a:extLst>
              <a:ext uri="{FF2B5EF4-FFF2-40B4-BE49-F238E27FC236}">
                <a16:creationId xmlns:a16="http://schemas.microsoft.com/office/drawing/2014/main" id="{97D51750-7CE2-3988-9F7C-5B0A2D857A3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054600"/>
            <a:ext cx="4730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4F943239-AAAB-91AE-12EA-5213203C8DBF}"/>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Number Placeholder 2">
            <a:extLst>
              <a:ext uri="{FF2B5EF4-FFF2-40B4-BE49-F238E27FC236}">
                <a16:creationId xmlns:a16="http://schemas.microsoft.com/office/drawing/2014/main" id="{4E1F48CA-F843-2680-C2A0-C859D03D99A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EF8C5E05-97CF-AD48-A4A7-71A1F43A9576}" type="slidenum">
              <a:rPr lang="es-ES_tradnl" altLang="es-AR" sz="1000">
                <a:solidFill>
                  <a:srgbClr val="045C75"/>
                </a:solidFill>
              </a:rPr>
              <a:pPr/>
              <a:t>37</a:t>
            </a:fld>
            <a:endParaRPr lang="es-ES_tradnl" altLang="es-AR" sz="1000">
              <a:solidFill>
                <a:srgbClr val="045C75"/>
              </a:solidFill>
            </a:endParaRPr>
          </a:p>
        </p:txBody>
      </p:sp>
      <p:sp>
        <p:nvSpPr>
          <p:cNvPr id="53250" name="Text Box 2">
            <a:extLst>
              <a:ext uri="{FF2B5EF4-FFF2-40B4-BE49-F238E27FC236}">
                <a16:creationId xmlns:a16="http://schemas.microsoft.com/office/drawing/2014/main" id="{E9572A07-0807-F740-ED21-AB2FD5BDC243}"/>
              </a:ext>
            </a:extLst>
          </p:cNvPr>
          <p:cNvSpPr txBox="1">
            <a:spLocks noChangeArrowheads="1"/>
          </p:cNvSpPr>
          <p:nvPr/>
        </p:nvSpPr>
        <p:spPr bwMode="auto">
          <a:xfrm>
            <a:off x="250825" y="625475"/>
            <a:ext cx="27559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b="1" u="none"/>
              <a:t>Más Ejemplos</a:t>
            </a:r>
          </a:p>
        </p:txBody>
      </p:sp>
      <p:sp>
        <p:nvSpPr>
          <p:cNvPr id="33795" name="Text Box 3">
            <a:extLst>
              <a:ext uri="{FF2B5EF4-FFF2-40B4-BE49-F238E27FC236}">
                <a16:creationId xmlns:a16="http://schemas.microsoft.com/office/drawing/2014/main" id="{DE872CE4-249E-C067-67A3-A83BE0A57C6D}"/>
              </a:ext>
            </a:extLst>
          </p:cNvPr>
          <p:cNvSpPr txBox="1">
            <a:spLocks noChangeArrowheads="1"/>
          </p:cNvSpPr>
          <p:nvPr/>
        </p:nvSpPr>
        <p:spPr bwMode="auto">
          <a:xfrm>
            <a:off x="539750" y="1085850"/>
            <a:ext cx="7947025" cy="1771650"/>
          </a:xfrm>
          <a:prstGeom prst="rect">
            <a:avLst/>
          </a:prstGeom>
          <a:noFill/>
          <a:ln w="19050">
            <a:solidFill>
              <a:schemeClr val="accent2">
                <a:lumMod val="75000"/>
              </a:schemeClr>
            </a:solidFill>
            <a:miter lim="800000"/>
            <a:headEnd/>
            <a:tailEnd/>
          </a:ln>
        </p:spPr>
        <p:txBody>
          <a:bodyPr lIns="77925" tIns="38963" rIns="77925" bIns="38963">
            <a:spAutoFit/>
          </a:bodyPr>
          <a:lstStyle>
            <a:lvl1pPr>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1pPr>
            <a:lvl2pPr marL="742950" indent="-28575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2pPr>
            <a:lvl3pPr marL="1143000" indent="-22860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3pPr>
            <a:lvl4pPr marL="1600200" indent="-22860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4pPr>
            <a:lvl5pPr marL="2057400" indent="-22860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9pPr>
          </a:lstStyle>
          <a:p>
            <a:pPr algn="just">
              <a:defRPr/>
            </a:pPr>
            <a:r>
              <a:rPr lang="es-ES_tradnl" altLang="es-AR" u="none"/>
              <a:t>Ejemplo:</a:t>
            </a:r>
          </a:p>
          <a:p>
            <a:pPr algn="just">
              <a:defRPr/>
            </a:pPr>
            <a:endParaRPr lang="es-ES_tradnl" altLang="es-AR" sz="1000" u="none"/>
          </a:p>
          <a:p>
            <a:pPr>
              <a:defRPr/>
            </a:pPr>
            <a:r>
              <a:rPr lang="es-ES_tradnl" altLang="es-AR" u="none"/>
              <a:t>		 </a:t>
            </a:r>
            <a:r>
              <a:rPr lang="es-ES_tradnl" altLang="es-AR" b="1" u="none">
                <a:latin typeface="Comic Sans MS" panose="030F0902030302020204" pitchFamily="66" charset="0"/>
              </a:rPr>
              <a:t>P</a:t>
            </a:r>
            <a:r>
              <a:rPr lang="es-ES_tradnl" altLang="es-AR" u="none"/>
              <a:t>:  </a:t>
            </a:r>
            <a:r>
              <a:rPr lang="ja-JP" altLang="es-ES_tradnl" u="none"/>
              <a:t>“</a:t>
            </a:r>
            <a:r>
              <a:rPr lang="sk-SK" altLang="ja-JP" i="1" u="none"/>
              <a:t>Va a la Ópera siempre y cuando no sea de Wahner </a:t>
            </a:r>
            <a:r>
              <a:rPr lang="ja-JP" altLang="es-ES_tradnl" u="none"/>
              <a:t>”</a:t>
            </a:r>
            <a:endParaRPr lang="es-ES_tradnl" altLang="ja-JP" u="none"/>
          </a:p>
          <a:p>
            <a:pPr algn="just">
              <a:defRPr/>
            </a:pPr>
            <a:endParaRPr lang="es-ES_tradnl" altLang="es-AR" sz="1000" u="none"/>
          </a:p>
          <a:p>
            <a:pPr algn="just">
              <a:defRPr/>
            </a:pPr>
            <a:r>
              <a:rPr lang="es-ES_tradnl" altLang="es-AR" u="none"/>
              <a:t>	¿Enunciados?</a:t>
            </a:r>
          </a:p>
          <a:p>
            <a:pPr algn="just">
              <a:defRPr/>
            </a:pPr>
            <a:endParaRPr lang="es-ES_tradnl" altLang="es-AR" sz="1000" u="none"/>
          </a:p>
          <a:p>
            <a:pPr algn="just">
              <a:defRPr/>
            </a:pPr>
            <a:r>
              <a:rPr lang="es-ES_tradnl" altLang="es-AR" u="none"/>
              <a:t>	¿Expresión en símbolos?</a:t>
            </a:r>
            <a:endParaRPr lang="es-ES_tradnl" altLang="es-AR" u="none">
              <a:sym typeface="Symbol" pitchFamily="2" charset="2"/>
            </a:endParaRPr>
          </a:p>
        </p:txBody>
      </p:sp>
      <p:sp>
        <p:nvSpPr>
          <p:cNvPr id="53252" name="Text Box 3">
            <a:extLst>
              <a:ext uri="{FF2B5EF4-FFF2-40B4-BE49-F238E27FC236}">
                <a16:creationId xmlns:a16="http://schemas.microsoft.com/office/drawing/2014/main" id="{218B7A27-2943-11A5-E021-D5DA993D8DC8}"/>
              </a:ext>
            </a:extLst>
          </p:cNvPr>
          <p:cNvSpPr txBox="1">
            <a:spLocks noChangeArrowheads="1"/>
          </p:cNvSpPr>
          <p:nvPr/>
        </p:nvSpPr>
        <p:spPr bwMode="auto">
          <a:xfrm>
            <a:off x="539750" y="3073400"/>
            <a:ext cx="7947025" cy="1770063"/>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7925" tIns="38963" rIns="77925" bIns="38963">
            <a:spAutoFit/>
          </a:bodyPr>
          <a:lstStyle>
            <a:lvl1pPr>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1pPr>
            <a:lvl2pPr marL="742950" indent="-28575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2pPr>
            <a:lvl3pPr marL="1143000" indent="-22860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3pPr>
            <a:lvl4pPr marL="1600200" indent="-22860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4pPr>
            <a:lvl5pPr marL="2057400" indent="-22860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9pPr>
          </a:lstStyle>
          <a:p>
            <a:pPr algn="just"/>
            <a:r>
              <a:rPr lang="es-ES_tradnl" altLang="es-AR" u="none" dirty="0"/>
              <a:t>Ejemplo:</a:t>
            </a:r>
          </a:p>
          <a:p>
            <a:pPr algn="just"/>
            <a:endParaRPr lang="es-ES_tradnl" altLang="es-AR" sz="1000" u="none" dirty="0"/>
          </a:p>
          <a:p>
            <a:r>
              <a:rPr lang="es-ES_tradnl" altLang="es-AR" u="none" dirty="0"/>
              <a:t>		 </a:t>
            </a:r>
            <a:r>
              <a:rPr lang="es-ES_tradnl" altLang="es-AR" b="1" u="none" dirty="0">
                <a:latin typeface="Comic Sans MS" panose="030F0902030302020204" pitchFamily="66" charset="0"/>
              </a:rPr>
              <a:t>P</a:t>
            </a:r>
            <a:r>
              <a:rPr lang="es-ES_tradnl" altLang="es-AR" u="none" dirty="0"/>
              <a:t>:  </a:t>
            </a:r>
            <a:r>
              <a:rPr lang="es-ES_tradnl" altLang="en-US" u="none" dirty="0"/>
              <a:t>“</a:t>
            </a:r>
            <a:r>
              <a:rPr lang="en-US" altLang="en-US" i="1" u="none" dirty="0"/>
              <a:t>De </a:t>
            </a:r>
            <a:r>
              <a:rPr lang="en-US" altLang="en-US" i="1" u="none" dirty="0" err="1"/>
              <a:t>salir</a:t>
            </a:r>
            <a:r>
              <a:rPr lang="en-US" altLang="en-US" i="1" u="none" dirty="0"/>
              <a:t> </a:t>
            </a:r>
            <a:r>
              <a:rPr lang="en-US" altLang="en-US" i="1" u="none" dirty="0" err="1"/>
              <a:t>el</a:t>
            </a:r>
            <a:r>
              <a:rPr lang="en-US" altLang="en-US" i="1" u="none" dirty="0"/>
              <a:t> sol </a:t>
            </a:r>
            <a:r>
              <a:rPr lang="en-US" altLang="en-US" i="1" u="none" dirty="0" err="1"/>
              <a:t>iremos</a:t>
            </a:r>
            <a:r>
              <a:rPr lang="en-US" altLang="en-US" i="1" u="none" dirty="0"/>
              <a:t> a la playa</a:t>
            </a:r>
            <a:r>
              <a:rPr lang="ja-JP" altLang="es-ES_tradnl" u="none"/>
              <a:t>”</a:t>
            </a:r>
            <a:endParaRPr lang="es-ES_tradnl" altLang="ja-JP" u="none" dirty="0"/>
          </a:p>
          <a:p>
            <a:pPr algn="just"/>
            <a:endParaRPr lang="es-ES_tradnl" altLang="es-AR" sz="1000" u="none" dirty="0"/>
          </a:p>
          <a:p>
            <a:pPr algn="just"/>
            <a:r>
              <a:rPr lang="es-ES_tradnl" altLang="es-AR" u="none" dirty="0"/>
              <a:t>	¿Enunciados?</a:t>
            </a:r>
          </a:p>
          <a:p>
            <a:pPr algn="just"/>
            <a:endParaRPr lang="es-ES_tradnl" altLang="es-AR" sz="1000" u="none" dirty="0"/>
          </a:p>
          <a:p>
            <a:pPr algn="just"/>
            <a:r>
              <a:rPr lang="es-ES_tradnl" altLang="es-AR" u="none" dirty="0"/>
              <a:t>	¿Expresión en símbolos?</a:t>
            </a:r>
            <a:endParaRPr lang="es-ES_tradnl" altLang="es-AR" u="none" dirty="0">
              <a:sym typeface="Symbol" pitchFamily="2" charset="2"/>
            </a:endParaRPr>
          </a:p>
        </p:txBody>
      </p:sp>
      <p:pic>
        <p:nvPicPr>
          <p:cNvPr id="53253" name="Picture 3" descr="unsl.jpeg">
            <a:extLst>
              <a:ext uri="{FF2B5EF4-FFF2-40B4-BE49-F238E27FC236}">
                <a16:creationId xmlns:a16="http://schemas.microsoft.com/office/drawing/2014/main" id="{57737DA7-6FBC-125F-E699-5AF31EDD62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9838" y="5089525"/>
            <a:ext cx="342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4" descr="fcfmyn.jpeg">
            <a:extLst>
              <a:ext uri="{FF2B5EF4-FFF2-40B4-BE49-F238E27FC236}">
                <a16:creationId xmlns:a16="http://schemas.microsoft.com/office/drawing/2014/main" id="{A579C8D8-2741-1741-6E8A-46700374BD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275" y="5106988"/>
            <a:ext cx="433388"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5" descr="dpto.jpeg">
            <a:extLst>
              <a:ext uri="{FF2B5EF4-FFF2-40B4-BE49-F238E27FC236}">
                <a16:creationId xmlns:a16="http://schemas.microsoft.com/office/drawing/2014/main" id="{60F64BA6-DF8E-21E3-F4BB-3C21D1438AD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054600"/>
            <a:ext cx="4730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1BED3BF3-CDEA-203B-E6F3-7C2E866B7C1A}"/>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2">
            <a:extLst>
              <a:ext uri="{FF2B5EF4-FFF2-40B4-BE49-F238E27FC236}">
                <a16:creationId xmlns:a16="http://schemas.microsoft.com/office/drawing/2014/main" id="{B85643BC-6F67-C06A-4E7D-3BBFEA81469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29DC1DFE-07CE-1349-A6F1-15836D40EF2D}" type="slidenum">
              <a:rPr lang="es-ES_tradnl" altLang="es-AR" sz="1000">
                <a:solidFill>
                  <a:srgbClr val="045C75"/>
                </a:solidFill>
              </a:rPr>
              <a:pPr/>
              <a:t>38</a:t>
            </a:fld>
            <a:endParaRPr lang="es-ES_tradnl" altLang="es-AR" sz="1000">
              <a:solidFill>
                <a:srgbClr val="045C75"/>
              </a:solidFill>
            </a:endParaRPr>
          </a:p>
        </p:txBody>
      </p:sp>
      <p:sp>
        <p:nvSpPr>
          <p:cNvPr id="54274" name="Text Box 2">
            <a:extLst>
              <a:ext uri="{FF2B5EF4-FFF2-40B4-BE49-F238E27FC236}">
                <a16:creationId xmlns:a16="http://schemas.microsoft.com/office/drawing/2014/main" id="{4C850A04-086E-A3D0-2402-C23E2BB95C19}"/>
              </a:ext>
            </a:extLst>
          </p:cNvPr>
          <p:cNvSpPr txBox="1">
            <a:spLocks noChangeArrowheads="1"/>
          </p:cNvSpPr>
          <p:nvPr/>
        </p:nvSpPr>
        <p:spPr bwMode="auto">
          <a:xfrm>
            <a:off x="971550" y="625475"/>
            <a:ext cx="453707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b="1" u="none"/>
              <a:t>Conectivo Lógico: Bicondicional</a:t>
            </a:r>
          </a:p>
        </p:txBody>
      </p:sp>
      <p:sp>
        <p:nvSpPr>
          <p:cNvPr id="54275" name="Text Box 3">
            <a:extLst>
              <a:ext uri="{FF2B5EF4-FFF2-40B4-BE49-F238E27FC236}">
                <a16:creationId xmlns:a16="http://schemas.microsoft.com/office/drawing/2014/main" id="{91227CAD-A2EE-3BC8-4F7B-9E45EA77B999}"/>
              </a:ext>
            </a:extLst>
          </p:cNvPr>
          <p:cNvSpPr txBox="1">
            <a:spLocks noChangeArrowheads="1"/>
          </p:cNvSpPr>
          <p:nvPr/>
        </p:nvSpPr>
        <p:spPr bwMode="auto">
          <a:xfrm>
            <a:off x="592138" y="995363"/>
            <a:ext cx="7947025" cy="272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r>
              <a:rPr lang="es-ES_tradnl" altLang="es-AR" sz="1800" u="none"/>
              <a:t>Otro tipo de proposición compuesta es el bicondicional, que se forma </a:t>
            </a:r>
            <a:r>
              <a:rPr lang="es-ES_tradnl" altLang="es-AR" sz="1800"/>
              <a:t>usualmente</a:t>
            </a:r>
            <a:r>
              <a:rPr lang="es-ES_tradnl" altLang="es-AR" sz="1800" u="none"/>
              <a:t> en nuestro lenguaje cotidiano con la conectiva </a:t>
            </a:r>
            <a:r>
              <a:rPr lang="ja-JP" altLang="es-ES_tradnl" sz="1800" u="none"/>
              <a:t>“</a:t>
            </a:r>
            <a:r>
              <a:rPr lang="es-ES_tradnl" altLang="ja-JP" sz="1800" b="1" u="none"/>
              <a:t>sí y sólo sí</a:t>
            </a:r>
            <a:r>
              <a:rPr lang="ja-JP" altLang="es-ES_tradnl" sz="1800" u="none"/>
              <a:t>”</a:t>
            </a:r>
            <a:r>
              <a:rPr lang="es-ES_tradnl" altLang="ja-JP" sz="1800" u="none"/>
              <a:t>.</a:t>
            </a:r>
          </a:p>
          <a:p>
            <a:pPr algn="just"/>
            <a:endParaRPr lang="es-ES_tradnl" altLang="es-AR" sz="1800" u="none"/>
          </a:p>
          <a:p>
            <a:pPr algn="just"/>
            <a:r>
              <a:rPr lang="es-ES_tradnl" altLang="es-AR" sz="1800" u="none"/>
              <a:t>Los componentes del bicondicional reciben el nombre de componente izquierdo y componente derecho.</a:t>
            </a:r>
          </a:p>
          <a:p>
            <a:pPr algn="just"/>
            <a:endParaRPr lang="es-ES_tradnl" altLang="es-AR" sz="1800" u="none"/>
          </a:p>
          <a:p>
            <a:pPr algn="just"/>
            <a:r>
              <a:rPr lang="es-ES_tradnl" altLang="es-AR" sz="1800" u="none"/>
              <a:t>Como su nombre lo indica, el bicondicional es un condicional doble. </a:t>
            </a:r>
            <a:r>
              <a:rPr lang="es-ES_tradnl" altLang="es-AR" sz="1800" b="1" u="none"/>
              <a:t>B</a:t>
            </a:r>
            <a:r>
              <a:rPr lang="es-ES_tradnl" altLang="es-AR" sz="1800" b="1" i="1" u="none"/>
              <a:t> sí y sólo sí</a:t>
            </a:r>
            <a:r>
              <a:rPr lang="es-ES_tradnl" altLang="es-AR" sz="1800" u="none">
                <a:latin typeface="Comic Sans MS" panose="030F0902030302020204" pitchFamily="66" charset="0"/>
              </a:rPr>
              <a:t> </a:t>
            </a:r>
            <a:r>
              <a:rPr lang="es-ES_tradnl" altLang="es-AR" sz="1800" b="1" u="none"/>
              <a:t>C</a:t>
            </a:r>
            <a:r>
              <a:rPr lang="es-ES_tradnl" altLang="es-AR" sz="1800" u="none">
                <a:latin typeface="Comic Sans MS" panose="030F0902030302020204" pitchFamily="66" charset="0"/>
              </a:rPr>
              <a:t> (</a:t>
            </a:r>
            <a:r>
              <a:rPr lang="es-ES_tradnl" altLang="es-AR" sz="1800" b="1" u="none"/>
              <a:t>B</a:t>
            </a:r>
            <a:r>
              <a:rPr lang="es-ES_tradnl" altLang="es-AR" sz="1800" b="1" u="none">
                <a:sym typeface="Symbol" pitchFamily="2" charset="2"/>
              </a:rPr>
              <a:t></a:t>
            </a:r>
            <a:r>
              <a:rPr lang="es-ES_tradnl" altLang="es-AR" sz="1800" b="1" u="none"/>
              <a:t>C</a:t>
            </a:r>
            <a:r>
              <a:rPr lang="es-ES_tradnl" altLang="es-AR" sz="1800" u="none">
                <a:latin typeface="Comic Sans MS" panose="030F0902030302020204" pitchFamily="66" charset="0"/>
              </a:rPr>
              <a:t>) </a:t>
            </a:r>
            <a:r>
              <a:rPr lang="es-ES_tradnl" altLang="es-AR" sz="1800" u="none"/>
              <a:t>equivale al condicional </a:t>
            </a:r>
            <a:r>
              <a:rPr lang="es-ES_tradnl" altLang="es-AR" sz="1800" b="1" u="none"/>
              <a:t>B</a:t>
            </a:r>
            <a:r>
              <a:rPr lang="es-ES_tradnl" altLang="es-AR" sz="1800" b="1" i="1" u="none"/>
              <a:t> </a:t>
            </a:r>
            <a:r>
              <a:rPr lang="es-ES_tradnl" altLang="es-AR" sz="1800" b="1" u="none">
                <a:sym typeface="Symbol" pitchFamily="2" charset="2"/>
              </a:rPr>
              <a:t></a:t>
            </a:r>
            <a:r>
              <a:rPr lang="es-ES_tradnl" altLang="es-AR" sz="1800" b="1" i="1" u="none"/>
              <a:t> </a:t>
            </a:r>
            <a:r>
              <a:rPr lang="es-ES_tradnl" altLang="es-AR" sz="1800" b="1" u="none"/>
              <a:t>C</a:t>
            </a:r>
            <a:r>
              <a:rPr lang="es-ES_tradnl" altLang="es-AR" sz="1800" u="none"/>
              <a:t> y a </a:t>
            </a:r>
            <a:r>
              <a:rPr lang="es-ES_tradnl" altLang="es-AR" sz="1800" b="1" u="none"/>
              <a:t>B</a:t>
            </a:r>
            <a:r>
              <a:rPr lang="es-ES_tradnl" altLang="es-AR" sz="1800" b="1" i="1" u="none"/>
              <a:t> </a:t>
            </a:r>
            <a:r>
              <a:rPr lang="es-ES_tradnl" altLang="es-AR" sz="1800" b="1" u="none">
                <a:sym typeface="Symbol" pitchFamily="2" charset="2"/>
              </a:rPr>
              <a:t></a:t>
            </a:r>
            <a:r>
              <a:rPr lang="es-ES_tradnl" altLang="es-AR" sz="1800" b="1" u="none"/>
              <a:t> C</a:t>
            </a:r>
            <a:r>
              <a:rPr lang="es-ES_tradnl" altLang="es-AR" sz="1800" u="none"/>
              <a:t> por lo que el bicondicional resulta equivalente al esquema ((</a:t>
            </a:r>
            <a:r>
              <a:rPr lang="es-ES_tradnl" altLang="es-AR" sz="1800" b="1" u="none"/>
              <a:t>B</a:t>
            </a:r>
            <a:r>
              <a:rPr lang="es-ES_tradnl" altLang="es-AR" sz="1800" b="1" i="1" u="none"/>
              <a:t> </a:t>
            </a:r>
            <a:r>
              <a:rPr lang="es-ES_tradnl" altLang="es-AR" sz="1800" b="1" u="none">
                <a:sym typeface="Symbol" pitchFamily="2" charset="2"/>
              </a:rPr>
              <a:t></a:t>
            </a:r>
            <a:r>
              <a:rPr lang="es-ES_tradnl" altLang="es-AR" sz="1800" b="1" i="1" u="none"/>
              <a:t> </a:t>
            </a:r>
            <a:r>
              <a:rPr lang="es-ES_tradnl" altLang="es-AR" sz="1800" b="1" u="none"/>
              <a:t>C</a:t>
            </a:r>
            <a:r>
              <a:rPr lang="es-ES_tradnl" altLang="es-AR" sz="1800" u="none">
                <a:latin typeface="Comic Sans MS" panose="030F0902030302020204" pitchFamily="66" charset="0"/>
              </a:rPr>
              <a:t>)</a:t>
            </a:r>
            <a:r>
              <a:rPr lang="es-ES_tradnl" altLang="es-AR" sz="1800" u="none"/>
              <a:t> </a:t>
            </a:r>
            <a:r>
              <a:rPr lang="es-ES_tradnl" altLang="es-AR" sz="1800" b="1" u="none">
                <a:sym typeface="Symbol" pitchFamily="2" charset="2"/>
              </a:rPr>
              <a:t></a:t>
            </a:r>
            <a:r>
              <a:rPr lang="es-ES_tradnl" altLang="es-AR" sz="1800" u="none"/>
              <a:t> (</a:t>
            </a:r>
            <a:r>
              <a:rPr lang="es-ES_tradnl" altLang="es-AR" sz="1800" b="1" u="none"/>
              <a:t>C</a:t>
            </a:r>
            <a:r>
              <a:rPr lang="es-ES_tradnl" altLang="es-AR" sz="1800" b="1" i="1" u="none"/>
              <a:t> </a:t>
            </a:r>
            <a:r>
              <a:rPr lang="es-ES_tradnl" altLang="es-AR" sz="1800" b="1" u="none">
                <a:sym typeface="Symbol" pitchFamily="2" charset="2"/>
              </a:rPr>
              <a:t></a:t>
            </a:r>
            <a:r>
              <a:rPr lang="es-ES_tradnl" altLang="es-AR" sz="1800" b="1" i="1" u="none"/>
              <a:t> </a:t>
            </a:r>
            <a:r>
              <a:rPr lang="es-ES_tradnl" altLang="es-AR" sz="1800" b="1" u="none"/>
              <a:t>B</a:t>
            </a:r>
            <a:r>
              <a:rPr lang="es-ES_tradnl" altLang="es-AR" sz="1800" u="none">
                <a:latin typeface="Comic Sans MS" panose="030F0902030302020204" pitchFamily="66" charset="0"/>
              </a:rPr>
              <a:t>))</a:t>
            </a:r>
            <a:r>
              <a:rPr lang="es-ES_tradnl" altLang="es-AR" sz="1800" u="none"/>
              <a:t>.</a:t>
            </a:r>
          </a:p>
          <a:p>
            <a:pPr algn="just"/>
            <a:endParaRPr lang="es-ES_tradnl" altLang="es-AR" sz="1000" u="none"/>
          </a:p>
        </p:txBody>
      </p:sp>
      <p:graphicFrame>
        <p:nvGraphicFramePr>
          <p:cNvPr id="54276" name="Object 1024">
            <a:extLst>
              <a:ext uri="{FF2B5EF4-FFF2-40B4-BE49-F238E27FC236}">
                <a16:creationId xmlns:a16="http://schemas.microsoft.com/office/drawing/2014/main" id="{3CF57206-73EA-84B2-8599-FCFF75FA38BA}"/>
              </a:ext>
            </a:extLst>
          </p:cNvPr>
          <p:cNvGraphicFramePr>
            <a:graphicFrameLocks noChangeAspect="1"/>
          </p:cNvGraphicFramePr>
          <p:nvPr/>
        </p:nvGraphicFramePr>
        <p:xfrm>
          <a:off x="712788" y="4016375"/>
          <a:ext cx="7581900" cy="1125538"/>
        </p:xfrm>
        <a:graphic>
          <a:graphicData uri="http://schemas.openxmlformats.org/presentationml/2006/ole">
            <mc:AlternateContent xmlns:mc="http://schemas.openxmlformats.org/markup-compatibility/2006">
              <mc:Choice xmlns:v="urn:schemas-microsoft-com:vml" Requires="v">
                <p:oleObj name="Document" r:id="rId2" imgW="5689600" imgH="1955800" progId="Word.Document.8">
                  <p:embed/>
                </p:oleObj>
              </mc:Choice>
              <mc:Fallback>
                <p:oleObj name="Document" r:id="rId2" imgW="5689600" imgH="1955800" progId="Word.Document.8">
                  <p:embed/>
                  <p:pic>
                    <p:nvPicPr>
                      <p:cNvPr id="0" name="Object 1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788" y="4016375"/>
                        <a:ext cx="7581900" cy="112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4277" name="Rectangle 5">
            <a:extLst>
              <a:ext uri="{FF2B5EF4-FFF2-40B4-BE49-F238E27FC236}">
                <a16:creationId xmlns:a16="http://schemas.microsoft.com/office/drawing/2014/main" id="{DC75DD5F-4B0E-320E-3094-C99A058E307B}"/>
              </a:ext>
            </a:extLst>
          </p:cNvPr>
          <p:cNvSpPr>
            <a:spLocks noChangeArrowheads="1"/>
          </p:cNvSpPr>
          <p:nvPr/>
        </p:nvSpPr>
        <p:spPr bwMode="auto">
          <a:xfrm>
            <a:off x="558800" y="3549650"/>
            <a:ext cx="80264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sz="1800" u="none"/>
              <a:t>La siguiente tabla muestra el comportamiento de la conectiva bicondicional</a:t>
            </a:r>
            <a:r>
              <a:rPr lang="es-ES_tradnl" altLang="es-AR" u="none"/>
              <a:t>.</a:t>
            </a:r>
          </a:p>
        </p:txBody>
      </p:sp>
      <p:pic>
        <p:nvPicPr>
          <p:cNvPr id="54278" name="Picture 3" descr="unsl.jpeg">
            <a:extLst>
              <a:ext uri="{FF2B5EF4-FFF2-40B4-BE49-F238E27FC236}">
                <a16:creationId xmlns:a16="http://schemas.microsoft.com/office/drawing/2014/main" id="{F85A12B7-5C48-A5A3-58DF-33D93618045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39838" y="5089525"/>
            <a:ext cx="342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4" descr="fcfmyn.jpeg">
            <a:extLst>
              <a:ext uri="{FF2B5EF4-FFF2-40B4-BE49-F238E27FC236}">
                <a16:creationId xmlns:a16="http://schemas.microsoft.com/office/drawing/2014/main" id="{8B3F5A1C-A034-4FA8-4B24-0DDFAA5CC56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6275" y="5106988"/>
            <a:ext cx="433388"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5" descr="dpto.jpeg">
            <a:extLst>
              <a:ext uri="{FF2B5EF4-FFF2-40B4-BE49-F238E27FC236}">
                <a16:creationId xmlns:a16="http://schemas.microsoft.com/office/drawing/2014/main" id="{93BBCA21-886E-4A64-6EA9-5E4BEB840C3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9388" y="5054600"/>
            <a:ext cx="4730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FF42E5E7-D8B4-34E4-D25B-20145026A6BD}"/>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Number Placeholder 2">
            <a:extLst>
              <a:ext uri="{FF2B5EF4-FFF2-40B4-BE49-F238E27FC236}">
                <a16:creationId xmlns:a16="http://schemas.microsoft.com/office/drawing/2014/main" id="{57F634C9-A2D9-CF22-6BE8-BAD6A86C69B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0F184D17-2376-5E43-B490-AEE9D7B7E394}" type="slidenum">
              <a:rPr lang="es-ES_tradnl" altLang="es-AR" sz="1000">
                <a:solidFill>
                  <a:srgbClr val="045C75"/>
                </a:solidFill>
              </a:rPr>
              <a:pPr/>
              <a:t>39</a:t>
            </a:fld>
            <a:endParaRPr lang="es-ES_tradnl" altLang="es-AR" sz="1000">
              <a:solidFill>
                <a:srgbClr val="045C75"/>
              </a:solidFill>
            </a:endParaRPr>
          </a:p>
        </p:txBody>
      </p:sp>
      <p:sp>
        <p:nvSpPr>
          <p:cNvPr id="55298" name="Text Box 2">
            <a:extLst>
              <a:ext uri="{FF2B5EF4-FFF2-40B4-BE49-F238E27FC236}">
                <a16:creationId xmlns:a16="http://schemas.microsoft.com/office/drawing/2014/main" id="{52BA4F47-9678-16E6-8759-1E587B763EA3}"/>
              </a:ext>
            </a:extLst>
          </p:cNvPr>
          <p:cNvSpPr txBox="1">
            <a:spLocks noChangeArrowheads="1"/>
          </p:cNvSpPr>
          <p:nvPr/>
        </p:nvSpPr>
        <p:spPr bwMode="auto">
          <a:xfrm>
            <a:off x="1187450" y="625475"/>
            <a:ext cx="3313113"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b="1" u="none"/>
              <a:t>Ejemplo de bicondicional</a:t>
            </a:r>
          </a:p>
        </p:txBody>
      </p:sp>
      <p:sp>
        <p:nvSpPr>
          <p:cNvPr id="55299" name="Text Box 3">
            <a:extLst>
              <a:ext uri="{FF2B5EF4-FFF2-40B4-BE49-F238E27FC236}">
                <a16:creationId xmlns:a16="http://schemas.microsoft.com/office/drawing/2014/main" id="{407F9623-0591-5A9A-4BAA-2765E5BF3ECA}"/>
              </a:ext>
            </a:extLst>
          </p:cNvPr>
          <p:cNvSpPr txBox="1">
            <a:spLocks noChangeArrowheads="1"/>
          </p:cNvSpPr>
          <p:nvPr/>
        </p:nvSpPr>
        <p:spPr bwMode="auto">
          <a:xfrm>
            <a:off x="592138" y="1052513"/>
            <a:ext cx="7947025" cy="274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tabLst>
                <a:tab pos="323850" algn="l"/>
                <a:tab pos="485775" algn="l"/>
                <a:tab pos="2033588" algn="l"/>
              </a:tabLst>
              <a:defRPr sz="2000" u="sng">
                <a:solidFill>
                  <a:schemeClr val="tx1"/>
                </a:solidFill>
                <a:latin typeface="Times New Roman" panose="02020603050405020304" pitchFamily="18" charset="0"/>
                <a:ea typeface="MS PGothic" panose="020B0600070205080204" pitchFamily="34" charset="-128"/>
              </a:defRPr>
            </a:lvl1pPr>
            <a:lvl2pPr marL="742950" indent="-285750">
              <a:tabLst>
                <a:tab pos="323850" algn="l"/>
                <a:tab pos="485775" algn="l"/>
                <a:tab pos="2033588" algn="l"/>
              </a:tabLst>
              <a:defRPr sz="2000" u="sng">
                <a:solidFill>
                  <a:schemeClr val="tx1"/>
                </a:solidFill>
                <a:latin typeface="Times New Roman" panose="02020603050405020304" pitchFamily="18" charset="0"/>
                <a:ea typeface="MS PGothic" panose="020B0600070205080204" pitchFamily="34" charset="-128"/>
              </a:defRPr>
            </a:lvl2pPr>
            <a:lvl3pPr marL="1143000" indent="-228600">
              <a:tabLst>
                <a:tab pos="323850" algn="l"/>
                <a:tab pos="485775" algn="l"/>
                <a:tab pos="2033588" algn="l"/>
              </a:tabLst>
              <a:defRPr sz="2000" u="sng">
                <a:solidFill>
                  <a:schemeClr val="tx1"/>
                </a:solidFill>
                <a:latin typeface="Times New Roman" panose="02020603050405020304" pitchFamily="18" charset="0"/>
                <a:ea typeface="MS PGothic" panose="020B0600070205080204" pitchFamily="34" charset="-128"/>
              </a:defRPr>
            </a:lvl3pPr>
            <a:lvl4pPr marL="1600200" indent="-228600">
              <a:tabLst>
                <a:tab pos="323850" algn="l"/>
                <a:tab pos="485775" algn="l"/>
                <a:tab pos="2033588" algn="l"/>
              </a:tabLst>
              <a:defRPr sz="2000" u="sng">
                <a:solidFill>
                  <a:schemeClr val="tx1"/>
                </a:solidFill>
                <a:latin typeface="Times New Roman" panose="02020603050405020304" pitchFamily="18" charset="0"/>
                <a:ea typeface="MS PGothic" panose="020B0600070205080204" pitchFamily="34" charset="-128"/>
              </a:defRPr>
            </a:lvl4pPr>
            <a:lvl5pPr marL="2057400" indent="-228600">
              <a:tabLst>
                <a:tab pos="323850" algn="l"/>
                <a:tab pos="485775" algn="l"/>
                <a:tab pos="2033588" algn="l"/>
              </a:tabLst>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tabLst>
                <a:tab pos="323850" algn="l"/>
                <a:tab pos="485775" algn="l"/>
                <a:tab pos="2033588" algn="l"/>
              </a:tabLs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tabLst>
                <a:tab pos="323850" algn="l"/>
                <a:tab pos="485775" algn="l"/>
                <a:tab pos="2033588" algn="l"/>
              </a:tabLs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tabLst>
                <a:tab pos="323850" algn="l"/>
                <a:tab pos="485775" algn="l"/>
                <a:tab pos="2033588" algn="l"/>
              </a:tabLs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tabLst>
                <a:tab pos="323850" algn="l"/>
                <a:tab pos="485775" algn="l"/>
                <a:tab pos="2033588" algn="l"/>
              </a:tabLst>
              <a:defRPr sz="2000" u="sng">
                <a:solidFill>
                  <a:schemeClr val="tx1"/>
                </a:solidFill>
                <a:latin typeface="Times New Roman" panose="02020603050405020304" pitchFamily="18" charset="0"/>
                <a:ea typeface="MS PGothic" panose="020B0600070205080204" pitchFamily="34" charset="-128"/>
              </a:defRPr>
            </a:lvl9pPr>
          </a:lstStyle>
          <a:p>
            <a:pPr algn="just"/>
            <a:r>
              <a:rPr lang="es-ES_tradnl" altLang="es-AR" sz="1800" u="none"/>
              <a:t>Ejemplo:</a:t>
            </a:r>
          </a:p>
          <a:p>
            <a:pPr algn="just"/>
            <a:endParaRPr lang="es-ES_tradnl" altLang="es-AR" sz="900" u="none"/>
          </a:p>
          <a:p>
            <a:r>
              <a:rPr lang="es-ES_tradnl" altLang="es-AR" sz="1800" u="none"/>
              <a:t>		</a:t>
            </a:r>
            <a:r>
              <a:rPr lang="es-ES_tradnl" altLang="es-AR" sz="1800" b="1" u="none">
                <a:latin typeface="Comic Sans MS" panose="030F0902030302020204" pitchFamily="66" charset="0"/>
              </a:rPr>
              <a:t>P</a:t>
            </a:r>
            <a:r>
              <a:rPr lang="es-ES_tradnl" altLang="es-AR" sz="1800" u="none"/>
              <a:t>: </a:t>
            </a:r>
            <a:r>
              <a:rPr lang="ja-JP" altLang="es-ES_tradnl" sz="1800" u="none"/>
              <a:t>“</a:t>
            </a:r>
            <a:r>
              <a:rPr lang="es-ES_tradnl" altLang="ja-JP" sz="1800" u="none"/>
              <a:t>Jugaremos a las cartas sí y sólo sí  reunimos cuatro personas</a:t>
            </a:r>
            <a:r>
              <a:rPr lang="ja-JP" altLang="es-ES_tradnl" sz="1800" u="none"/>
              <a:t>”</a:t>
            </a:r>
            <a:endParaRPr lang="es-ES_tradnl" altLang="ja-JP" sz="1800" u="none"/>
          </a:p>
          <a:p>
            <a:pPr algn="just"/>
            <a:endParaRPr lang="es-ES_tradnl" altLang="es-AR" sz="900" u="none"/>
          </a:p>
          <a:p>
            <a:pPr algn="just"/>
            <a:r>
              <a:rPr lang="es-ES_tradnl" altLang="es-AR" sz="1800" u="none"/>
              <a:t>	donde:</a:t>
            </a:r>
          </a:p>
          <a:p>
            <a:pPr algn="just"/>
            <a:endParaRPr lang="es-ES_tradnl" altLang="es-AR" sz="900" u="none"/>
          </a:p>
          <a:p>
            <a:pPr algn="just"/>
            <a:r>
              <a:rPr lang="es-ES_tradnl" altLang="es-AR" sz="1800" u="none"/>
              <a:t>		</a:t>
            </a:r>
            <a:r>
              <a:rPr lang="es-ES_tradnl" altLang="es-AR" sz="1800" b="1" u="none"/>
              <a:t>A</a:t>
            </a:r>
            <a:r>
              <a:rPr lang="es-ES_tradnl" altLang="es-AR" sz="1800" u="none"/>
              <a:t>: </a:t>
            </a:r>
            <a:r>
              <a:rPr lang="ja-JP" altLang="es-ES_tradnl" sz="1800" u="none"/>
              <a:t>“</a:t>
            </a:r>
            <a:r>
              <a:rPr lang="es-ES_tradnl" altLang="ja-JP" sz="1800" u="none"/>
              <a:t>Jugaremos a las cartas</a:t>
            </a:r>
            <a:r>
              <a:rPr lang="ja-JP" altLang="es-ES_tradnl" sz="1800" u="none"/>
              <a:t>”</a:t>
            </a:r>
            <a:endParaRPr lang="es-ES_tradnl" altLang="ja-JP" sz="1800" u="none"/>
          </a:p>
          <a:p>
            <a:pPr algn="just"/>
            <a:endParaRPr lang="es-ES_tradnl" altLang="es-AR" sz="900" u="none"/>
          </a:p>
          <a:p>
            <a:pPr algn="just"/>
            <a:r>
              <a:rPr lang="es-ES_tradnl" altLang="es-AR" sz="1800" u="none"/>
              <a:t>		</a:t>
            </a:r>
            <a:r>
              <a:rPr lang="es-ES_tradnl" altLang="es-AR" sz="1800" b="1" u="none"/>
              <a:t>B</a:t>
            </a:r>
            <a:r>
              <a:rPr lang="es-ES_tradnl" altLang="es-AR" sz="1800" u="none"/>
              <a:t>: </a:t>
            </a:r>
            <a:r>
              <a:rPr lang="ja-JP" altLang="es-ES_tradnl" sz="1800" u="none"/>
              <a:t>“</a:t>
            </a:r>
            <a:r>
              <a:rPr lang="es-ES_tradnl" altLang="ja-JP" sz="1800" u="none"/>
              <a:t>reunimos cuatro personas</a:t>
            </a:r>
            <a:r>
              <a:rPr lang="ja-JP" altLang="es-ES_tradnl" sz="1800" u="none"/>
              <a:t>”</a:t>
            </a:r>
            <a:endParaRPr lang="es-ES_tradnl" altLang="ja-JP" sz="1800" u="none"/>
          </a:p>
          <a:p>
            <a:pPr algn="just"/>
            <a:endParaRPr lang="es-ES_tradnl" altLang="es-AR" sz="1100" u="none"/>
          </a:p>
          <a:p>
            <a:pPr algn="just"/>
            <a:r>
              <a:rPr lang="es-ES_tradnl" altLang="es-AR" sz="1800" u="none"/>
              <a:t>	y se representa por:	(A  </a:t>
            </a:r>
            <a:r>
              <a:rPr lang="es-ES_tradnl" altLang="es-AR" sz="1800" u="none">
                <a:sym typeface="Symbol" pitchFamily="2" charset="2"/>
              </a:rPr>
              <a:t> B)</a:t>
            </a:r>
          </a:p>
          <a:p>
            <a:pPr algn="just"/>
            <a:endParaRPr lang="es-ES_tradnl" altLang="es-AR" sz="1800" u="none">
              <a:sym typeface="Symbol" pitchFamily="2" charset="2"/>
            </a:endParaRPr>
          </a:p>
        </p:txBody>
      </p:sp>
      <p:sp>
        <p:nvSpPr>
          <p:cNvPr id="55300" name="Text Box 4">
            <a:extLst>
              <a:ext uri="{FF2B5EF4-FFF2-40B4-BE49-F238E27FC236}">
                <a16:creationId xmlns:a16="http://schemas.microsoft.com/office/drawing/2014/main" id="{A97FCA51-2CF8-31C5-5F21-AF67616E8EC8}"/>
              </a:ext>
            </a:extLst>
          </p:cNvPr>
          <p:cNvSpPr txBox="1">
            <a:spLocks noChangeArrowheads="1"/>
          </p:cNvSpPr>
          <p:nvPr/>
        </p:nvSpPr>
        <p:spPr bwMode="auto">
          <a:xfrm>
            <a:off x="539750" y="3505200"/>
            <a:ext cx="7945438"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marL="323850" indent="-323850">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r>
              <a:rPr lang="es-ES_tradnl" altLang="es-AR" sz="1800">
                <a:sym typeface="Symbol" pitchFamily="2" charset="2"/>
              </a:rPr>
              <a:t>Evaluación:</a:t>
            </a:r>
            <a:endParaRPr lang="es-ES_tradnl" altLang="es-AR" sz="1800" u="none"/>
          </a:p>
          <a:p>
            <a:pPr algn="just">
              <a:buFontTx/>
              <a:buChar char="•"/>
            </a:pPr>
            <a:r>
              <a:rPr lang="es-ES_tradnl" altLang="es-AR" sz="1800" b="1" u="none"/>
              <a:t>P</a:t>
            </a:r>
            <a:r>
              <a:rPr lang="es-ES_tradnl" altLang="es-AR" sz="1800" u="none"/>
              <a:t> tomará valores de verdad verdadero cuando ambos componentes son verdaderos ó ambos son falsos.</a:t>
            </a:r>
          </a:p>
          <a:p>
            <a:pPr algn="just">
              <a:spcBef>
                <a:spcPts val="600"/>
              </a:spcBef>
              <a:buFontTx/>
              <a:buChar char="•"/>
            </a:pPr>
            <a:r>
              <a:rPr lang="es-ES_tradnl" altLang="es-AR" sz="1800" b="1" u="none"/>
              <a:t>P</a:t>
            </a:r>
            <a:r>
              <a:rPr lang="es-ES_tradnl" altLang="es-AR" sz="1800" u="none"/>
              <a:t> tomará valores de verdad falso  si uno de sus componentes es verdadero y el otro falso.</a:t>
            </a:r>
          </a:p>
        </p:txBody>
      </p:sp>
      <p:pic>
        <p:nvPicPr>
          <p:cNvPr id="55301" name="Picture 3" descr="unsl.jpeg">
            <a:extLst>
              <a:ext uri="{FF2B5EF4-FFF2-40B4-BE49-F238E27FC236}">
                <a16:creationId xmlns:a16="http://schemas.microsoft.com/office/drawing/2014/main" id="{B0EE94FA-7440-F1F2-FBD8-E9F2AECD18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9838" y="5089525"/>
            <a:ext cx="342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4" descr="fcfmyn.jpeg">
            <a:extLst>
              <a:ext uri="{FF2B5EF4-FFF2-40B4-BE49-F238E27FC236}">
                <a16:creationId xmlns:a16="http://schemas.microsoft.com/office/drawing/2014/main" id="{38877AB3-13D5-9350-1DA2-79E2AFCED0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275" y="5106988"/>
            <a:ext cx="433388"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5" descr="dpto.jpeg">
            <a:extLst>
              <a:ext uri="{FF2B5EF4-FFF2-40B4-BE49-F238E27FC236}">
                <a16:creationId xmlns:a16="http://schemas.microsoft.com/office/drawing/2014/main" id="{A28AEF55-7465-8C9C-EC36-2416D26C8FC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054600"/>
            <a:ext cx="4730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AF902A53-B5B6-1D1A-2F56-9588C2D3E68A}"/>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2">
            <a:extLst>
              <a:ext uri="{FF2B5EF4-FFF2-40B4-BE49-F238E27FC236}">
                <a16:creationId xmlns:a16="http://schemas.microsoft.com/office/drawing/2014/main" id="{390A7EEF-558F-D9BF-FFFF-8F59F108556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43488AA1-9AF7-194A-BA05-6F16EA490F30}" type="slidenum">
              <a:rPr lang="es-ES_tradnl" altLang="es-AR" sz="1000">
                <a:solidFill>
                  <a:srgbClr val="045C75"/>
                </a:solidFill>
              </a:rPr>
              <a:pPr/>
              <a:t>4</a:t>
            </a:fld>
            <a:endParaRPr lang="es-ES_tradnl" altLang="es-AR" sz="1000">
              <a:solidFill>
                <a:srgbClr val="045C75"/>
              </a:solidFill>
            </a:endParaRPr>
          </a:p>
        </p:txBody>
      </p:sp>
      <p:sp>
        <p:nvSpPr>
          <p:cNvPr id="19458" name="Text Box 2">
            <a:extLst>
              <a:ext uri="{FF2B5EF4-FFF2-40B4-BE49-F238E27FC236}">
                <a16:creationId xmlns:a16="http://schemas.microsoft.com/office/drawing/2014/main" id="{F0D20513-09EA-5752-E8F9-844F31909762}"/>
              </a:ext>
            </a:extLst>
          </p:cNvPr>
          <p:cNvSpPr txBox="1">
            <a:spLocks noChangeArrowheads="1"/>
          </p:cNvSpPr>
          <p:nvPr/>
        </p:nvSpPr>
        <p:spPr bwMode="auto">
          <a:xfrm>
            <a:off x="7164388" y="769938"/>
            <a:ext cx="1576387"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b="1" u="none"/>
              <a:t>Introducción</a:t>
            </a:r>
          </a:p>
        </p:txBody>
      </p:sp>
      <p:pic>
        <p:nvPicPr>
          <p:cNvPr id="19459" name="Picture 3" descr="unsl.jpeg">
            <a:extLst>
              <a:ext uri="{FF2B5EF4-FFF2-40B4-BE49-F238E27FC236}">
                <a16:creationId xmlns:a16="http://schemas.microsoft.com/office/drawing/2014/main" id="{A8675F87-2BF6-6C2C-AF95-601D0B8177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9838" y="5089525"/>
            <a:ext cx="342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descr="fcfmyn.jpeg">
            <a:extLst>
              <a:ext uri="{FF2B5EF4-FFF2-40B4-BE49-F238E27FC236}">
                <a16:creationId xmlns:a16="http://schemas.microsoft.com/office/drawing/2014/main" id="{8D20A6B5-5C61-987C-56B5-9DDDD5DD57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275" y="5106988"/>
            <a:ext cx="433388"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dpto.jpeg">
            <a:extLst>
              <a:ext uri="{FF2B5EF4-FFF2-40B4-BE49-F238E27FC236}">
                <a16:creationId xmlns:a16="http://schemas.microsoft.com/office/drawing/2014/main" id="{5649B367-8FED-D28C-67F0-DFE267FB754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054600"/>
            <a:ext cx="4730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1">
            <a:extLst>
              <a:ext uri="{FF2B5EF4-FFF2-40B4-BE49-F238E27FC236}">
                <a16:creationId xmlns:a16="http://schemas.microsoft.com/office/drawing/2014/main" id="{E522D21D-88CB-C12C-C8BD-1373A6EFC2E2}"/>
              </a:ext>
            </a:extLst>
          </p:cNvPr>
          <p:cNvSpPr>
            <a:spLocks noChangeArrowheads="1"/>
          </p:cNvSpPr>
          <p:nvPr/>
        </p:nvSpPr>
        <p:spPr bwMode="auto">
          <a:xfrm>
            <a:off x="684213" y="1417638"/>
            <a:ext cx="80645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r>
              <a:rPr lang="en-US" altLang="es-AR" u="none"/>
              <a:t>La </a:t>
            </a:r>
            <a:r>
              <a:rPr lang="en-US" altLang="es-AR" b="1" u="none"/>
              <a:t>lógica</a:t>
            </a:r>
            <a:r>
              <a:rPr lang="en-US" altLang="es-AR" u="none"/>
              <a:t> es la ciencia formal, tanto en la rama de la Filosofía como de la Matemática, que estudia los principios de la demostración y la inferencia válida, las falacias, las paradojas y la noción de verdad. </a:t>
            </a:r>
            <a:endParaRPr lang="en-US" altLang="es-AR" u="none">
              <a:solidFill>
                <a:srgbClr val="000000"/>
              </a:solidFill>
            </a:endParaRPr>
          </a:p>
        </p:txBody>
      </p:sp>
      <p:grpSp>
        <p:nvGrpSpPr>
          <p:cNvPr id="11" name="Group 21">
            <a:extLst>
              <a:ext uri="{FF2B5EF4-FFF2-40B4-BE49-F238E27FC236}">
                <a16:creationId xmlns:a16="http://schemas.microsoft.com/office/drawing/2014/main" id="{5A1AB145-99ED-3984-A1C7-7C968B4B2935}"/>
              </a:ext>
            </a:extLst>
          </p:cNvPr>
          <p:cNvGrpSpPr>
            <a:grpSpLocks/>
          </p:cNvGrpSpPr>
          <p:nvPr/>
        </p:nvGrpSpPr>
        <p:grpSpPr bwMode="auto">
          <a:xfrm>
            <a:off x="1476375" y="3771900"/>
            <a:ext cx="5702300" cy="1079500"/>
            <a:chOff x="1106742" y="6946134"/>
            <a:chExt cx="4277562" cy="1872209"/>
          </a:xfrm>
        </p:grpSpPr>
        <p:sp>
          <p:nvSpPr>
            <p:cNvPr id="19472" name="Oval 4">
              <a:extLst>
                <a:ext uri="{FF2B5EF4-FFF2-40B4-BE49-F238E27FC236}">
                  <a16:creationId xmlns:a16="http://schemas.microsoft.com/office/drawing/2014/main" id="{64309E82-D691-DC6E-659E-5EAECF15FA18}"/>
                </a:ext>
              </a:extLst>
            </p:cNvPr>
            <p:cNvSpPr>
              <a:spLocks noChangeArrowheads="1"/>
            </p:cNvSpPr>
            <p:nvPr/>
          </p:nvSpPr>
          <p:spPr bwMode="auto">
            <a:xfrm>
              <a:off x="1106742" y="6946136"/>
              <a:ext cx="1242138" cy="1381889"/>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endParaRPr lang="es-AR" altLang="es-AR"/>
            </a:p>
          </p:txBody>
        </p:sp>
        <p:sp>
          <p:nvSpPr>
            <p:cNvPr id="19473" name="Oval 5">
              <a:extLst>
                <a:ext uri="{FF2B5EF4-FFF2-40B4-BE49-F238E27FC236}">
                  <a16:creationId xmlns:a16="http://schemas.microsoft.com/office/drawing/2014/main" id="{04E2C674-C206-FC87-507E-5B067D7B22ED}"/>
                </a:ext>
              </a:extLst>
            </p:cNvPr>
            <p:cNvSpPr>
              <a:spLocks noChangeArrowheads="1"/>
            </p:cNvSpPr>
            <p:nvPr/>
          </p:nvSpPr>
          <p:spPr bwMode="auto">
            <a:xfrm>
              <a:off x="4347102" y="6946134"/>
              <a:ext cx="1037202" cy="1381889"/>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endParaRPr lang="es-AR" altLang="es-AR"/>
            </a:p>
          </p:txBody>
        </p:sp>
        <p:sp>
          <p:nvSpPr>
            <p:cNvPr id="19474" name="Text Box 6">
              <a:extLst>
                <a:ext uri="{FF2B5EF4-FFF2-40B4-BE49-F238E27FC236}">
                  <a16:creationId xmlns:a16="http://schemas.microsoft.com/office/drawing/2014/main" id="{2A5C9A4A-BFD9-61F7-7CA3-4EC5574D9FBE}"/>
                </a:ext>
              </a:extLst>
            </p:cNvPr>
            <p:cNvSpPr txBox="1">
              <a:spLocks noChangeArrowheads="1"/>
            </p:cNvSpPr>
            <p:nvPr/>
          </p:nvSpPr>
          <p:spPr bwMode="auto">
            <a:xfrm>
              <a:off x="1333022" y="7070950"/>
              <a:ext cx="853840" cy="122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u="none"/>
                <a:t>Lenguaje</a:t>
              </a:r>
            </a:p>
            <a:p>
              <a:r>
                <a:rPr lang="es-ES_tradnl" altLang="es-AR" u="none"/>
                <a:t>natural</a:t>
              </a:r>
            </a:p>
          </p:txBody>
        </p:sp>
        <p:sp>
          <p:nvSpPr>
            <p:cNvPr id="19475" name="Text Box 7">
              <a:extLst>
                <a:ext uri="{FF2B5EF4-FFF2-40B4-BE49-F238E27FC236}">
                  <a16:creationId xmlns:a16="http://schemas.microsoft.com/office/drawing/2014/main" id="{802BBEE3-CF01-4E14-BFA2-3FE2C510C793}"/>
                </a:ext>
              </a:extLst>
            </p:cNvPr>
            <p:cNvSpPr txBox="1">
              <a:spLocks noChangeArrowheads="1"/>
            </p:cNvSpPr>
            <p:nvPr/>
          </p:nvSpPr>
          <p:spPr bwMode="auto">
            <a:xfrm>
              <a:off x="4478500" y="7073966"/>
              <a:ext cx="821379" cy="112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sz="1800" u="none"/>
                <a:t>Lenguaje</a:t>
              </a:r>
            </a:p>
            <a:p>
              <a:r>
                <a:rPr lang="es-ES_tradnl" altLang="es-AR" sz="1800" u="none"/>
                <a:t>simbólico</a:t>
              </a:r>
            </a:p>
          </p:txBody>
        </p:sp>
        <p:sp>
          <p:nvSpPr>
            <p:cNvPr id="19476" name="Freeform 9">
              <a:extLst>
                <a:ext uri="{FF2B5EF4-FFF2-40B4-BE49-F238E27FC236}">
                  <a16:creationId xmlns:a16="http://schemas.microsoft.com/office/drawing/2014/main" id="{7506BF4E-14FD-D326-711D-167090603AFC}"/>
                </a:ext>
              </a:extLst>
            </p:cNvPr>
            <p:cNvSpPr>
              <a:spLocks/>
            </p:cNvSpPr>
            <p:nvPr/>
          </p:nvSpPr>
          <p:spPr bwMode="auto">
            <a:xfrm>
              <a:off x="2348880" y="7261223"/>
              <a:ext cx="1981200" cy="304800"/>
            </a:xfrm>
            <a:custGeom>
              <a:avLst/>
              <a:gdLst>
                <a:gd name="T0" fmla="*/ 0 w 1248"/>
                <a:gd name="T1" fmla="*/ 2147483646 h 336"/>
                <a:gd name="T2" fmla="*/ 2147483646 w 1248"/>
                <a:gd name="T3" fmla="*/ 0 h 336"/>
                <a:gd name="T4" fmla="*/ 2147483646 w 1248"/>
                <a:gd name="T5" fmla="*/ 2147483646 h 336"/>
                <a:gd name="T6" fmla="*/ 0 60000 65536"/>
                <a:gd name="T7" fmla="*/ 0 60000 65536"/>
                <a:gd name="T8" fmla="*/ 0 60000 65536"/>
                <a:gd name="T9" fmla="*/ 0 w 1248"/>
                <a:gd name="T10" fmla="*/ 0 h 336"/>
                <a:gd name="T11" fmla="*/ 1248 w 1248"/>
                <a:gd name="T12" fmla="*/ 336 h 336"/>
              </a:gdLst>
              <a:ahLst/>
              <a:cxnLst>
                <a:cxn ang="T6">
                  <a:pos x="T0" y="T1"/>
                </a:cxn>
                <a:cxn ang="T7">
                  <a:pos x="T2" y="T3"/>
                </a:cxn>
                <a:cxn ang="T8">
                  <a:pos x="T4" y="T5"/>
                </a:cxn>
              </a:cxnLst>
              <a:rect l="T9" t="T10" r="T11" b="T12"/>
              <a:pathLst>
                <a:path w="1248" h="336">
                  <a:moveTo>
                    <a:pt x="0" y="336"/>
                  </a:moveTo>
                  <a:cubicBezTo>
                    <a:pt x="160" y="168"/>
                    <a:pt x="320" y="0"/>
                    <a:pt x="528" y="0"/>
                  </a:cubicBezTo>
                  <a:cubicBezTo>
                    <a:pt x="736" y="0"/>
                    <a:pt x="992" y="168"/>
                    <a:pt x="1248" y="336"/>
                  </a:cubicBezTo>
                </a:path>
              </a:pathLst>
            </a:custGeom>
            <a:noFill/>
            <a:ln w="317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s-AR"/>
            </a:p>
          </p:txBody>
        </p:sp>
        <p:sp>
          <p:nvSpPr>
            <p:cNvPr id="19477" name="Text Box 11">
              <a:extLst>
                <a:ext uri="{FF2B5EF4-FFF2-40B4-BE49-F238E27FC236}">
                  <a16:creationId xmlns:a16="http://schemas.microsoft.com/office/drawing/2014/main" id="{6BC75607-3E87-A799-BF26-EEE6D399DD85}"/>
                </a:ext>
              </a:extLst>
            </p:cNvPr>
            <p:cNvSpPr txBox="1">
              <a:spLocks noChangeArrowheads="1"/>
            </p:cNvSpPr>
            <p:nvPr/>
          </p:nvSpPr>
          <p:spPr bwMode="auto">
            <a:xfrm>
              <a:off x="2578100" y="8124819"/>
              <a:ext cx="1358016" cy="693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u="none"/>
                <a:t>Transformación</a:t>
              </a:r>
            </a:p>
          </p:txBody>
        </p:sp>
        <p:sp>
          <p:nvSpPr>
            <p:cNvPr id="19478" name="Line 12">
              <a:extLst>
                <a:ext uri="{FF2B5EF4-FFF2-40B4-BE49-F238E27FC236}">
                  <a16:creationId xmlns:a16="http://schemas.microsoft.com/office/drawing/2014/main" id="{09325BBF-CEC7-A73A-E6D4-57FC007C8779}"/>
                </a:ext>
              </a:extLst>
            </p:cNvPr>
            <p:cNvSpPr>
              <a:spLocks noChangeShapeType="1"/>
            </p:cNvSpPr>
            <p:nvPr/>
          </p:nvSpPr>
          <p:spPr bwMode="auto">
            <a:xfrm flipV="1">
              <a:off x="3266982" y="7445391"/>
              <a:ext cx="0" cy="83820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AR"/>
            </a:p>
          </p:txBody>
        </p:sp>
      </p:grpSp>
      <p:sp>
        <p:nvSpPr>
          <p:cNvPr id="19" name="CuadroTexto 13">
            <a:extLst>
              <a:ext uri="{FF2B5EF4-FFF2-40B4-BE49-F238E27FC236}">
                <a16:creationId xmlns:a16="http://schemas.microsoft.com/office/drawing/2014/main" id="{AF9D4CEB-3ADD-272D-4EF1-5E48BCCCE358}"/>
              </a:ext>
            </a:extLst>
          </p:cNvPr>
          <p:cNvSpPr txBox="1">
            <a:spLocks noChangeArrowheads="1"/>
          </p:cNvSpPr>
          <p:nvPr/>
        </p:nvSpPr>
        <p:spPr bwMode="auto">
          <a:xfrm>
            <a:off x="533400" y="2713038"/>
            <a:ext cx="2435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u="none"/>
              <a:t>Es necesario entonces</a:t>
            </a:r>
          </a:p>
        </p:txBody>
      </p:sp>
      <p:cxnSp>
        <p:nvCxnSpPr>
          <p:cNvPr id="20" name="Straight Arrow Connector 19">
            <a:extLst>
              <a:ext uri="{FF2B5EF4-FFF2-40B4-BE49-F238E27FC236}">
                <a16:creationId xmlns:a16="http://schemas.microsoft.com/office/drawing/2014/main" id="{76E25BF4-47DE-C7D5-D8EB-3F9FB8B6E40E}"/>
              </a:ext>
            </a:extLst>
          </p:cNvPr>
          <p:cNvCxnSpPr>
            <a:cxnSpLocks noChangeShapeType="1"/>
            <a:stCxn id="19473" idx="7"/>
          </p:cNvCxnSpPr>
          <p:nvPr/>
        </p:nvCxnSpPr>
        <p:spPr bwMode="auto">
          <a:xfrm flipV="1">
            <a:off x="6975475" y="3433763"/>
            <a:ext cx="404813" cy="455612"/>
          </a:xfrm>
          <a:prstGeom prst="straightConnector1">
            <a:avLst/>
          </a:prstGeom>
          <a:noFill/>
          <a:ln w="25400">
            <a:solidFill>
              <a:schemeClr val="accent1"/>
            </a:solidFill>
            <a:round/>
            <a:headEnd/>
            <a:tailEnd type="arrow" w="med" len="med"/>
          </a:ln>
          <a:effectLst>
            <a:outerShdw blurRad="57150" dist="38100" dir="5400000" algn="ctr" rotWithShape="0">
              <a:srgbClr val="002041">
                <a:alpha val="48000"/>
              </a:srgbClr>
            </a:outerShdw>
          </a:effectLst>
        </p:spPr>
      </p:cxnSp>
      <p:sp>
        <p:nvSpPr>
          <p:cNvPr id="21" name="TextBox 20">
            <a:extLst>
              <a:ext uri="{FF2B5EF4-FFF2-40B4-BE49-F238E27FC236}">
                <a16:creationId xmlns:a16="http://schemas.microsoft.com/office/drawing/2014/main" id="{F11C43E0-0CAE-693F-5EFD-6136DC10CDC0}"/>
              </a:ext>
            </a:extLst>
          </p:cNvPr>
          <p:cNvSpPr txBox="1">
            <a:spLocks noChangeArrowheads="1"/>
          </p:cNvSpPr>
          <p:nvPr/>
        </p:nvSpPr>
        <p:spPr bwMode="auto">
          <a:xfrm>
            <a:off x="7380288" y="3217863"/>
            <a:ext cx="925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n-US" altLang="es-AR"/>
              <a:t>Formal</a:t>
            </a:r>
          </a:p>
        </p:txBody>
      </p:sp>
      <p:cxnSp>
        <p:nvCxnSpPr>
          <p:cNvPr id="22" name="Straight Arrow Connector 21">
            <a:extLst>
              <a:ext uri="{FF2B5EF4-FFF2-40B4-BE49-F238E27FC236}">
                <a16:creationId xmlns:a16="http://schemas.microsoft.com/office/drawing/2014/main" id="{5FB753AF-5EFB-29A2-DB82-4BBA88DD5D12}"/>
              </a:ext>
            </a:extLst>
          </p:cNvPr>
          <p:cNvCxnSpPr>
            <a:cxnSpLocks noChangeShapeType="1"/>
          </p:cNvCxnSpPr>
          <p:nvPr/>
        </p:nvCxnSpPr>
        <p:spPr bwMode="auto">
          <a:xfrm flipV="1">
            <a:off x="7127875" y="3937000"/>
            <a:ext cx="612775" cy="104775"/>
          </a:xfrm>
          <a:prstGeom prst="straightConnector1">
            <a:avLst/>
          </a:prstGeom>
          <a:noFill/>
          <a:ln w="25400">
            <a:solidFill>
              <a:schemeClr val="accent1"/>
            </a:solidFill>
            <a:round/>
            <a:headEnd/>
            <a:tailEnd type="arrow" w="med" len="med"/>
          </a:ln>
          <a:effectLst>
            <a:outerShdw blurRad="57150" dist="38100" dir="5400000" algn="ctr" rotWithShape="0">
              <a:srgbClr val="002041">
                <a:alpha val="48000"/>
              </a:srgbClr>
            </a:outerShdw>
          </a:effectLst>
        </p:spPr>
      </p:cxnSp>
      <p:sp>
        <p:nvSpPr>
          <p:cNvPr id="23" name="TextBox 22">
            <a:extLst>
              <a:ext uri="{FF2B5EF4-FFF2-40B4-BE49-F238E27FC236}">
                <a16:creationId xmlns:a16="http://schemas.microsoft.com/office/drawing/2014/main" id="{FE59D93D-8E4C-9E87-A443-451555B39699}"/>
              </a:ext>
            </a:extLst>
          </p:cNvPr>
          <p:cNvSpPr txBox="1">
            <a:spLocks noChangeArrowheads="1"/>
          </p:cNvSpPr>
          <p:nvPr/>
        </p:nvSpPr>
        <p:spPr bwMode="auto">
          <a:xfrm>
            <a:off x="7678738" y="3649663"/>
            <a:ext cx="1054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n-US" altLang="es-AR"/>
              <a:t>Acotado</a:t>
            </a:r>
          </a:p>
        </p:txBody>
      </p:sp>
      <p:cxnSp>
        <p:nvCxnSpPr>
          <p:cNvPr id="24" name="Straight Arrow Connector 23">
            <a:extLst>
              <a:ext uri="{FF2B5EF4-FFF2-40B4-BE49-F238E27FC236}">
                <a16:creationId xmlns:a16="http://schemas.microsoft.com/office/drawing/2014/main" id="{7443A0B8-BD43-7B9A-259C-D10F4DD78EBA}"/>
              </a:ext>
            </a:extLst>
          </p:cNvPr>
          <p:cNvCxnSpPr>
            <a:cxnSpLocks noChangeShapeType="1"/>
          </p:cNvCxnSpPr>
          <p:nvPr/>
        </p:nvCxnSpPr>
        <p:spPr bwMode="auto">
          <a:xfrm>
            <a:off x="7164388" y="4297363"/>
            <a:ext cx="647700" cy="360362"/>
          </a:xfrm>
          <a:prstGeom prst="straightConnector1">
            <a:avLst/>
          </a:prstGeom>
          <a:noFill/>
          <a:ln w="25400">
            <a:solidFill>
              <a:schemeClr val="accent1"/>
            </a:solidFill>
            <a:round/>
            <a:headEnd/>
            <a:tailEnd type="arrow" w="med" len="med"/>
          </a:ln>
          <a:effectLst>
            <a:outerShdw blurRad="57150" dist="38100" dir="5400000" algn="ctr" rotWithShape="0">
              <a:srgbClr val="002041">
                <a:alpha val="48000"/>
              </a:srgbClr>
            </a:outerShdw>
          </a:effectLst>
        </p:spPr>
      </p:cxnSp>
      <p:sp>
        <p:nvSpPr>
          <p:cNvPr id="25" name="TextBox 24">
            <a:extLst>
              <a:ext uri="{FF2B5EF4-FFF2-40B4-BE49-F238E27FC236}">
                <a16:creationId xmlns:a16="http://schemas.microsoft.com/office/drawing/2014/main" id="{DBE7EC06-0E65-5F9B-EA72-91AEDCA82C4A}"/>
              </a:ext>
            </a:extLst>
          </p:cNvPr>
          <p:cNvSpPr txBox="1">
            <a:spLocks noChangeArrowheads="1"/>
          </p:cNvSpPr>
          <p:nvPr/>
        </p:nvSpPr>
        <p:spPr bwMode="auto">
          <a:xfrm>
            <a:off x="7667625" y="4402138"/>
            <a:ext cx="1125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n-US" altLang="es-AR"/>
              <a:t>Limitado</a:t>
            </a:r>
          </a:p>
        </p:txBody>
      </p:sp>
      <p:sp>
        <p:nvSpPr>
          <p:cNvPr id="2" name="Footer Placeholder 1">
            <a:extLst>
              <a:ext uri="{FF2B5EF4-FFF2-40B4-BE49-F238E27FC236}">
                <a16:creationId xmlns:a16="http://schemas.microsoft.com/office/drawing/2014/main" id="{60093020-82FC-CFB8-46B1-A02F44F36DC8}"/>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200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nodeType="afterGroup">
                            <p:stCondLst>
                              <p:cond delay="2000"/>
                            </p:stCondLst>
                            <p:childTnLst>
                              <p:par>
                                <p:cTn id="8" presetID="1" presetClass="entr" presetSubtype="0" fill="hold" nodeType="afterEffect">
                                  <p:stCondLst>
                                    <p:cond delay="100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nodeType="afterEffect">
                                  <p:stCondLst>
                                    <p:cond delay="1000"/>
                                  </p:stCondLst>
                                  <p:childTnLst>
                                    <p:set>
                                      <p:cBhvr>
                                        <p:cTn id="16" dur="1" fill="hold">
                                          <p:stCondLst>
                                            <p:cond delay="0"/>
                                          </p:stCondLst>
                                        </p:cTn>
                                        <p:tgtEl>
                                          <p:spTgt spid="21"/>
                                        </p:tgtEl>
                                        <p:attrNameLst>
                                          <p:attrName>style.visibility</p:attrName>
                                        </p:attrNameLst>
                                      </p:cBhvr>
                                      <p:to>
                                        <p:strVal val="visible"/>
                                      </p:to>
                                    </p:set>
                                  </p:childTnLst>
                                </p:cTn>
                              </p:par>
                            </p:childTnLst>
                          </p:cTn>
                        </p:par>
                        <p:par>
                          <p:cTn id="17" fill="hold" nodeType="afterGroup">
                            <p:stCondLst>
                              <p:cond delay="1000"/>
                            </p:stCondLst>
                            <p:childTnLst>
                              <p:par>
                                <p:cTn id="18" presetID="1" presetClass="entr" presetSubtype="0" fill="hold" nodeType="afterEffect">
                                  <p:stCondLst>
                                    <p:cond delay="2000"/>
                                  </p:stCondLst>
                                  <p:childTnLst>
                                    <p:set>
                                      <p:cBhvr>
                                        <p:cTn id="19" dur="1" fill="hold">
                                          <p:stCondLst>
                                            <p:cond delay="0"/>
                                          </p:stCondLst>
                                        </p:cTn>
                                        <p:tgtEl>
                                          <p:spTgt spid="22"/>
                                        </p:tgtEl>
                                        <p:attrNameLst>
                                          <p:attrName>style.visibility</p:attrName>
                                        </p:attrNameLst>
                                      </p:cBhvr>
                                      <p:to>
                                        <p:strVal val="visible"/>
                                      </p:to>
                                    </p:set>
                                  </p:childTnLst>
                                </p:cTn>
                              </p:par>
                            </p:childTnLst>
                          </p:cTn>
                        </p:par>
                        <p:par>
                          <p:cTn id="20" fill="hold" nodeType="afterGroup">
                            <p:stCondLst>
                              <p:cond delay="3000"/>
                            </p:stCondLst>
                            <p:childTnLst>
                              <p:par>
                                <p:cTn id="21" presetID="1" presetClass="entr" presetSubtype="0" fill="hold" nodeType="afterEffect">
                                  <p:stCondLst>
                                    <p:cond delay="1000"/>
                                  </p:stCondLst>
                                  <p:childTnLst>
                                    <p:set>
                                      <p:cBhvr>
                                        <p:cTn id="22" dur="1" fill="hold">
                                          <p:stCondLst>
                                            <p:cond delay="0"/>
                                          </p:stCondLst>
                                        </p:cTn>
                                        <p:tgtEl>
                                          <p:spTgt spid="23"/>
                                        </p:tgtEl>
                                        <p:attrNameLst>
                                          <p:attrName>style.visibility</p:attrName>
                                        </p:attrNameLst>
                                      </p:cBhvr>
                                      <p:to>
                                        <p:strVal val="visible"/>
                                      </p:to>
                                    </p:set>
                                  </p:childTnLst>
                                </p:cTn>
                              </p:par>
                            </p:childTnLst>
                          </p:cTn>
                        </p:par>
                        <p:par>
                          <p:cTn id="23" fill="hold" nodeType="afterGroup">
                            <p:stCondLst>
                              <p:cond delay="4000"/>
                            </p:stCondLst>
                            <p:childTnLst>
                              <p:par>
                                <p:cTn id="24" presetID="1" presetClass="entr" presetSubtype="0" fill="hold" nodeType="afterEffect">
                                  <p:stCondLst>
                                    <p:cond delay="2000"/>
                                  </p:stCondLst>
                                  <p:childTnLst>
                                    <p:set>
                                      <p:cBhvr>
                                        <p:cTn id="25" dur="1" fill="hold">
                                          <p:stCondLst>
                                            <p:cond delay="0"/>
                                          </p:stCondLst>
                                        </p:cTn>
                                        <p:tgtEl>
                                          <p:spTgt spid="24"/>
                                        </p:tgtEl>
                                        <p:attrNameLst>
                                          <p:attrName>style.visibility</p:attrName>
                                        </p:attrNameLst>
                                      </p:cBhvr>
                                      <p:to>
                                        <p:strVal val="visible"/>
                                      </p:to>
                                    </p:set>
                                  </p:childTnLst>
                                </p:cTn>
                              </p:par>
                            </p:childTnLst>
                          </p:cTn>
                        </p:par>
                        <p:par>
                          <p:cTn id="26" fill="hold" nodeType="afterGroup">
                            <p:stCondLst>
                              <p:cond delay="6000"/>
                            </p:stCondLst>
                            <p:childTnLst>
                              <p:par>
                                <p:cTn id="27" presetID="1" presetClass="entr" presetSubtype="0" fill="hold" nodeType="afterEffect">
                                  <p:stCondLst>
                                    <p:cond delay="100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3" grpId="0"/>
      <p:bldP spid="2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Number Placeholder 2">
            <a:extLst>
              <a:ext uri="{FF2B5EF4-FFF2-40B4-BE49-F238E27FC236}">
                <a16:creationId xmlns:a16="http://schemas.microsoft.com/office/drawing/2014/main" id="{D5EDCC1D-7EBF-698D-D31E-AE70BA5AE38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E6269728-9EB6-5F43-9FAA-2501D49615E9}" type="slidenum">
              <a:rPr lang="es-ES_tradnl" altLang="es-AR" sz="1000">
                <a:solidFill>
                  <a:srgbClr val="045C75"/>
                </a:solidFill>
              </a:rPr>
              <a:pPr/>
              <a:t>40</a:t>
            </a:fld>
            <a:endParaRPr lang="es-ES_tradnl" altLang="es-AR" sz="1000">
              <a:solidFill>
                <a:srgbClr val="045C75"/>
              </a:solidFill>
            </a:endParaRPr>
          </a:p>
        </p:txBody>
      </p:sp>
      <p:sp>
        <p:nvSpPr>
          <p:cNvPr id="56322" name="Text Box 2">
            <a:extLst>
              <a:ext uri="{FF2B5EF4-FFF2-40B4-BE49-F238E27FC236}">
                <a16:creationId xmlns:a16="http://schemas.microsoft.com/office/drawing/2014/main" id="{12B9FE39-BAA5-0A0F-7814-F14EEBCAF028}"/>
              </a:ext>
            </a:extLst>
          </p:cNvPr>
          <p:cNvSpPr txBox="1">
            <a:spLocks noChangeArrowheads="1"/>
          </p:cNvSpPr>
          <p:nvPr/>
        </p:nvSpPr>
        <p:spPr bwMode="auto">
          <a:xfrm>
            <a:off x="592138" y="841375"/>
            <a:ext cx="4916487"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b="1" u="none"/>
              <a:t>Otras Conectivas: Disyunción exclusiva</a:t>
            </a:r>
          </a:p>
        </p:txBody>
      </p:sp>
      <p:sp>
        <p:nvSpPr>
          <p:cNvPr id="56323" name="Text Box 3">
            <a:extLst>
              <a:ext uri="{FF2B5EF4-FFF2-40B4-BE49-F238E27FC236}">
                <a16:creationId xmlns:a16="http://schemas.microsoft.com/office/drawing/2014/main" id="{9B04398C-37B5-E3B5-5036-D314F831ECA7}"/>
              </a:ext>
            </a:extLst>
          </p:cNvPr>
          <p:cNvSpPr txBox="1">
            <a:spLocks noChangeArrowheads="1"/>
          </p:cNvSpPr>
          <p:nvPr/>
        </p:nvSpPr>
        <p:spPr bwMode="auto">
          <a:xfrm>
            <a:off x="592138" y="1620838"/>
            <a:ext cx="7947025" cy="174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r>
              <a:rPr lang="es-ES_tradnl" altLang="es-AR" sz="1800" u="none"/>
              <a:t>Si se tiene un enunciado compuesto </a:t>
            </a:r>
            <a:r>
              <a:rPr lang="es-ES_tradnl" altLang="es-AR" sz="1800" u="none">
                <a:latin typeface="Comic Sans MS" panose="030F0902030302020204" pitchFamily="66" charset="0"/>
              </a:rPr>
              <a:t>P</a:t>
            </a:r>
            <a:r>
              <a:rPr lang="es-ES_tradnl" altLang="es-AR" sz="1800" u="none"/>
              <a:t> conformado por dos enunciados, supongamos A y B, unidos por medio del conectivo disyunción exclusiva, el enunciado P tomará valores de verdad </a:t>
            </a:r>
            <a:r>
              <a:rPr lang="es-ES_tradnl" altLang="es-AR" sz="1800"/>
              <a:t>verdadero</a:t>
            </a:r>
            <a:r>
              <a:rPr lang="es-ES_tradnl" altLang="es-AR" sz="1800" u="none"/>
              <a:t> </a:t>
            </a:r>
            <a:r>
              <a:rPr lang="es-ES_tradnl" altLang="es-AR" sz="1800" b="1" u="none"/>
              <a:t>solamente cuando </a:t>
            </a:r>
            <a:r>
              <a:rPr lang="es-ES_tradnl" altLang="es-AR" sz="1800" b="1"/>
              <a:t>uno de los enunciados</a:t>
            </a:r>
            <a:r>
              <a:rPr lang="es-ES_tradnl" altLang="es-AR" sz="1800" b="1" u="none"/>
              <a:t> </a:t>
            </a:r>
            <a:r>
              <a:rPr lang="es-ES_tradnl" altLang="es-AR" sz="1800" u="none"/>
              <a:t>que lo compo-nen sea verdadero, y falso en cualquier otro caso.</a:t>
            </a:r>
          </a:p>
          <a:p>
            <a:pPr algn="just"/>
            <a:endParaRPr lang="es-ES_tradnl" altLang="es-AR" sz="1800" u="none"/>
          </a:p>
          <a:p>
            <a:pPr algn="just"/>
            <a:r>
              <a:rPr lang="es-ES_tradnl" altLang="es-AR" sz="1800" u="none"/>
              <a:t>La siguiente tabla muestra el comportamiento de la conectiva disyunción exclusiva.</a:t>
            </a:r>
          </a:p>
        </p:txBody>
      </p:sp>
      <p:graphicFrame>
        <p:nvGraphicFramePr>
          <p:cNvPr id="56324" name="Object 1024">
            <a:extLst>
              <a:ext uri="{FF2B5EF4-FFF2-40B4-BE49-F238E27FC236}">
                <a16:creationId xmlns:a16="http://schemas.microsoft.com/office/drawing/2014/main" id="{B473AA01-634D-3B9F-1172-8A2E73AAD9F2}"/>
              </a:ext>
            </a:extLst>
          </p:cNvPr>
          <p:cNvGraphicFramePr>
            <a:graphicFrameLocks noChangeAspect="1"/>
          </p:cNvGraphicFramePr>
          <p:nvPr/>
        </p:nvGraphicFramePr>
        <p:xfrm>
          <a:off x="180975" y="3600450"/>
          <a:ext cx="7581900" cy="1127125"/>
        </p:xfrm>
        <a:graphic>
          <a:graphicData uri="http://schemas.openxmlformats.org/presentationml/2006/ole">
            <mc:AlternateContent xmlns:mc="http://schemas.openxmlformats.org/markup-compatibility/2006">
              <mc:Choice xmlns:v="urn:schemas-microsoft-com:vml" Requires="v">
                <p:oleObj name="Document" r:id="rId2" imgW="5689600" imgH="1955800" progId="Word.Document.8">
                  <p:embed/>
                </p:oleObj>
              </mc:Choice>
              <mc:Fallback>
                <p:oleObj name="Document" r:id="rId2" imgW="5689600" imgH="1955800" progId="Word.Document.8">
                  <p:embed/>
                  <p:pic>
                    <p:nvPicPr>
                      <p:cNvPr id="0" name="Object 1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3600450"/>
                        <a:ext cx="758190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6325" name="Text Box 5">
            <a:extLst>
              <a:ext uri="{FF2B5EF4-FFF2-40B4-BE49-F238E27FC236}">
                <a16:creationId xmlns:a16="http://schemas.microsoft.com/office/drawing/2014/main" id="{140CB38F-629A-8B1E-4ED8-4FD0AADDC139}"/>
              </a:ext>
            </a:extLst>
          </p:cNvPr>
          <p:cNvSpPr txBox="1">
            <a:spLocks noChangeArrowheads="1"/>
          </p:cNvSpPr>
          <p:nvPr/>
        </p:nvSpPr>
        <p:spPr bwMode="auto">
          <a:xfrm>
            <a:off x="2184400" y="4826000"/>
            <a:ext cx="309721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sz="1200" b="1" u="none">
                <a:latin typeface="Arial" panose="020B0604020202020204" pitchFamily="34" charset="0"/>
              </a:rPr>
              <a:t>Tabla 5: Conectiva disyunción exclusiva</a:t>
            </a:r>
            <a:endParaRPr lang="es-ES_tradnl" altLang="es-AR" sz="1200" b="1" u="none"/>
          </a:p>
        </p:txBody>
      </p:sp>
      <p:pic>
        <p:nvPicPr>
          <p:cNvPr id="56326" name="Picture 3" descr="unsl.jpeg">
            <a:extLst>
              <a:ext uri="{FF2B5EF4-FFF2-40B4-BE49-F238E27FC236}">
                <a16:creationId xmlns:a16="http://schemas.microsoft.com/office/drawing/2014/main" id="{354B7B29-703C-9DEA-B783-DDCF7A66A5C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39838" y="5089525"/>
            <a:ext cx="342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4" descr="fcfmyn.jpeg">
            <a:extLst>
              <a:ext uri="{FF2B5EF4-FFF2-40B4-BE49-F238E27FC236}">
                <a16:creationId xmlns:a16="http://schemas.microsoft.com/office/drawing/2014/main" id="{6DBC782C-8E53-4FC4-3BF7-69B2B648E92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6275" y="5106988"/>
            <a:ext cx="433388"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5" descr="dpto.jpeg">
            <a:extLst>
              <a:ext uri="{FF2B5EF4-FFF2-40B4-BE49-F238E27FC236}">
                <a16:creationId xmlns:a16="http://schemas.microsoft.com/office/drawing/2014/main" id="{15783A65-F04F-692E-D024-C403D87525F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9388" y="5054600"/>
            <a:ext cx="4730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7C113563-2366-0B8F-A993-F4B25E0991ED}"/>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Number Placeholder 2">
            <a:extLst>
              <a:ext uri="{FF2B5EF4-FFF2-40B4-BE49-F238E27FC236}">
                <a16:creationId xmlns:a16="http://schemas.microsoft.com/office/drawing/2014/main" id="{E39E8255-B80C-2E77-8782-CDD6C058373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B13867DD-3DE8-CC4D-806B-0A69AD5B9C07}" type="slidenum">
              <a:rPr lang="es-ES_tradnl" altLang="es-AR" sz="1000">
                <a:solidFill>
                  <a:srgbClr val="045C75"/>
                </a:solidFill>
              </a:rPr>
              <a:pPr/>
              <a:t>41</a:t>
            </a:fld>
            <a:endParaRPr lang="es-ES_tradnl" altLang="es-AR" sz="1000">
              <a:solidFill>
                <a:srgbClr val="045C75"/>
              </a:solidFill>
            </a:endParaRPr>
          </a:p>
        </p:txBody>
      </p:sp>
      <p:sp>
        <p:nvSpPr>
          <p:cNvPr id="57346" name="Text Box 2">
            <a:extLst>
              <a:ext uri="{FF2B5EF4-FFF2-40B4-BE49-F238E27FC236}">
                <a16:creationId xmlns:a16="http://schemas.microsoft.com/office/drawing/2014/main" id="{6080A231-980A-067A-3BFD-4BEF38653F30}"/>
              </a:ext>
            </a:extLst>
          </p:cNvPr>
          <p:cNvSpPr txBox="1">
            <a:spLocks noChangeArrowheads="1"/>
          </p:cNvSpPr>
          <p:nvPr/>
        </p:nvSpPr>
        <p:spPr bwMode="auto">
          <a:xfrm>
            <a:off x="592138" y="741363"/>
            <a:ext cx="79470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b="1" u="none"/>
              <a:t>Ejemplo de Disyunción exclusiva</a:t>
            </a:r>
          </a:p>
        </p:txBody>
      </p:sp>
      <p:sp>
        <p:nvSpPr>
          <p:cNvPr id="57347" name="Text Box 3">
            <a:extLst>
              <a:ext uri="{FF2B5EF4-FFF2-40B4-BE49-F238E27FC236}">
                <a16:creationId xmlns:a16="http://schemas.microsoft.com/office/drawing/2014/main" id="{206DAFF6-0568-B51D-50E3-C46BE08EEDC3}"/>
              </a:ext>
            </a:extLst>
          </p:cNvPr>
          <p:cNvSpPr txBox="1">
            <a:spLocks noChangeArrowheads="1"/>
          </p:cNvSpPr>
          <p:nvPr/>
        </p:nvSpPr>
        <p:spPr bwMode="auto">
          <a:xfrm>
            <a:off x="592138" y="1096963"/>
            <a:ext cx="7947025"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1pPr>
            <a:lvl2pPr marL="742950" indent="-28575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2pPr>
            <a:lvl3pPr marL="1143000" indent="-22860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3pPr>
            <a:lvl4pPr marL="1600200" indent="-22860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4pPr>
            <a:lvl5pPr marL="2057400" indent="-228600">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tabLst>
                <a:tab pos="323850" algn="l"/>
                <a:tab pos="735013" algn="l"/>
                <a:tab pos="2033588" algn="l"/>
              </a:tabLst>
              <a:defRPr sz="2000" u="sng">
                <a:solidFill>
                  <a:schemeClr val="tx1"/>
                </a:solidFill>
                <a:latin typeface="Times New Roman" panose="02020603050405020304" pitchFamily="18" charset="0"/>
                <a:ea typeface="MS PGothic" panose="020B0600070205080204" pitchFamily="34" charset="-128"/>
              </a:defRPr>
            </a:lvl9pPr>
          </a:lstStyle>
          <a:p>
            <a:pPr algn="just"/>
            <a:r>
              <a:rPr lang="es-ES_tradnl" altLang="es-AR" sz="1800" u="none"/>
              <a:t>Haciendo la asociación con nuestro lenguaje natural, la conectiva de disyunción exclusiva </a:t>
            </a:r>
            <a:r>
              <a:rPr lang="es-ES_tradnl" altLang="es-AR" sz="1800"/>
              <a:t>usualmente</a:t>
            </a:r>
            <a:r>
              <a:rPr lang="es-ES_tradnl" altLang="es-AR" sz="1800" u="none"/>
              <a:t> esta representada por la palabra ´</a:t>
            </a:r>
            <a:r>
              <a:rPr lang="es-ES_tradnl" altLang="es-AR" sz="1800" b="1" u="none"/>
              <a:t>ó</a:t>
            </a:r>
            <a:r>
              <a:rPr lang="es-ES_tradnl" altLang="es-AR" sz="1800" u="none"/>
              <a:t>´, donde una de las opciones excluye a la otra alternativa .</a:t>
            </a:r>
          </a:p>
          <a:p>
            <a:pPr algn="just"/>
            <a:endParaRPr lang="es-ES_tradnl" altLang="es-AR" sz="1000" u="none"/>
          </a:p>
        </p:txBody>
      </p:sp>
      <p:sp>
        <p:nvSpPr>
          <p:cNvPr id="2" name="Rectangle 1">
            <a:extLst>
              <a:ext uri="{FF2B5EF4-FFF2-40B4-BE49-F238E27FC236}">
                <a16:creationId xmlns:a16="http://schemas.microsoft.com/office/drawing/2014/main" id="{2B84E52F-72D1-B253-B1DE-0433F1CD5E02}"/>
              </a:ext>
            </a:extLst>
          </p:cNvPr>
          <p:cNvSpPr>
            <a:spLocks noChangeArrowheads="1"/>
          </p:cNvSpPr>
          <p:nvPr/>
        </p:nvSpPr>
        <p:spPr bwMode="auto">
          <a:xfrm>
            <a:off x="468313" y="1976438"/>
            <a:ext cx="45720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r>
              <a:rPr lang="es-ES_tradnl" altLang="es-AR" u="none"/>
              <a:t>Ejemplo:</a:t>
            </a:r>
          </a:p>
          <a:p>
            <a:pPr algn="just"/>
            <a:endParaRPr lang="es-ES_tradnl" altLang="es-AR" sz="1200" u="none"/>
          </a:p>
          <a:p>
            <a:pPr algn="ctr"/>
            <a:r>
              <a:rPr lang="es-ES_tradnl" altLang="es-AR" b="1" u="none">
                <a:latin typeface="Comic Sans MS" panose="030F0902030302020204" pitchFamily="66" charset="0"/>
              </a:rPr>
              <a:t>P</a:t>
            </a:r>
            <a:r>
              <a:rPr lang="es-ES_tradnl" altLang="es-AR" u="none"/>
              <a:t>: </a:t>
            </a:r>
            <a:r>
              <a:rPr lang="ja-JP" altLang="es-ES_tradnl" u="none"/>
              <a:t>“</a:t>
            </a:r>
            <a:r>
              <a:rPr lang="en-US" altLang="ja-JP"/>
              <a:t>O estás equivocado o es falsa la noticia que has leído</a:t>
            </a:r>
            <a:r>
              <a:rPr lang="ja-JP" altLang="es-ES_tradnl" u="none"/>
              <a:t>”</a:t>
            </a:r>
            <a:endParaRPr lang="es-ES_tradnl" altLang="ja-JP" u="none"/>
          </a:p>
          <a:p>
            <a:pPr algn="just"/>
            <a:endParaRPr lang="es-ES_tradnl" altLang="es-AR" sz="1200" u="none"/>
          </a:p>
        </p:txBody>
      </p:sp>
      <p:sp>
        <p:nvSpPr>
          <p:cNvPr id="3" name="Rectangle 2">
            <a:extLst>
              <a:ext uri="{FF2B5EF4-FFF2-40B4-BE49-F238E27FC236}">
                <a16:creationId xmlns:a16="http://schemas.microsoft.com/office/drawing/2014/main" id="{94DDB92D-536A-AD4D-4323-4A4AD6FC70D5}"/>
              </a:ext>
            </a:extLst>
          </p:cNvPr>
          <p:cNvSpPr>
            <a:spLocks noChangeArrowheads="1"/>
          </p:cNvSpPr>
          <p:nvPr/>
        </p:nvSpPr>
        <p:spPr bwMode="auto">
          <a:xfrm>
            <a:off x="611188" y="3025775"/>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r>
              <a:rPr lang="es-ES_tradnl" altLang="es-AR" u="none"/>
              <a:t>donde:</a:t>
            </a:r>
          </a:p>
          <a:p>
            <a:pPr algn="just"/>
            <a:endParaRPr lang="es-ES_tradnl" altLang="es-AR" sz="1200" u="none"/>
          </a:p>
          <a:p>
            <a:pPr lvl="1" algn="just"/>
            <a:r>
              <a:rPr lang="es-ES_tradnl" altLang="es-AR" b="1" u="none"/>
              <a:t>A</a:t>
            </a:r>
            <a:r>
              <a:rPr lang="es-ES_tradnl" altLang="es-AR" u="none"/>
              <a:t>: </a:t>
            </a:r>
            <a:r>
              <a:rPr lang="ja-JP" altLang="es-ES_tradnl" u="none"/>
              <a:t>“</a:t>
            </a:r>
            <a:r>
              <a:rPr lang="es-ES_tradnl" altLang="ja-JP" u="none"/>
              <a:t>Tu </a:t>
            </a:r>
            <a:r>
              <a:rPr lang="en-US" altLang="ja-JP"/>
              <a:t>estás equivocado </a:t>
            </a:r>
            <a:r>
              <a:rPr lang="ja-JP" altLang="es-ES_tradnl" u="none"/>
              <a:t>”</a:t>
            </a:r>
            <a:endParaRPr lang="es-ES_tradnl" altLang="ja-JP" u="none"/>
          </a:p>
          <a:p>
            <a:pPr lvl="1" algn="just"/>
            <a:r>
              <a:rPr lang="es-ES_tradnl" altLang="es-AR" b="1" u="none"/>
              <a:t>B</a:t>
            </a:r>
            <a:r>
              <a:rPr lang="es-ES_tradnl" altLang="es-AR" u="none"/>
              <a:t>: </a:t>
            </a:r>
            <a:r>
              <a:rPr lang="ja-JP" altLang="es-ES_tradnl" u="none"/>
              <a:t>“</a:t>
            </a:r>
            <a:r>
              <a:rPr lang="en-US" altLang="ja-JP"/>
              <a:t>es falsa la noticia que has leído</a:t>
            </a:r>
            <a:r>
              <a:rPr lang="ja-JP" altLang="es-ES_tradnl" u="none"/>
              <a:t>”</a:t>
            </a:r>
            <a:endParaRPr lang="es-ES_tradnl" altLang="es-AR" u="none"/>
          </a:p>
        </p:txBody>
      </p:sp>
      <p:sp>
        <p:nvSpPr>
          <p:cNvPr id="4" name="Rectangle 3">
            <a:extLst>
              <a:ext uri="{FF2B5EF4-FFF2-40B4-BE49-F238E27FC236}">
                <a16:creationId xmlns:a16="http://schemas.microsoft.com/office/drawing/2014/main" id="{36B40015-9460-5033-2F23-ABFD3CBED4BB}"/>
              </a:ext>
            </a:extLst>
          </p:cNvPr>
          <p:cNvSpPr>
            <a:spLocks noChangeArrowheads="1"/>
          </p:cNvSpPr>
          <p:nvPr/>
        </p:nvSpPr>
        <p:spPr bwMode="auto">
          <a:xfrm>
            <a:off x="863600" y="4310063"/>
            <a:ext cx="3492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r>
              <a:rPr lang="es-ES_tradnl" altLang="es-AR" u="none"/>
              <a:t>y se representa por:   (A  </a:t>
            </a:r>
            <a:r>
              <a:rPr lang="es-ES_tradnl" altLang="es-AR" u="none">
                <a:sym typeface="Symbol" pitchFamily="2" charset="2"/>
              </a:rPr>
              <a:t> B)</a:t>
            </a:r>
          </a:p>
        </p:txBody>
      </p:sp>
      <p:sp>
        <p:nvSpPr>
          <p:cNvPr id="11" name="Rectangle 10">
            <a:extLst>
              <a:ext uri="{FF2B5EF4-FFF2-40B4-BE49-F238E27FC236}">
                <a16:creationId xmlns:a16="http://schemas.microsoft.com/office/drawing/2014/main" id="{1C945030-9B22-6290-F309-23B4AA44002B}"/>
              </a:ext>
            </a:extLst>
          </p:cNvPr>
          <p:cNvSpPr>
            <a:spLocks noChangeArrowheads="1"/>
          </p:cNvSpPr>
          <p:nvPr/>
        </p:nvSpPr>
        <p:spPr bwMode="auto">
          <a:xfrm>
            <a:off x="5076825" y="1997075"/>
            <a:ext cx="3959225" cy="1076325"/>
          </a:xfrm>
          <a:prstGeom prst="rect">
            <a:avLst/>
          </a:prstGeom>
          <a:noFill/>
          <a:ln w="12700">
            <a:solidFill>
              <a:srgbClr val="00009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r>
              <a:rPr lang="es-ES_tradnl" altLang="es-AR" u="none"/>
              <a:t>Ejemplo:</a:t>
            </a:r>
          </a:p>
          <a:p>
            <a:pPr algn="just"/>
            <a:endParaRPr lang="es-ES_tradnl" altLang="es-AR" sz="1200" u="none"/>
          </a:p>
          <a:p>
            <a:r>
              <a:rPr lang="es-ES_tradnl" altLang="es-AR" b="1" u="none">
                <a:latin typeface="Comic Sans MS" panose="030F0902030302020204" pitchFamily="66" charset="0"/>
              </a:rPr>
              <a:t>P</a:t>
            </a:r>
            <a:r>
              <a:rPr lang="es-ES_tradnl" altLang="es-AR" u="none"/>
              <a:t>: </a:t>
            </a:r>
            <a:r>
              <a:rPr lang="ja-JP" altLang="es-ES_tradnl" u="none"/>
              <a:t>“</a:t>
            </a:r>
            <a:r>
              <a:rPr lang="sk-SK" altLang="ja-JP" i="1" u="none"/>
              <a:t>Perú está en América o Europa</a:t>
            </a:r>
            <a:r>
              <a:rPr lang="ja-JP" altLang="es-ES_tradnl" u="none"/>
              <a:t>”</a:t>
            </a:r>
            <a:endParaRPr lang="es-ES_tradnl" altLang="ja-JP" u="none"/>
          </a:p>
          <a:p>
            <a:pPr algn="just"/>
            <a:endParaRPr lang="es-ES_tradnl" altLang="es-AR" sz="1200" u="none"/>
          </a:p>
        </p:txBody>
      </p:sp>
      <p:sp>
        <p:nvSpPr>
          <p:cNvPr id="13" name="Rectangle 12">
            <a:extLst>
              <a:ext uri="{FF2B5EF4-FFF2-40B4-BE49-F238E27FC236}">
                <a16:creationId xmlns:a16="http://schemas.microsoft.com/office/drawing/2014/main" id="{57328282-9EED-5963-9A49-BC56889BF128}"/>
              </a:ext>
            </a:extLst>
          </p:cNvPr>
          <p:cNvSpPr>
            <a:spLocks noChangeArrowheads="1"/>
          </p:cNvSpPr>
          <p:nvPr/>
        </p:nvSpPr>
        <p:spPr bwMode="auto">
          <a:xfrm>
            <a:off x="5076825" y="307340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r>
              <a:rPr lang="es-ES_tradnl" altLang="es-AR" u="none"/>
              <a:t>donde:</a:t>
            </a:r>
          </a:p>
          <a:p>
            <a:pPr algn="just"/>
            <a:endParaRPr lang="es-ES_tradnl" altLang="es-AR" sz="1200" u="none"/>
          </a:p>
          <a:p>
            <a:pPr lvl="1" algn="just"/>
            <a:r>
              <a:rPr lang="es-ES_tradnl" altLang="es-AR" b="1" u="none"/>
              <a:t>A</a:t>
            </a:r>
            <a:r>
              <a:rPr lang="es-ES_tradnl" altLang="es-AR" u="none"/>
              <a:t>: </a:t>
            </a:r>
            <a:r>
              <a:rPr lang="ja-JP" altLang="es-ES_tradnl" u="none"/>
              <a:t>“</a:t>
            </a:r>
            <a:r>
              <a:rPr lang="en-US" altLang="ja-JP"/>
              <a:t>Perú está en América</a:t>
            </a:r>
            <a:r>
              <a:rPr lang="ja-JP" altLang="es-ES_tradnl" u="none"/>
              <a:t>”</a:t>
            </a:r>
            <a:endParaRPr lang="es-ES_tradnl" altLang="ja-JP" u="none"/>
          </a:p>
          <a:p>
            <a:pPr lvl="1" algn="just"/>
            <a:r>
              <a:rPr lang="es-ES_tradnl" altLang="es-AR" b="1" u="none"/>
              <a:t>B</a:t>
            </a:r>
            <a:r>
              <a:rPr lang="es-ES_tradnl" altLang="es-AR" u="none"/>
              <a:t>: </a:t>
            </a:r>
            <a:r>
              <a:rPr lang="ja-JP" altLang="es-ES_tradnl" u="none"/>
              <a:t>“</a:t>
            </a:r>
            <a:r>
              <a:rPr lang="en-US" altLang="ja-JP"/>
              <a:t>Perú está en Europa</a:t>
            </a:r>
            <a:r>
              <a:rPr lang="ja-JP" altLang="es-ES_tradnl" u="none"/>
              <a:t>”</a:t>
            </a:r>
            <a:endParaRPr lang="es-ES_tradnl" altLang="es-AR" u="none"/>
          </a:p>
        </p:txBody>
      </p:sp>
      <p:sp>
        <p:nvSpPr>
          <p:cNvPr id="14" name="Rectangle 13">
            <a:extLst>
              <a:ext uri="{FF2B5EF4-FFF2-40B4-BE49-F238E27FC236}">
                <a16:creationId xmlns:a16="http://schemas.microsoft.com/office/drawing/2014/main" id="{B4BFA3D3-52D1-E079-C7B4-8C7433A2458C}"/>
              </a:ext>
            </a:extLst>
          </p:cNvPr>
          <p:cNvSpPr>
            <a:spLocks noChangeArrowheads="1"/>
          </p:cNvSpPr>
          <p:nvPr/>
        </p:nvSpPr>
        <p:spPr bwMode="auto">
          <a:xfrm>
            <a:off x="5219700" y="4545013"/>
            <a:ext cx="3490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r>
              <a:rPr lang="es-ES_tradnl" altLang="es-AR" u="none"/>
              <a:t>y se representa por:   (A  </a:t>
            </a:r>
            <a:r>
              <a:rPr lang="es-ES_tradnl" altLang="es-AR" u="none">
                <a:sym typeface="Symbol" pitchFamily="2" charset="2"/>
              </a:rPr>
              <a:t> B)</a:t>
            </a:r>
          </a:p>
        </p:txBody>
      </p:sp>
      <p:pic>
        <p:nvPicPr>
          <p:cNvPr id="57354" name="Picture 3" descr="unsl.jpeg">
            <a:extLst>
              <a:ext uri="{FF2B5EF4-FFF2-40B4-BE49-F238E27FC236}">
                <a16:creationId xmlns:a16="http://schemas.microsoft.com/office/drawing/2014/main" id="{4A1866CD-667C-9685-366D-B3E8A8CC24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9838" y="5089525"/>
            <a:ext cx="342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5" name="Picture 4" descr="fcfmyn.jpeg">
            <a:extLst>
              <a:ext uri="{FF2B5EF4-FFF2-40B4-BE49-F238E27FC236}">
                <a16:creationId xmlns:a16="http://schemas.microsoft.com/office/drawing/2014/main" id="{2F4C27DF-D0DC-ABB3-DB9B-52FF395529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275" y="5106988"/>
            <a:ext cx="433388"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6" name="Picture 5" descr="dpto.jpeg">
            <a:extLst>
              <a:ext uri="{FF2B5EF4-FFF2-40B4-BE49-F238E27FC236}">
                <a16:creationId xmlns:a16="http://schemas.microsoft.com/office/drawing/2014/main" id="{301E474F-B364-2084-C0F3-DC022E41F0E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054600"/>
            <a:ext cx="4730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1">
            <a:extLst>
              <a:ext uri="{FF2B5EF4-FFF2-40B4-BE49-F238E27FC236}">
                <a16:creationId xmlns:a16="http://schemas.microsoft.com/office/drawing/2014/main" id="{7CF4B3FF-A9CF-0946-7DB4-829D6AB15E28}"/>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1" grpId="0" animBg="1"/>
      <p:bldP spid="13" grpId="0"/>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Number Placeholder 2">
            <a:extLst>
              <a:ext uri="{FF2B5EF4-FFF2-40B4-BE49-F238E27FC236}">
                <a16:creationId xmlns:a16="http://schemas.microsoft.com/office/drawing/2014/main" id="{28341361-76A3-D598-FD2D-2BB3622CE37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2C280DCF-A713-6548-8F58-E9F0A3828ABA}" type="slidenum">
              <a:rPr lang="es-ES_tradnl" altLang="es-AR" sz="1000">
                <a:solidFill>
                  <a:srgbClr val="045C75"/>
                </a:solidFill>
              </a:rPr>
              <a:pPr/>
              <a:t>42</a:t>
            </a:fld>
            <a:endParaRPr lang="es-ES_tradnl" altLang="es-AR" sz="1000">
              <a:solidFill>
                <a:srgbClr val="045C75"/>
              </a:solidFill>
            </a:endParaRPr>
          </a:p>
        </p:txBody>
      </p:sp>
      <p:sp>
        <p:nvSpPr>
          <p:cNvPr id="58370" name="Text Box 2">
            <a:extLst>
              <a:ext uri="{FF2B5EF4-FFF2-40B4-BE49-F238E27FC236}">
                <a16:creationId xmlns:a16="http://schemas.microsoft.com/office/drawing/2014/main" id="{169D7A31-5A61-3291-4E89-9F19005B1CCA}"/>
              </a:ext>
            </a:extLst>
          </p:cNvPr>
          <p:cNvSpPr txBox="1">
            <a:spLocks noChangeArrowheads="1"/>
          </p:cNvSpPr>
          <p:nvPr/>
        </p:nvSpPr>
        <p:spPr bwMode="auto">
          <a:xfrm>
            <a:off x="592138" y="741363"/>
            <a:ext cx="79470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b="1" u="none"/>
              <a:t>Más Ejemplos</a:t>
            </a:r>
          </a:p>
        </p:txBody>
      </p:sp>
      <p:sp>
        <p:nvSpPr>
          <p:cNvPr id="2" name="Rectangle 1">
            <a:extLst>
              <a:ext uri="{FF2B5EF4-FFF2-40B4-BE49-F238E27FC236}">
                <a16:creationId xmlns:a16="http://schemas.microsoft.com/office/drawing/2014/main" id="{65D34941-C086-530D-F167-5796EF9D9BC4}"/>
              </a:ext>
            </a:extLst>
          </p:cNvPr>
          <p:cNvSpPr>
            <a:spLocks noChangeArrowheads="1"/>
          </p:cNvSpPr>
          <p:nvPr/>
        </p:nvSpPr>
        <p:spPr bwMode="auto">
          <a:xfrm>
            <a:off x="468313" y="1273175"/>
            <a:ext cx="58324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r>
              <a:rPr lang="es-ES_tradnl" altLang="es-AR" u="none" dirty="0"/>
              <a:t>Ejemplo:</a:t>
            </a:r>
          </a:p>
          <a:p>
            <a:pPr algn="just"/>
            <a:endParaRPr lang="es-ES_tradnl" altLang="es-AR" sz="1200" u="none" dirty="0"/>
          </a:p>
          <a:p>
            <a:r>
              <a:rPr lang="es-ES_tradnl" altLang="es-AR" b="1" u="none" dirty="0">
                <a:latin typeface="Comic Sans MS" panose="030F0902030302020204" pitchFamily="66" charset="0"/>
              </a:rPr>
              <a:t>P</a:t>
            </a:r>
            <a:r>
              <a:rPr lang="es-ES_tradnl" altLang="es-AR" u="none" dirty="0"/>
              <a:t>: </a:t>
            </a:r>
            <a:r>
              <a:rPr lang="ja-JP" altLang="es-ES_tradnl" u="none"/>
              <a:t>“</a:t>
            </a:r>
            <a:r>
              <a:rPr lang="es-ES_tradnl" altLang="ja-JP" i="1" u="none" dirty="0"/>
              <a:t>Elena está viva o está muerta</a:t>
            </a:r>
            <a:r>
              <a:rPr lang="ja-JP" altLang="es-ES_tradnl" u="none"/>
              <a:t>”</a:t>
            </a:r>
            <a:endParaRPr lang="es-ES_tradnl" altLang="ja-JP" u="none" dirty="0"/>
          </a:p>
          <a:p>
            <a:pPr algn="just"/>
            <a:endParaRPr lang="es-ES_tradnl" altLang="es-AR" sz="1200" u="none" dirty="0"/>
          </a:p>
        </p:txBody>
      </p:sp>
      <p:sp>
        <p:nvSpPr>
          <p:cNvPr id="3" name="Rectangle 2">
            <a:extLst>
              <a:ext uri="{FF2B5EF4-FFF2-40B4-BE49-F238E27FC236}">
                <a16:creationId xmlns:a16="http://schemas.microsoft.com/office/drawing/2014/main" id="{4883B10B-963F-0FAF-5C7D-77452127BF66}"/>
              </a:ext>
            </a:extLst>
          </p:cNvPr>
          <p:cNvSpPr>
            <a:spLocks noChangeArrowheads="1"/>
          </p:cNvSpPr>
          <p:nvPr/>
        </p:nvSpPr>
        <p:spPr bwMode="auto">
          <a:xfrm>
            <a:off x="323850" y="2065338"/>
            <a:ext cx="4572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endParaRPr lang="es-ES_tradnl" altLang="es-AR" sz="1200" u="none"/>
          </a:p>
          <a:p>
            <a:pPr lvl="1" algn="just"/>
            <a:r>
              <a:rPr lang="es-ES_tradnl" altLang="ja-JP" b="1" u="none"/>
              <a:t>¿Proposiciones?</a:t>
            </a:r>
            <a:endParaRPr lang="es-ES_tradnl" altLang="ja-JP" u="none"/>
          </a:p>
          <a:p>
            <a:pPr lvl="1" algn="just"/>
            <a:r>
              <a:rPr lang="es-ES_tradnl" altLang="es-AR" b="1" u="none"/>
              <a:t>¿Expresión Simbólica?</a:t>
            </a:r>
            <a:endParaRPr lang="es-ES_tradnl" altLang="es-AR" u="none"/>
          </a:p>
        </p:txBody>
      </p:sp>
      <p:sp>
        <p:nvSpPr>
          <p:cNvPr id="12" name="Rectangle 11">
            <a:extLst>
              <a:ext uri="{FF2B5EF4-FFF2-40B4-BE49-F238E27FC236}">
                <a16:creationId xmlns:a16="http://schemas.microsoft.com/office/drawing/2014/main" id="{A6FC18E4-89FE-844A-FB98-F8AD047552FB}"/>
              </a:ext>
            </a:extLst>
          </p:cNvPr>
          <p:cNvSpPr>
            <a:spLocks noChangeArrowheads="1"/>
          </p:cNvSpPr>
          <p:nvPr/>
        </p:nvSpPr>
        <p:spPr bwMode="auto">
          <a:xfrm>
            <a:off x="395288" y="3292475"/>
            <a:ext cx="58324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r>
              <a:rPr lang="es-ES_tradnl" altLang="es-AR" u="none"/>
              <a:t>Ejemplo:</a:t>
            </a:r>
          </a:p>
          <a:p>
            <a:pPr algn="just"/>
            <a:endParaRPr lang="es-ES_tradnl" altLang="es-AR" sz="1200" u="none"/>
          </a:p>
          <a:p>
            <a:r>
              <a:rPr lang="es-ES_tradnl" altLang="es-AR" b="1" u="none">
                <a:latin typeface="Comic Sans MS" panose="030F0902030302020204" pitchFamily="66" charset="0"/>
              </a:rPr>
              <a:t>P</a:t>
            </a:r>
            <a:r>
              <a:rPr lang="es-ES_tradnl" altLang="es-AR" u="none"/>
              <a:t>: </a:t>
            </a:r>
            <a:r>
              <a:rPr lang="ja-JP" altLang="es-ES_tradnl" u="none"/>
              <a:t>“</a:t>
            </a:r>
            <a:r>
              <a:rPr lang="is-IS" altLang="ja-JP" i="1" u="none"/>
              <a:t>David es ingeniero o únicamente es político</a:t>
            </a:r>
            <a:r>
              <a:rPr lang="ja-JP" altLang="es-ES_tradnl" u="none"/>
              <a:t>”</a:t>
            </a:r>
            <a:endParaRPr lang="es-ES_tradnl" altLang="ja-JP" u="none"/>
          </a:p>
          <a:p>
            <a:pPr algn="just"/>
            <a:endParaRPr lang="es-ES_tradnl" altLang="es-AR" sz="1200" u="none"/>
          </a:p>
        </p:txBody>
      </p:sp>
      <p:sp>
        <p:nvSpPr>
          <p:cNvPr id="15" name="Rectangle 14">
            <a:extLst>
              <a:ext uri="{FF2B5EF4-FFF2-40B4-BE49-F238E27FC236}">
                <a16:creationId xmlns:a16="http://schemas.microsoft.com/office/drawing/2014/main" id="{10F85DC4-B5E4-0D3A-BF02-55D19F3B9EF7}"/>
              </a:ext>
            </a:extLst>
          </p:cNvPr>
          <p:cNvSpPr>
            <a:spLocks noChangeArrowheads="1"/>
          </p:cNvSpPr>
          <p:nvPr/>
        </p:nvSpPr>
        <p:spPr bwMode="auto">
          <a:xfrm>
            <a:off x="476250" y="4125913"/>
            <a:ext cx="4572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endParaRPr lang="es-ES_tradnl" altLang="es-AR" sz="1200" u="none"/>
          </a:p>
          <a:p>
            <a:pPr lvl="1" algn="just"/>
            <a:r>
              <a:rPr lang="es-ES_tradnl" altLang="ja-JP" b="1" u="none"/>
              <a:t>¿Proposiciones?</a:t>
            </a:r>
            <a:endParaRPr lang="es-ES_tradnl" altLang="ja-JP" u="none"/>
          </a:p>
          <a:p>
            <a:pPr lvl="1" algn="just"/>
            <a:r>
              <a:rPr lang="es-ES_tradnl" altLang="es-AR" b="1" u="none"/>
              <a:t>¿Expresión Simbólica?</a:t>
            </a:r>
            <a:endParaRPr lang="es-ES_tradnl" altLang="es-AR" u="none"/>
          </a:p>
        </p:txBody>
      </p:sp>
      <p:pic>
        <p:nvPicPr>
          <p:cNvPr id="58375" name="Picture 3" descr="unsl.jpeg">
            <a:extLst>
              <a:ext uri="{FF2B5EF4-FFF2-40B4-BE49-F238E27FC236}">
                <a16:creationId xmlns:a16="http://schemas.microsoft.com/office/drawing/2014/main" id="{175B8C36-A8B8-6752-D2AC-47388963E7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9838" y="5089525"/>
            <a:ext cx="342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4" descr="fcfmyn.jpeg">
            <a:extLst>
              <a:ext uri="{FF2B5EF4-FFF2-40B4-BE49-F238E27FC236}">
                <a16:creationId xmlns:a16="http://schemas.microsoft.com/office/drawing/2014/main" id="{0909BA93-56FB-9D80-AD88-42B18F61C1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275" y="5106988"/>
            <a:ext cx="433388"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Picture 5" descr="dpto.jpeg">
            <a:extLst>
              <a:ext uri="{FF2B5EF4-FFF2-40B4-BE49-F238E27FC236}">
                <a16:creationId xmlns:a16="http://schemas.microsoft.com/office/drawing/2014/main" id="{C6273FE8-B0B8-D2E9-B623-BC0A750A2C4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054600"/>
            <a:ext cx="4730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1">
            <a:extLst>
              <a:ext uri="{FF2B5EF4-FFF2-40B4-BE49-F238E27FC236}">
                <a16:creationId xmlns:a16="http://schemas.microsoft.com/office/drawing/2014/main" id="{74DDF079-E7A6-D2BF-338B-3C09F99D45FC}"/>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2" grpId="0"/>
      <p:bldP spid="12" grpId="1"/>
      <p:bldP spid="15" grpId="0"/>
      <p:bldP spid="15"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Number Placeholder 2">
            <a:extLst>
              <a:ext uri="{FF2B5EF4-FFF2-40B4-BE49-F238E27FC236}">
                <a16:creationId xmlns:a16="http://schemas.microsoft.com/office/drawing/2014/main" id="{D2B1428B-AB7A-35A9-9C54-AED660E2C38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B111CBFA-DF67-AE46-B184-95766FA53EB2}" type="slidenum">
              <a:rPr lang="es-ES_tradnl" altLang="es-AR" sz="1000">
                <a:solidFill>
                  <a:srgbClr val="045C75"/>
                </a:solidFill>
              </a:rPr>
              <a:pPr/>
              <a:t>43</a:t>
            </a:fld>
            <a:endParaRPr lang="es-ES_tradnl" altLang="es-AR" sz="1000">
              <a:solidFill>
                <a:srgbClr val="045C75"/>
              </a:solidFill>
            </a:endParaRPr>
          </a:p>
        </p:txBody>
      </p:sp>
      <p:sp>
        <p:nvSpPr>
          <p:cNvPr id="59394" name="Text Box 2">
            <a:extLst>
              <a:ext uri="{FF2B5EF4-FFF2-40B4-BE49-F238E27FC236}">
                <a16:creationId xmlns:a16="http://schemas.microsoft.com/office/drawing/2014/main" id="{ED40062C-428D-F93A-A1C4-F9D3ADFE950F}"/>
              </a:ext>
            </a:extLst>
          </p:cNvPr>
          <p:cNvSpPr txBox="1">
            <a:spLocks noChangeArrowheads="1"/>
          </p:cNvSpPr>
          <p:nvPr/>
        </p:nvSpPr>
        <p:spPr bwMode="auto">
          <a:xfrm>
            <a:off x="533400" y="414338"/>
            <a:ext cx="43434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b="1" u="none"/>
              <a:t>Jerarquía de conectivas</a:t>
            </a:r>
          </a:p>
        </p:txBody>
      </p:sp>
      <p:sp>
        <p:nvSpPr>
          <p:cNvPr id="59395" name="Text Box 3">
            <a:extLst>
              <a:ext uri="{FF2B5EF4-FFF2-40B4-BE49-F238E27FC236}">
                <a16:creationId xmlns:a16="http://schemas.microsoft.com/office/drawing/2014/main" id="{5D9ECAEC-28A4-2CFE-A44F-9D5475DBCFE3}"/>
              </a:ext>
            </a:extLst>
          </p:cNvPr>
          <p:cNvSpPr txBox="1">
            <a:spLocks noChangeArrowheads="1"/>
          </p:cNvSpPr>
          <p:nvPr/>
        </p:nvSpPr>
        <p:spPr bwMode="auto">
          <a:xfrm>
            <a:off x="592138" y="844550"/>
            <a:ext cx="8228012"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r>
              <a:rPr lang="es-ES" altLang="es-AR" sz="1800" u="none"/>
              <a:t>Como se estableció anteriormente, para determinar el valor de verdad de una proposición compuesta, es necesario conocer cuales son las reglas que se aplican para determinar si la proposición completa es verdadera o falsa.</a:t>
            </a:r>
          </a:p>
          <a:p>
            <a:pPr algn="just"/>
            <a:endParaRPr lang="es-ES" altLang="es-AR" sz="1100" u="none"/>
          </a:p>
          <a:p>
            <a:pPr algn="just"/>
            <a:r>
              <a:rPr lang="es-ES" altLang="es-AR" sz="1800" u="none"/>
              <a:t>Asimismo, al tener fórmulas (enunciados) con dos o más conectivas, se deben conocer las reglas de </a:t>
            </a:r>
            <a:r>
              <a:rPr lang="es-ES" altLang="es-AR" sz="1800" i="1" u="none"/>
              <a:t>precedencia</a:t>
            </a:r>
            <a:r>
              <a:rPr lang="es-ES" altLang="es-AR" sz="1800" u="none"/>
              <a:t> y </a:t>
            </a:r>
            <a:r>
              <a:rPr lang="es-ES" altLang="es-AR" sz="1800" i="1" u="none"/>
              <a:t>asociatividad</a:t>
            </a:r>
            <a:r>
              <a:rPr lang="es-ES" altLang="es-AR" sz="1800" u="none"/>
              <a:t> de las conectivas para asegurar que la evaluación es correcta.</a:t>
            </a:r>
          </a:p>
          <a:p>
            <a:pPr algn="just"/>
            <a:endParaRPr lang="es-ES" altLang="es-AR" sz="1100" u="none"/>
          </a:p>
          <a:p>
            <a:pPr algn="just"/>
            <a:r>
              <a:rPr lang="es-ES" altLang="es-AR" sz="1800" u="none"/>
              <a:t>Para determinar la jerarquía de conectivas, se utilizará el siguiente orden: </a:t>
            </a:r>
          </a:p>
          <a:p>
            <a:pPr algn="ctr"/>
            <a:endParaRPr lang="es-ES" altLang="es-AR" sz="1100" b="1" u="none"/>
          </a:p>
          <a:p>
            <a:pPr algn="ctr"/>
            <a:r>
              <a:rPr lang="es-ES" altLang="es-AR" sz="1800" b="1" u="none"/>
              <a:t>¬, </a:t>
            </a:r>
            <a:r>
              <a:rPr lang="es-ES" altLang="es-AR" sz="1800" b="1" u="none">
                <a:sym typeface="Symbol" pitchFamily="2" charset="2"/>
              </a:rPr>
              <a:t></a:t>
            </a:r>
            <a:r>
              <a:rPr lang="es-ES" altLang="es-AR" sz="1800" b="1" u="none"/>
              <a:t>, </a:t>
            </a:r>
            <a:r>
              <a:rPr lang="es-ES" altLang="es-AR" sz="1800" b="1" u="none">
                <a:sym typeface="Symbol" pitchFamily="2" charset="2"/>
              </a:rPr>
              <a:t> </a:t>
            </a:r>
            <a:r>
              <a:rPr lang="es-ES_tradnl" altLang="es-AR" sz="1800" b="1" u="none">
                <a:sym typeface="Symbol" pitchFamily="2" charset="2"/>
              </a:rPr>
              <a:t></a:t>
            </a:r>
            <a:r>
              <a:rPr lang="es-ES_tradnl" altLang="es-AR" sz="1800" u="none"/>
              <a:t> </a:t>
            </a:r>
            <a:r>
              <a:rPr lang="es-ES" altLang="es-AR" sz="1800" b="1" u="none"/>
              <a:t>, </a:t>
            </a:r>
            <a:r>
              <a:rPr lang="es-ES" altLang="es-AR" sz="1800" b="1" u="none">
                <a:sym typeface="Symbol" pitchFamily="2" charset="2"/>
              </a:rPr>
              <a:t></a:t>
            </a:r>
            <a:r>
              <a:rPr lang="es-ES" altLang="es-AR" sz="1800" b="1" u="none"/>
              <a:t>, </a:t>
            </a:r>
            <a:r>
              <a:rPr lang="es-ES" altLang="es-AR" sz="1800" b="1" u="none">
                <a:sym typeface="Symbol" pitchFamily="2" charset="2"/>
              </a:rPr>
              <a:t></a:t>
            </a:r>
            <a:r>
              <a:rPr lang="es-ES" altLang="es-AR" sz="1800" b="1" u="none"/>
              <a:t> </a:t>
            </a:r>
          </a:p>
          <a:p>
            <a:pPr algn="just"/>
            <a:endParaRPr lang="es-ES_tradnl" altLang="es-AR" sz="1100" u="none"/>
          </a:p>
          <a:p>
            <a:pPr algn="just"/>
            <a:r>
              <a:rPr lang="es-ES" altLang="es-AR" sz="1800" u="none"/>
              <a:t>donde ¬ (negación) es el operador con mayor jerarquía en la secuencia y </a:t>
            </a:r>
            <a:r>
              <a:rPr lang="es-ES" altLang="es-AR" sz="1800" b="1" u="none">
                <a:sym typeface="Symbol" pitchFamily="2" charset="2"/>
              </a:rPr>
              <a:t></a:t>
            </a:r>
            <a:r>
              <a:rPr lang="es-ES" altLang="es-AR" sz="1800" u="none"/>
              <a:t> (bicondicional) es el operador con el menor peso.</a:t>
            </a:r>
          </a:p>
        </p:txBody>
      </p:sp>
      <p:sp>
        <p:nvSpPr>
          <p:cNvPr id="59396" name="Rectangle 4">
            <a:extLst>
              <a:ext uri="{FF2B5EF4-FFF2-40B4-BE49-F238E27FC236}">
                <a16:creationId xmlns:a16="http://schemas.microsoft.com/office/drawing/2014/main" id="{3154FF0A-16FE-EC89-EF3B-F0F079ED3D9D}"/>
              </a:ext>
            </a:extLst>
          </p:cNvPr>
          <p:cNvSpPr>
            <a:spLocks noChangeArrowheads="1"/>
          </p:cNvSpPr>
          <p:nvPr/>
        </p:nvSpPr>
        <p:spPr bwMode="auto">
          <a:xfrm>
            <a:off x="711200" y="4441825"/>
            <a:ext cx="8037513" cy="6937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r>
              <a:rPr lang="es-ES" altLang="es-AR" b="1"/>
              <a:t>Nota</a:t>
            </a:r>
            <a:r>
              <a:rPr lang="es-ES" altLang="es-AR" u="none"/>
              <a:t>: Para cambiar la precedencia que tiene asignada por defecto debemos utilizar paréntesis.</a:t>
            </a:r>
            <a:endParaRPr lang="es-ES_tradnl" altLang="es-AR" u="none"/>
          </a:p>
        </p:txBody>
      </p:sp>
      <p:pic>
        <p:nvPicPr>
          <p:cNvPr id="59397" name="Picture 3" descr="unsl.jpeg">
            <a:extLst>
              <a:ext uri="{FF2B5EF4-FFF2-40B4-BE49-F238E27FC236}">
                <a16:creationId xmlns:a16="http://schemas.microsoft.com/office/drawing/2014/main" id="{9EF9A3A7-75E3-778F-313C-27B3D0BEDE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9838" y="5160963"/>
            <a:ext cx="3429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4" descr="fcfmyn.jpeg">
            <a:extLst>
              <a:ext uri="{FF2B5EF4-FFF2-40B4-BE49-F238E27FC236}">
                <a16:creationId xmlns:a16="http://schemas.microsoft.com/office/drawing/2014/main" id="{9DD83267-22DD-1FDB-A8A9-F503E94624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275" y="5178425"/>
            <a:ext cx="43338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5" descr="dpto.jpeg">
            <a:extLst>
              <a:ext uri="{FF2B5EF4-FFF2-40B4-BE49-F238E27FC236}">
                <a16:creationId xmlns:a16="http://schemas.microsoft.com/office/drawing/2014/main" id="{7313B81D-F987-59B8-6B74-CFD60036034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126038"/>
            <a:ext cx="4730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DE7524D0-6E72-FAAD-0248-05C50A955E3E}"/>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2">
            <a:extLst>
              <a:ext uri="{FF2B5EF4-FFF2-40B4-BE49-F238E27FC236}">
                <a16:creationId xmlns:a16="http://schemas.microsoft.com/office/drawing/2014/main" id="{547CEA7E-C652-2482-5A40-FDD14A5FD7B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11E8F9A2-590A-B64C-9183-5A3E7E002410}" type="slidenum">
              <a:rPr lang="es-ES_tradnl" altLang="es-AR" sz="1000">
                <a:solidFill>
                  <a:srgbClr val="045C75"/>
                </a:solidFill>
              </a:rPr>
              <a:pPr/>
              <a:t>44</a:t>
            </a:fld>
            <a:endParaRPr lang="es-ES_tradnl" altLang="es-AR" sz="1000">
              <a:solidFill>
                <a:srgbClr val="045C75"/>
              </a:solidFill>
            </a:endParaRPr>
          </a:p>
        </p:txBody>
      </p:sp>
      <p:sp>
        <p:nvSpPr>
          <p:cNvPr id="60418" name="Text Box 2">
            <a:extLst>
              <a:ext uri="{FF2B5EF4-FFF2-40B4-BE49-F238E27FC236}">
                <a16:creationId xmlns:a16="http://schemas.microsoft.com/office/drawing/2014/main" id="{BAC49439-0F81-7C02-F231-DCBB89DCCE62}"/>
              </a:ext>
            </a:extLst>
          </p:cNvPr>
          <p:cNvSpPr txBox="1">
            <a:spLocks noChangeArrowheads="1"/>
          </p:cNvSpPr>
          <p:nvPr/>
        </p:nvSpPr>
        <p:spPr bwMode="auto">
          <a:xfrm>
            <a:off x="592138" y="176213"/>
            <a:ext cx="794702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b="1" u="none"/>
              <a:t>Ejemplo</a:t>
            </a:r>
          </a:p>
        </p:txBody>
      </p:sp>
      <p:sp>
        <p:nvSpPr>
          <p:cNvPr id="60419" name="Text Box 3">
            <a:extLst>
              <a:ext uri="{FF2B5EF4-FFF2-40B4-BE49-F238E27FC236}">
                <a16:creationId xmlns:a16="http://schemas.microsoft.com/office/drawing/2014/main" id="{25B249D4-F953-688A-F1D2-2BC9BEEAA80D}"/>
              </a:ext>
            </a:extLst>
          </p:cNvPr>
          <p:cNvSpPr txBox="1">
            <a:spLocks noChangeArrowheads="1"/>
          </p:cNvSpPr>
          <p:nvPr/>
        </p:nvSpPr>
        <p:spPr bwMode="auto">
          <a:xfrm>
            <a:off x="592138" y="539750"/>
            <a:ext cx="7947025" cy="374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 altLang="es-AR" sz="1800" u="none"/>
              <a:t>Dada la siguiente fórmula:</a:t>
            </a:r>
          </a:p>
          <a:p>
            <a:pPr algn="ctr"/>
            <a:r>
              <a:rPr lang="es-ES" altLang="es-AR" sz="1800" u="none"/>
              <a:t>¬P </a:t>
            </a:r>
            <a:r>
              <a:rPr lang="es-ES" altLang="es-AR" sz="1800" u="none">
                <a:sym typeface="Symbol" pitchFamily="2" charset="2"/>
              </a:rPr>
              <a:t></a:t>
            </a:r>
            <a:r>
              <a:rPr lang="es-ES" altLang="es-AR" sz="1800" u="none"/>
              <a:t> Q </a:t>
            </a:r>
            <a:r>
              <a:rPr lang="es-ES" altLang="es-AR" sz="1800" u="none">
                <a:sym typeface="Symbol" pitchFamily="2" charset="2"/>
              </a:rPr>
              <a:t></a:t>
            </a:r>
            <a:r>
              <a:rPr lang="es-ES" altLang="es-AR" sz="1800" u="none"/>
              <a:t> R</a:t>
            </a:r>
          </a:p>
          <a:p>
            <a:pPr algn="just"/>
            <a:endParaRPr lang="es-ES" altLang="es-AR" sz="1100" u="none"/>
          </a:p>
          <a:p>
            <a:pPr algn="just"/>
            <a:r>
              <a:rPr lang="es-ES" altLang="es-AR" sz="1800" u="none"/>
              <a:t>El orden de evaluación es primero ¬P, posteriormente Q </a:t>
            </a:r>
            <a:r>
              <a:rPr lang="es-ES" altLang="es-AR" sz="1800" u="none">
                <a:sym typeface="Symbol" pitchFamily="2" charset="2"/>
              </a:rPr>
              <a:t></a:t>
            </a:r>
            <a:r>
              <a:rPr lang="es-ES" altLang="es-AR" sz="1800" u="none"/>
              <a:t> R y finalmente se aplica </a:t>
            </a:r>
            <a:r>
              <a:rPr lang="es-ES" altLang="es-AR" sz="1800" u="none">
                <a:sym typeface="Symbol" pitchFamily="2" charset="2"/>
              </a:rPr>
              <a:t> al resultado de ambas evaluaciones.</a:t>
            </a:r>
            <a:endParaRPr lang="es-ES" altLang="es-AR" sz="1800" u="none"/>
          </a:p>
          <a:p>
            <a:endParaRPr lang="es-ES" altLang="es-AR" sz="1100" u="none"/>
          </a:p>
          <a:p>
            <a:r>
              <a:rPr lang="es-ES" altLang="es-AR" sz="1800" u="none"/>
              <a:t>Utilizando paréntesis sería:</a:t>
            </a:r>
          </a:p>
          <a:p>
            <a:r>
              <a:rPr lang="es-ES" altLang="es-AR" sz="1800" u="none"/>
              <a:t> </a:t>
            </a:r>
          </a:p>
          <a:p>
            <a:pPr algn="ctr"/>
            <a:r>
              <a:rPr lang="es-ES" altLang="es-AR" sz="1800" u="none"/>
              <a:t>( (¬ P) </a:t>
            </a:r>
            <a:r>
              <a:rPr lang="es-ES" altLang="es-AR" sz="1800" u="none">
                <a:sym typeface="Symbol" pitchFamily="2" charset="2"/>
              </a:rPr>
              <a:t></a:t>
            </a:r>
            <a:r>
              <a:rPr lang="es-ES" altLang="es-AR" sz="1800" u="none"/>
              <a:t> ( Q </a:t>
            </a:r>
            <a:r>
              <a:rPr lang="es-ES" altLang="es-AR" sz="1800" u="none">
                <a:sym typeface="Symbol" pitchFamily="2" charset="2"/>
              </a:rPr>
              <a:t></a:t>
            </a:r>
            <a:r>
              <a:rPr lang="es-ES" altLang="es-AR" sz="1800" u="none"/>
              <a:t> R) )</a:t>
            </a:r>
          </a:p>
          <a:p>
            <a:endParaRPr lang="es-ES" altLang="es-AR" sz="1800" u="none"/>
          </a:p>
          <a:p>
            <a:pPr algn="just"/>
            <a:r>
              <a:rPr lang="es-ES" altLang="es-AR" sz="1800" u="none"/>
              <a:t>Al tener una fórmula con la presencia de dos o mas conectivas iguales, el orden de asociatividad siempre es de izquierda a derecha. </a:t>
            </a:r>
          </a:p>
          <a:p>
            <a:endParaRPr lang="es-ES" altLang="es-AR" sz="1100" u="none"/>
          </a:p>
          <a:p>
            <a:r>
              <a:rPr lang="es-ES" altLang="es-AR" sz="1800"/>
              <a:t>Ejemplo</a:t>
            </a:r>
            <a:r>
              <a:rPr lang="es-ES" altLang="es-AR" sz="1800" u="none"/>
              <a:t>:</a:t>
            </a:r>
          </a:p>
        </p:txBody>
      </p:sp>
      <p:sp>
        <p:nvSpPr>
          <p:cNvPr id="60420" name="Rectangle 4">
            <a:extLst>
              <a:ext uri="{FF2B5EF4-FFF2-40B4-BE49-F238E27FC236}">
                <a16:creationId xmlns:a16="http://schemas.microsoft.com/office/drawing/2014/main" id="{863E0817-4113-88CD-CAA9-72A2F3BD2B02}"/>
              </a:ext>
            </a:extLst>
          </p:cNvPr>
          <p:cNvSpPr>
            <a:spLocks noChangeArrowheads="1"/>
          </p:cNvSpPr>
          <p:nvPr/>
        </p:nvSpPr>
        <p:spPr bwMode="auto">
          <a:xfrm>
            <a:off x="1692275" y="4010025"/>
            <a:ext cx="7112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marL="247650" indent="-247650">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buFontTx/>
              <a:buChar char="•"/>
            </a:pPr>
            <a:r>
              <a:rPr lang="es-ES" altLang="es-AR" sz="1800" u="none"/>
              <a:t>El orden de evaluación de P </a:t>
            </a:r>
            <a:r>
              <a:rPr lang="es-ES" altLang="es-AR" sz="1800" u="none">
                <a:sym typeface="Symbol" pitchFamily="2" charset="2"/>
              </a:rPr>
              <a:t></a:t>
            </a:r>
            <a:r>
              <a:rPr lang="es-ES" altLang="es-AR" sz="1800" u="none"/>
              <a:t> Q </a:t>
            </a:r>
            <a:r>
              <a:rPr lang="es-ES" altLang="es-AR" sz="1800" u="none">
                <a:sym typeface="Symbol" pitchFamily="2" charset="2"/>
              </a:rPr>
              <a:t></a:t>
            </a:r>
            <a:r>
              <a:rPr lang="es-ES" altLang="es-AR" sz="1800" u="none"/>
              <a:t> R es ( ( P </a:t>
            </a:r>
            <a:r>
              <a:rPr lang="es-ES" altLang="es-AR" sz="1800" u="none">
                <a:sym typeface="Symbol" pitchFamily="2" charset="2"/>
              </a:rPr>
              <a:t></a:t>
            </a:r>
            <a:r>
              <a:rPr lang="es-ES" altLang="es-AR" sz="1800" u="none"/>
              <a:t> Q) </a:t>
            </a:r>
            <a:r>
              <a:rPr lang="es-ES" altLang="es-AR" sz="1800" u="none">
                <a:sym typeface="Symbol" pitchFamily="2" charset="2"/>
              </a:rPr>
              <a:t></a:t>
            </a:r>
            <a:r>
              <a:rPr lang="es-ES" altLang="es-AR" sz="1800" u="none"/>
              <a:t> R) . </a:t>
            </a:r>
          </a:p>
          <a:p>
            <a:pPr>
              <a:buFontTx/>
              <a:buChar char="•"/>
            </a:pPr>
            <a:endParaRPr lang="es-ES" altLang="es-AR" sz="1100" u="none"/>
          </a:p>
          <a:p>
            <a:pPr>
              <a:buFontTx/>
              <a:buChar char="•"/>
            </a:pPr>
            <a:r>
              <a:rPr lang="es-ES" altLang="es-AR" sz="1800" u="none"/>
              <a:t>El orden de evaluación de </a:t>
            </a:r>
            <a:r>
              <a:rPr lang="es-ES" altLang="es-AR" sz="1800" u="none">
                <a:sym typeface="Symbol" pitchFamily="2" charset="2"/>
              </a:rPr>
              <a:t>(P  Q) es primero P  Q y luego la negación.</a:t>
            </a:r>
            <a:endParaRPr lang="es-ES_tradnl" altLang="es-AR" sz="1800" u="none">
              <a:sym typeface="Symbol" pitchFamily="2" charset="2"/>
            </a:endParaRPr>
          </a:p>
        </p:txBody>
      </p:sp>
      <p:pic>
        <p:nvPicPr>
          <p:cNvPr id="60421" name="Picture 3" descr="unsl.jpeg">
            <a:extLst>
              <a:ext uri="{FF2B5EF4-FFF2-40B4-BE49-F238E27FC236}">
                <a16:creationId xmlns:a16="http://schemas.microsoft.com/office/drawing/2014/main" id="{CED010B4-F11A-2495-D871-AE591FF714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9838" y="5089525"/>
            <a:ext cx="342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4" descr="fcfmyn.jpeg">
            <a:extLst>
              <a:ext uri="{FF2B5EF4-FFF2-40B4-BE49-F238E27FC236}">
                <a16:creationId xmlns:a16="http://schemas.microsoft.com/office/drawing/2014/main" id="{14C99FF6-8ADF-EB65-E3BB-E7E09C1340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275" y="5106988"/>
            <a:ext cx="433388"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5" descr="dpto.jpeg">
            <a:extLst>
              <a:ext uri="{FF2B5EF4-FFF2-40B4-BE49-F238E27FC236}">
                <a16:creationId xmlns:a16="http://schemas.microsoft.com/office/drawing/2014/main" id="{4D057859-8127-345A-6E3F-237B9C60C06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054600"/>
            <a:ext cx="4730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36281E44-1638-0F54-ED4B-2D260D026255}"/>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Number Placeholder 2">
            <a:extLst>
              <a:ext uri="{FF2B5EF4-FFF2-40B4-BE49-F238E27FC236}">
                <a16:creationId xmlns:a16="http://schemas.microsoft.com/office/drawing/2014/main" id="{F4BD77D0-A328-5A6E-446C-E7AF7F64D17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9CCF2A73-70F1-2C49-88A8-B81F6C2A89CB}" type="slidenum">
              <a:rPr lang="es-ES_tradnl" altLang="es-AR" sz="1000">
                <a:solidFill>
                  <a:srgbClr val="045C75"/>
                </a:solidFill>
              </a:rPr>
              <a:pPr/>
              <a:t>45</a:t>
            </a:fld>
            <a:endParaRPr lang="es-ES_tradnl" altLang="es-AR" sz="1000">
              <a:solidFill>
                <a:srgbClr val="045C75"/>
              </a:solidFill>
            </a:endParaRPr>
          </a:p>
        </p:txBody>
      </p:sp>
      <p:sp>
        <p:nvSpPr>
          <p:cNvPr id="61442" name="Text Box 2">
            <a:extLst>
              <a:ext uri="{FF2B5EF4-FFF2-40B4-BE49-F238E27FC236}">
                <a16:creationId xmlns:a16="http://schemas.microsoft.com/office/drawing/2014/main" id="{C0FC1F87-6387-E2AD-7228-7F7EB09A4D04}"/>
              </a:ext>
            </a:extLst>
          </p:cNvPr>
          <p:cNvSpPr txBox="1">
            <a:spLocks noChangeArrowheads="1"/>
          </p:cNvSpPr>
          <p:nvPr/>
        </p:nvSpPr>
        <p:spPr bwMode="auto">
          <a:xfrm>
            <a:off x="609600" y="554038"/>
            <a:ext cx="7945438"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b="1" u="none"/>
              <a:t>Fórmulas bien formadas</a:t>
            </a:r>
          </a:p>
        </p:txBody>
      </p:sp>
      <p:sp>
        <p:nvSpPr>
          <p:cNvPr id="61443" name="Text Box 3">
            <a:extLst>
              <a:ext uri="{FF2B5EF4-FFF2-40B4-BE49-F238E27FC236}">
                <a16:creationId xmlns:a16="http://schemas.microsoft.com/office/drawing/2014/main" id="{463EDB41-B3E2-0502-117D-2B25961D15FE}"/>
              </a:ext>
            </a:extLst>
          </p:cNvPr>
          <p:cNvSpPr txBox="1">
            <a:spLocks noChangeArrowheads="1"/>
          </p:cNvSpPr>
          <p:nvPr/>
        </p:nvSpPr>
        <p:spPr bwMode="auto">
          <a:xfrm>
            <a:off x="250825" y="849313"/>
            <a:ext cx="8569325"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r>
              <a:rPr lang="es-ES" altLang="es-AR" sz="1800" u="none"/>
              <a:t>Como se ha explicado, las proposiciones compuestas son agrupaciones de proposiciones simples (átomos) unidos por conectivas lógicas; es importante aclarar que al construir proposiciones, se requiere seguir una serie de reglas que establecen si una fórmula esta bien formada.</a:t>
            </a:r>
          </a:p>
          <a:p>
            <a:pPr algn="just">
              <a:spcAft>
                <a:spcPts val="1200"/>
              </a:spcAft>
            </a:pPr>
            <a:r>
              <a:rPr lang="es-ES" altLang="es-AR" sz="1800" u="none"/>
              <a:t>De acuerdo a lo anterior, una </a:t>
            </a:r>
            <a:r>
              <a:rPr lang="es-ES" altLang="es-AR" sz="1800"/>
              <a:t>fórmula bien formada</a:t>
            </a:r>
            <a:r>
              <a:rPr lang="es-ES" altLang="es-AR" sz="1800" u="none"/>
              <a:t> (fbf) es aquella que cumple los siguientes cuatro puntos: </a:t>
            </a:r>
            <a:endParaRPr lang="es-ES_tradnl" altLang="es-AR" sz="1800" u="none"/>
          </a:p>
        </p:txBody>
      </p:sp>
      <p:sp>
        <p:nvSpPr>
          <p:cNvPr id="61444" name="Text Box 4">
            <a:extLst>
              <a:ext uri="{FF2B5EF4-FFF2-40B4-BE49-F238E27FC236}">
                <a16:creationId xmlns:a16="http://schemas.microsoft.com/office/drawing/2014/main" id="{3C7C0636-CE52-923B-DF34-BA067533D99B}"/>
              </a:ext>
            </a:extLst>
          </p:cNvPr>
          <p:cNvSpPr txBox="1">
            <a:spLocks noChangeArrowheads="1"/>
          </p:cNvSpPr>
          <p:nvPr/>
        </p:nvSpPr>
        <p:spPr bwMode="auto">
          <a:xfrm>
            <a:off x="323850" y="2641600"/>
            <a:ext cx="8231188" cy="2601913"/>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77925" tIns="38963" rIns="77925" bIns="38963">
            <a:spAutoFit/>
          </a:bodyPr>
          <a:lstStyle>
            <a:lvl1pPr marL="323850" indent="-323850">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r>
              <a:rPr lang="es-ES" altLang="es-AR" u="none"/>
              <a:t>1</a:t>
            </a:r>
            <a:r>
              <a:rPr lang="es-ES" altLang="es-AR" sz="1800" u="none"/>
              <a:t>. Una variable proposicional es una fórmula bien formada, también llamada fórmula atómica. </a:t>
            </a:r>
          </a:p>
          <a:p>
            <a:pPr algn="just"/>
            <a:endParaRPr lang="es-ES" altLang="es-AR" sz="1800" u="none"/>
          </a:p>
          <a:p>
            <a:pPr algn="just"/>
            <a:r>
              <a:rPr lang="es-ES" altLang="es-AR" sz="1800" u="none"/>
              <a:t>2. Si </a:t>
            </a:r>
            <a:r>
              <a:rPr lang="es-ES" altLang="es-AR" sz="1800" b="1" u="none"/>
              <a:t>P</a:t>
            </a:r>
            <a:r>
              <a:rPr lang="es-ES" altLang="es-AR" sz="1800" u="none"/>
              <a:t> es una fórmula bien formada, </a:t>
            </a:r>
            <a:r>
              <a:rPr lang="es-ES" altLang="es-AR" sz="1800" b="1" u="none"/>
              <a:t>¬P</a:t>
            </a:r>
            <a:r>
              <a:rPr lang="es-ES" altLang="es-AR" sz="1800" u="none"/>
              <a:t> también es una fórmula bien formada. </a:t>
            </a:r>
          </a:p>
          <a:p>
            <a:pPr algn="just"/>
            <a:endParaRPr lang="es-ES" altLang="es-AR" sz="1800" u="none"/>
          </a:p>
          <a:p>
            <a:pPr algn="just"/>
            <a:r>
              <a:rPr lang="es-ES" altLang="es-AR" sz="1800" u="none"/>
              <a:t>3. Si </a:t>
            </a:r>
            <a:r>
              <a:rPr lang="es-ES" altLang="es-AR" sz="1800" b="1" u="none"/>
              <a:t>P</a:t>
            </a:r>
            <a:r>
              <a:rPr lang="es-ES" altLang="es-AR" sz="1800" u="none"/>
              <a:t> y </a:t>
            </a:r>
            <a:r>
              <a:rPr lang="es-ES" altLang="es-AR" sz="1800" b="1" u="none"/>
              <a:t>Q</a:t>
            </a:r>
            <a:r>
              <a:rPr lang="es-ES" altLang="es-AR" sz="1800" u="none"/>
              <a:t> son fórmulas bien formadas, (</a:t>
            </a:r>
            <a:r>
              <a:rPr lang="es-ES" altLang="es-AR" sz="1800" b="1" u="none"/>
              <a:t>P </a:t>
            </a:r>
            <a:r>
              <a:rPr lang="es-ES" altLang="es-AR" sz="1800" b="1" u="none">
                <a:sym typeface="Symbol" pitchFamily="2" charset="2"/>
              </a:rPr>
              <a:t></a:t>
            </a:r>
            <a:r>
              <a:rPr lang="es-ES" altLang="es-AR" sz="1800" b="1" u="none"/>
              <a:t> Q)</a:t>
            </a:r>
            <a:r>
              <a:rPr lang="es-ES" altLang="es-AR" sz="1800" u="none"/>
              <a:t>, (</a:t>
            </a:r>
            <a:r>
              <a:rPr lang="es-ES" altLang="es-AR" sz="1800" b="1" u="none"/>
              <a:t>P </a:t>
            </a:r>
            <a:r>
              <a:rPr lang="es-ES" altLang="es-AR" sz="1800" b="1" u="none">
                <a:sym typeface="Symbol" pitchFamily="2" charset="2"/>
              </a:rPr>
              <a:t></a:t>
            </a:r>
            <a:r>
              <a:rPr lang="es-ES" altLang="es-AR" sz="1800" b="1" u="none"/>
              <a:t> Q)</a:t>
            </a:r>
            <a:r>
              <a:rPr lang="es-ES" altLang="es-AR" sz="1800" u="none"/>
              <a:t>, (</a:t>
            </a:r>
            <a:r>
              <a:rPr lang="es-ES" altLang="es-AR" sz="1800" b="1" u="none"/>
              <a:t>P </a:t>
            </a:r>
            <a:r>
              <a:rPr lang="es-ES" altLang="es-AR" sz="1800" b="1" u="none">
                <a:sym typeface="Symbol" pitchFamily="2" charset="2"/>
              </a:rPr>
              <a:t></a:t>
            </a:r>
            <a:r>
              <a:rPr lang="es-ES" altLang="es-AR" sz="1800" b="1" u="none"/>
              <a:t> Q), (P </a:t>
            </a:r>
            <a:r>
              <a:rPr lang="es-ES_tradnl" altLang="es-AR" sz="1800" b="1" u="none">
                <a:sym typeface="Symbol" pitchFamily="2" charset="2"/>
              </a:rPr>
              <a:t></a:t>
            </a:r>
            <a:r>
              <a:rPr lang="es-ES_tradnl" altLang="es-AR" sz="1800" u="none"/>
              <a:t> Q)</a:t>
            </a:r>
            <a:r>
              <a:rPr lang="es-ES" altLang="es-AR" sz="1800" u="none"/>
              <a:t> y       (</a:t>
            </a:r>
            <a:r>
              <a:rPr lang="es-ES" altLang="es-AR" sz="1800" b="1" u="none"/>
              <a:t>P </a:t>
            </a:r>
            <a:r>
              <a:rPr lang="es-ES" altLang="es-AR" sz="1800" b="1" u="none">
                <a:sym typeface="Symbol" pitchFamily="2" charset="2"/>
              </a:rPr>
              <a:t></a:t>
            </a:r>
            <a:r>
              <a:rPr lang="es-ES" altLang="es-AR" sz="1800" b="1" u="none"/>
              <a:t> Q)</a:t>
            </a:r>
            <a:r>
              <a:rPr lang="es-ES" altLang="es-AR" sz="1800" u="none"/>
              <a:t> son fórmulas bien formadas. </a:t>
            </a:r>
          </a:p>
          <a:p>
            <a:pPr algn="just"/>
            <a:endParaRPr lang="es-ES" altLang="es-AR" sz="1800" u="none"/>
          </a:p>
          <a:p>
            <a:pPr algn="just"/>
            <a:r>
              <a:rPr lang="es-ES" altLang="es-AR" sz="1800" u="none"/>
              <a:t>4. Todas las fórmulas bien formadas se obtienen aplicando las reglas 1, 2 y 3. </a:t>
            </a:r>
            <a:endParaRPr lang="es-ES_tradnl" altLang="es-AR" sz="1800" u="none"/>
          </a:p>
        </p:txBody>
      </p:sp>
      <p:pic>
        <p:nvPicPr>
          <p:cNvPr id="61445" name="Picture 3" descr="unsl.jpeg">
            <a:extLst>
              <a:ext uri="{FF2B5EF4-FFF2-40B4-BE49-F238E27FC236}">
                <a16:creationId xmlns:a16="http://schemas.microsoft.com/office/drawing/2014/main" id="{C3D726BC-34FD-C41B-15AA-0286B6AE7B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9838" y="5233988"/>
            <a:ext cx="342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4" descr="fcfmyn.jpeg">
            <a:extLst>
              <a:ext uri="{FF2B5EF4-FFF2-40B4-BE49-F238E27FC236}">
                <a16:creationId xmlns:a16="http://schemas.microsoft.com/office/drawing/2014/main" id="{F0538FE3-232E-105A-500A-AFB2CB0477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275" y="5251450"/>
            <a:ext cx="433388"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5" descr="dpto.jpeg">
            <a:extLst>
              <a:ext uri="{FF2B5EF4-FFF2-40B4-BE49-F238E27FC236}">
                <a16:creationId xmlns:a16="http://schemas.microsoft.com/office/drawing/2014/main" id="{5CE7A10E-6B2E-ED27-B85E-E9F552DE1DC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199063"/>
            <a:ext cx="4730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46F64A5B-7479-09E3-70D0-D8195DFCD28B}"/>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Number Placeholder 2">
            <a:extLst>
              <a:ext uri="{FF2B5EF4-FFF2-40B4-BE49-F238E27FC236}">
                <a16:creationId xmlns:a16="http://schemas.microsoft.com/office/drawing/2014/main" id="{4C29DDFF-A01E-8BC2-2975-08A1B40CFF1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FD25DE8B-2502-4548-A5F6-9226A5429F91}" type="slidenum">
              <a:rPr lang="es-ES_tradnl" altLang="es-AR" sz="1000">
                <a:solidFill>
                  <a:srgbClr val="045C75"/>
                </a:solidFill>
              </a:rPr>
              <a:pPr/>
              <a:t>46</a:t>
            </a:fld>
            <a:endParaRPr lang="es-ES_tradnl" altLang="es-AR" sz="1000">
              <a:solidFill>
                <a:srgbClr val="045C75"/>
              </a:solidFill>
            </a:endParaRPr>
          </a:p>
        </p:txBody>
      </p:sp>
      <p:sp>
        <p:nvSpPr>
          <p:cNvPr id="62466" name="Text Box 2">
            <a:extLst>
              <a:ext uri="{FF2B5EF4-FFF2-40B4-BE49-F238E27FC236}">
                <a16:creationId xmlns:a16="http://schemas.microsoft.com/office/drawing/2014/main" id="{804C4E3E-7520-3AA4-3AD5-CB394E954B16}"/>
              </a:ext>
            </a:extLst>
          </p:cNvPr>
          <p:cNvSpPr txBox="1">
            <a:spLocks noChangeArrowheads="1"/>
          </p:cNvSpPr>
          <p:nvPr/>
        </p:nvSpPr>
        <p:spPr bwMode="auto">
          <a:xfrm>
            <a:off x="592138" y="862013"/>
            <a:ext cx="79470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700" b="1" u="none"/>
              <a:t>Ejemplo</a:t>
            </a:r>
            <a:endParaRPr lang="es-ES_tradnl" altLang="es-AR" b="1" u="none"/>
          </a:p>
        </p:txBody>
      </p:sp>
      <p:sp>
        <p:nvSpPr>
          <p:cNvPr id="62467" name="Text Box 3">
            <a:extLst>
              <a:ext uri="{FF2B5EF4-FFF2-40B4-BE49-F238E27FC236}">
                <a16:creationId xmlns:a16="http://schemas.microsoft.com/office/drawing/2014/main" id="{7D9D527B-7D4C-8AB8-6853-D3E555A3DFDE}"/>
              </a:ext>
            </a:extLst>
          </p:cNvPr>
          <p:cNvSpPr txBox="1">
            <a:spLocks noChangeArrowheads="1"/>
          </p:cNvSpPr>
          <p:nvPr/>
        </p:nvSpPr>
        <p:spPr bwMode="auto">
          <a:xfrm>
            <a:off x="592138" y="1389063"/>
            <a:ext cx="7947025"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tabLst>
                <a:tab pos="323850" algn="l"/>
              </a:tabLst>
              <a:defRPr sz="2000" u="sng">
                <a:solidFill>
                  <a:schemeClr val="tx1"/>
                </a:solidFill>
                <a:latin typeface="Times New Roman" panose="02020603050405020304" pitchFamily="18" charset="0"/>
                <a:ea typeface="MS PGothic" panose="020B0600070205080204" pitchFamily="34" charset="-128"/>
              </a:defRPr>
            </a:lvl1pPr>
            <a:lvl2pPr marL="742950" indent="-285750">
              <a:tabLst>
                <a:tab pos="323850" algn="l"/>
              </a:tabLst>
              <a:defRPr sz="2000" u="sng">
                <a:solidFill>
                  <a:schemeClr val="tx1"/>
                </a:solidFill>
                <a:latin typeface="Times New Roman" panose="02020603050405020304" pitchFamily="18" charset="0"/>
                <a:ea typeface="MS PGothic" panose="020B0600070205080204" pitchFamily="34" charset="-128"/>
              </a:defRPr>
            </a:lvl2pPr>
            <a:lvl3pPr marL="1143000" indent="-228600">
              <a:tabLst>
                <a:tab pos="323850" algn="l"/>
              </a:tabLst>
              <a:defRPr sz="2000" u="sng">
                <a:solidFill>
                  <a:schemeClr val="tx1"/>
                </a:solidFill>
                <a:latin typeface="Times New Roman" panose="02020603050405020304" pitchFamily="18" charset="0"/>
                <a:ea typeface="MS PGothic" panose="020B0600070205080204" pitchFamily="34" charset="-128"/>
              </a:defRPr>
            </a:lvl3pPr>
            <a:lvl4pPr marL="1600200" indent="-228600">
              <a:tabLst>
                <a:tab pos="323850" algn="l"/>
              </a:tabLst>
              <a:defRPr sz="2000" u="sng">
                <a:solidFill>
                  <a:schemeClr val="tx1"/>
                </a:solidFill>
                <a:latin typeface="Times New Roman" panose="02020603050405020304" pitchFamily="18" charset="0"/>
                <a:ea typeface="MS PGothic" panose="020B0600070205080204" pitchFamily="34" charset="-128"/>
              </a:defRPr>
            </a:lvl4pPr>
            <a:lvl5pPr marL="2057400" indent="-228600">
              <a:tabLst>
                <a:tab pos="323850" algn="l"/>
              </a:tabLst>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tabLst>
                <a:tab pos="323850" algn="l"/>
              </a:tabLs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tabLst>
                <a:tab pos="323850" algn="l"/>
              </a:tabLs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tabLst>
                <a:tab pos="323850" algn="l"/>
              </a:tabLs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tabLst>
                <a:tab pos="323850" algn="l"/>
              </a:tabLst>
              <a:defRPr sz="2000" u="sng">
                <a:solidFill>
                  <a:schemeClr val="tx1"/>
                </a:solidFill>
                <a:latin typeface="Times New Roman" panose="02020603050405020304" pitchFamily="18" charset="0"/>
                <a:ea typeface="MS PGothic" panose="020B0600070205080204" pitchFamily="34" charset="-128"/>
              </a:defRPr>
            </a:lvl9pPr>
          </a:lstStyle>
          <a:p>
            <a:pPr>
              <a:buFont typeface="Wingdings" pitchFamily="2" charset="2"/>
              <a:buChar char="ü"/>
            </a:pPr>
            <a:r>
              <a:rPr lang="es-ES" altLang="es-AR" u="none"/>
              <a:t>   Las siguientes son fórmulas bien formadas: </a:t>
            </a:r>
          </a:p>
          <a:p>
            <a:endParaRPr lang="es-ES" altLang="es-AR" u="none"/>
          </a:p>
          <a:p>
            <a:pPr algn="ctr"/>
            <a:r>
              <a:rPr lang="es-ES" altLang="es-AR" b="1" u="none"/>
              <a:t>(P </a:t>
            </a:r>
            <a:r>
              <a:rPr lang="es-ES" altLang="es-AR" b="1" u="none">
                <a:sym typeface="Symbol" pitchFamily="2" charset="2"/>
              </a:rPr>
              <a:t></a:t>
            </a:r>
            <a:r>
              <a:rPr lang="es-ES" altLang="es-AR" b="1" u="none"/>
              <a:t> ¬ Q) </a:t>
            </a:r>
          </a:p>
          <a:p>
            <a:pPr algn="ctr"/>
            <a:endParaRPr lang="es-ES" altLang="es-AR" b="1" u="none"/>
          </a:p>
          <a:p>
            <a:pPr algn="ctr"/>
            <a:r>
              <a:rPr lang="es-ES" altLang="es-AR" b="1" u="none"/>
              <a:t>((P </a:t>
            </a:r>
            <a:r>
              <a:rPr lang="es-ES" altLang="es-AR" b="1" u="none">
                <a:sym typeface="Symbol" pitchFamily="2" charset="2"/>
              </a:rPr>
              <a:t></a:t>
            </a:r>
            <a:r>
              <a:rPr lang="es-ES" altLang="es-AR" b="1" u="none"/>
              <a:t> ¬ Q) </a:t>
            </a:r>
            <a:r>
              <a:rPr lang="es-ES" altLang="es-AR" b="1" u="none">
                <a:sym typeface="Symbol" pitchFamily="2" charset="2"/>
              </a:rPr>
              <a:t></a:t>
            </a:r>
            <a:r>
              <a:rPr lang="es-ES" altLang="es-AR" b="1" u="none"/>
              <a:t> S)</a:t>
            </a:r>
            <a:r>
              <a:rPr lang="es-ES" altLang="es-AR" u="none"/>
              <a:t> </a:t>
            </a:r>
          </a:p>
        </p:txBody>
      </p:sp>
      <p:sp>
        <p:nvSpPr>
          <p:cNvPr id="6" name="Text Box 3">
            <a:extLst>
              <a:ext uri="{FF2B5EF4-FFF2-40B4-BE49-F238E27FC236}">
                <a16:creationId xmlns:a16="http://schemas.microsoft.com/office/drawing/2014/main" id="{2D2EED63-565C-8794-348F-CB0CB6246266}"/>
              </a:ext>
            </a:extLst>
          </p:cNvPr>
          <p:cNvSpPr txBox="1">
            <a:spLocks noChangeArrowheads="1"/>
          </p:cNvSpPr>
          <p:nvPr/>
        </p:nvSpPr>
        <p:spPr bwMode="auto">
          <a:xfrm>
            <a:off x="592138" y="3467100"/>
            <a:ext cx="7947025" cy="161757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77925" tIns="38963" rIns="77925" bIns="38963">
            <a:spAutoFit/>
          </a:bodyPr>
          <a:lstStyle>
            <a:lvl1pPr>
              <a:tabLst>
                <a:tab pos="323850" algn="l"/>
              </a:tabLst>
              <a:defRPr sz="2000" u="sng">
                <a:solidFill>
                  <a:schemeClr val="tx1"/>
                </a:solidFill>
                <a:latin typeface="Times New Roman" panose="02020603050405020304" pitchFamily="18" charset="0"/>
                <a:ea typeface="MS PGothic" panose="020B0600070205080204" pitchFamily="34" charset="-128"/>
              </a:defRPr>
            </a:lvl1pPr>
            <a:lvl2pPr marL="742950" indent="-285750">
              <a:tabLst>
                <a:tab pos="323850" algn="l"/>
              </a:tabLst>
              <a:defRPr sz="2000" u="sng">
                <a:solidFill>
                  <a:schemeClr val="tx1"/>
                </a:solidFill>
                <a:latin typeface="Times New Roman" panose="02020603050405020304" pitchFamily="18" charset="0"/>
                <a:ea typeface="MS PGothic" panose="020B0600070205080204" pitchFamily="34" charset="-128"/>
              </a:defRPr>
            </a:lvl2pPr>
            <a:lvl3pPr marL="1143000" indent="-228600">
              <a:tabLst>
                <a:tab pos="323850" algn="l"/>
              </a:tabLst>
              <a:defRPr sz="2000" u="sng">
                <a:solidFill>
                  <a:schemeClr val="tx1"/>
                </a:solidFill>
                <a:latin typeface="Times New Roman" panose="02020603050405020304" pitchFamily="18" charset="0"/>
                <a:ea typeface="MS PGothic" panose="020B0600070205080204" pitchFamily="34" charset="-128"/>
              </a:defRPr>
            </a:lvl3pPr>
            <a:lvl4pPr marL="1600200" indent="-228600">
              <a:tabLst>
                <a:tab pos="323850" algn="l"/>
              </a:tabLst>
              <a:defRPr sz="2000" u="sng">
                <a:solidFill>
                  <a:schemeClr val="tx1"/>
                </a:solidFill>
                <a:latin typeface="Times New Roman" panose="02020603050405020304" pitchFamily="18" charset="0"/>
                <a:ea typeface="MS PGothic" panose="020B0600070205080204" pitchFamily="34" charset="-128"/>
              </a:defRPr>
            </a:lvl4pPr>
            <a:lvl5pPr marL="2057400" indent="-228600">
              <a:tabLst>
                <a:tab pos="323850" algn="l"/>
              </a:tabLst>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tabLst>
                <a:tab pos="323850" algn="l"/>
              </a:tabLs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tabLst>
                <a:tab pos="323850" algn="l"/>
              </a:tabLs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tabLst>
                <a:tab pos="323850" algn="l"/>
              </a:tabLs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tabLst>
                <a:tab pos="323850" algn="l"/>
              </a:tabLst>
              <a:defRPr sz="2000" u="sng">
                <a:solidFill>
                  <a:schemeClr val="tx1"/>
                </a:solidFill>
                <a:latin typeface="Times New Roman" panose="02020603050405020304" pitchFamily="18" charset="0"/>
                <a:ea typeface="MS PGothic" panose="020B0600070205080204" pitchFamily="34" charset="-128"/>
              </a:defRPr>
            </a:lvl9pPr>
          </a:lstStyle>
          <a:p>
            <a:pPr>
              <a:defRPr/>
            </a:pPr>
            <a:endParaRPr lang="es-ES" altLang="es-AR" u="none">
              <a:solidFill>
                <a:srgbClr val="000000"/>
              </a:solidFill>
              <a:latin typeface="Constantia" panose="02030602050306030303" pitchFamily="18" charset="0"/>
            </a:endParaRPr>
          </a:p>
          <a:p>
            <a:pPr>
              <a:buFont typeface="Wingdings" pitchFamily="2" charset="2"/>
              <a:buChar char="ü"/>
              <a:defRPr/>
            </a:pPr>
            <a:r>
              <a:rPr lang="es-ES" altLang="es-AR" u="none">
                <a:solidFill>
                  <a:srgbClr val="000000"/>
                </a:solidFill>
                <a:latin typeface="Constantia" panose="02030602050306030303" pitchFamily="18" charset="0"/>
              </a:rPr>
              <a:t>   Las siguientes</a:t>
            </a:r>
            <a:r>
              <a:rPr lang="es-ES" altLang="es-AR" i="1" u="none">
                <a:solidFill>
                  <a:srgbClr val="000000"/>
                </a:solidFill>
                <a:latin typeface="Constantia" panose="02030602050306030303" pitchFamily="18" charset="0"/>
              </a:rPr>
              <a:t> </a:t>
            </a:r>
            <a:r>
              <a:rPr lang="es-ES" altLang="es-AR" b="1" i="1" u="none">
                <a:solidFill>
                  <a:srgbClr val="000000"/>
                </a:solidFill>
                <a:latin typeface="Constantia" panose="02030602050306030303" pitchFamily="18" charset="0"/>
              </a:rPr>
              <a:t>no</a:t>
            </a:r>
            <a:r>
              <a:rPr lang="es-ES" altLang="es-AR" u="none">
                <a:solidFill>
                  <a:srgbClr val="000000"/>
                </a:solidFill>
                <a:latin typeface="Constantia" panose="02030602050306030303" pitchFamily="18" charset="0"/>
              </a:rPr>
              <a:t> son fórmulas bien formadas: </a:t>
            </a:r>
          </a:p>
          <a:p>
            <a:pPr algn="ctr">
              <a:defRPr/>
            </a:pPr>
            <a:r>
              <a:rPr lang="es-ES" altLang="es-AR" b="1" u="none">
                <a:solidFill>
                  <a:srgbClr val="000000"/>
                </a:solidFill>
                <a:latin typeface="Constantia" panose="02030602050306030303" pitchFamily="18" charset="0"/>
                <a:sym typeface="Symbol" pitchFamily="2" charset="2"/>
              </a:rPr>
              <a:t></a:t>
            </a:r>
            <a:r>
              <a:rPr lang="es-ES" altLang="es-AR" b="1" u="none">
                <a:solidFill>
                  <a:srgbClr val="000000"/>
                </a:solidFill>
                <a:latin typeface="Constantia" panose="02030602050306030303" pitchFamily="18" charset="0"/>
              </a:rPr>
              <a:t> S </a:t>
            </a:r>
          </a:p>
          <a:p>
            <a:pPr algn="ctr">
              <a:defRPr/>
            </a:pPr>
            <a:r>
              <a:rPr lang="es-ES" altLang="es-AR" b="1" u="none">
                <a:solidFill>
                  <a:srgbClr val="000000"/>
                </a:solidFill>
                <a:latin typeface="Constantia" panose="02030602050306030303" pitchFamily="18" charset="0"/>
                <a:sym typeface="Symbol" pitchFamily="2" charset="2"/>
              </a:rPr>
              <a:t></a:t>
            </a:r>
            <a:r>
              <a:rPr lang="es-ES" altLang="es-AR" b="1" u="none">
                <a:solidFill>
                  <a:srgbClr val="000000"/>
                </a:solidFill>
                <a:latin typeface="Constantia" panose="02030602050306030303" pitchFamily="18" charset="0"/>
              </a:rPr>
              <a:t> P¬ </a:t>
            </a:r>
          </a:p>
          <a:p>
            <a:pPr algn="ctr">
              <a:defRPr/>
            </a:pPr>
            <a:r>
              <a:rPr lang="es-ES" altLang="es-AR" b="1" u="none">
                <a:solidFill>
                  <a:srgbClr val="000000"/>
                </a:solidFill>
                <a:latin typeface="Constantia" panose="02030602050306030303" pitchFamily="18" charset="0"/>
              </a:rPr>
              <a:t>P ¬ R</a:t>
            </a:r>
            <a:r>
              <a:rPr lang="es-ES" altLang="es-AR" u="none">
                <a:solidFill>
                  <a:srgbClr val="000000"/>
                </a:solidFill>
                <a:latin typeface="Constantia" panose="02030602050306030303" pitchFamily="18" charset="0"/>
              </a:rPr>
              <a:t> </a:t>
            </a:r>
          </a:p>
        </p:txBody>
      </p:sp>
      <p:pic>
        <p:nvPicPr>
          <p:cNvPr id="62471" name="Picture 3" descr="unsl.jpeg">
            <a:extLst>
              <a:ext uri="{FF2B5EF4-FFF2-40B4-BE49-F238E27FC236}">
                <a16:creationId xmlns:a16="http://schemas.microsoft.com/office/drawing/2014/main" id="{01DF83A2-FA2A-32BC-2D4A-AA0C4455240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9838" y="5233988"/>
            <a:ext cx="342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Picture 4" descr="fcfmyn.jpeg">
            <a:extLst>
              <a:ext uri="{FF2B5EF4-FFF2-40B4-BE49-F238E27FC236}">
                <a16:creationId xmlns:a16="http://schemas.microsoft.com/office/drawing/2014/main" id="{9B5AC011-58BE-6E3B-FDF3-409D641361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275" y="5251450"/>
            <a:ext cx="433388"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3" name="Picture 5" descr="dpto.jpeg">
            <a:extLst>
              <a:ext uri="{FF2B5EF4-FFF2-40B4-BE49-F238E27FC236}">
                <a16:creationId xmlns:a16="http://schemas.microsoft.com/office/drawing/2014/main" id="{5243B166-E489-7676-5837-F80BB15F557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199063"/>
            <a:ext cx="4730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30F5854C-F66B-9CBE-0AB3-852B83606A4A}"/>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Number Placeholder 2">
            <a:extLst>
              <a:ext uri="{FF2B5EF4-FFF2-40B4-BE49-F238E27FC236}">
                <a16:creationId xmlns:a16="http://schemas.microsoft.com/office/drawing/2014/main" id="{1225E157-6D0E-65ED-AA15-32D8161920D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23DE9483-F04E-674F-9CDF-76E3346DFFA0}" type="slidenum">
              <a:rPr lang="es-ES_tradnl" altLang="es-AR" sz="1000">
                <a:solidFill>
                  <a:srgbClr val="045C75"/>
                </a:solidFill>
              </a:rPr>
              <a:pPr/>
              <a:t>47</a:t>
            </a:fld>
            <a:endParaRPr lang="es-ES_tradnl" altLang="es-AR" sz="1000">
              <a:solidFill>
                <a:srgbClr val="045C75"/>
              </a:solidFill>
            </a:endParaRPr>
          </a:p>
        </p:txBody>
      </p:sp>
      <p:sp>
        <p:nvSpPr>
          <p:cNvPr id="63490" name="Text Box 2">
            <a:extLst>
              <a:ext uri="{FF2B5EF4-FFF2-40B4-BE49-F238E27FC236}">
                <a16:creationId xmlns:a16="http://schemas.microsoft.com/office/drawing/2014/main" id="{F149FAD5-05D4-0955-DE87-93678F15BC74}"/>
              </a:ext>
            </a:extLst>
          </p:cNvPr>
          <p:cNvSpPr txBox="1">
            <a:spLocks noChangeArrowheads="1"/>
          </p:cNvSpPr>
          <p:nvPr/>
        </p:nvSpPr>
        <p:spPr bwMode="auto">
          <a:xfrm>
            <a:off x="900113" y="769938"/>
            <a:ext cx="6792912"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b="1" u="none"/>
              <a:t>Interpretación de fórmulas: Tablas de Verdad</a:t>
            </a:r>
          </a:p>
        </p:txBody>
      </p:sp>
      <p:sp>
        <p:nvSpPr>
          <p:cNvPr id="63491" name="Text Box 3">
            <a:extLst>
              <a:ext uri="{FF2B5EF4-FFF2-40B4-BE49-F238E27FC236}">
                <a16:creationId xmlns:a16="http://schemas.microsoft.com/office/drawing/2014/main" id="{B7203E45-CB91-3547-AB55-44FE950B6EDA}"/>
              </a:ext>
            </a:extLst>
          </p:cNvPr>
          <p:cNvSpPr txBox="1">
            <a:spLocks noChangeArrowheads="1"/>
          </p:cNvSpPr>
          <p:nvPr/>
        </p:nvSpPr>
        <p:spPr bwMode="auto">
          <a:xfrm>
            <a:off x="592138" y="1373188"/>
            <a:ext cx="794702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r>
              <a:rPr lang="es-ES" altLang="es-AR" sz="1800" u="none"/>
              <a:t>Una interpretación de una fórmula es una asignación de valores de verdad a un conjunto de átomos.</a:t>
            </a:r>
          </a:p>
          <a:p>
            <a:pPr algn="just"/>
            <a:endParaRPr lang="es-ES" altLang="es-AR" sz="1800" u="none"/>
          </a:p>
          <a:p>
            <a:pPr algn="just"/>
            <a:r>
              <a:rPr lang="es-ES" altLang="es-AR" sz="1800" u="none"/>
              <a:t>Para una fórmula con dos átomos se tienen cuatro posibles interpretaciones, para una con tres se tienen ocho interpretaciones, y en general para una fórmula con </a:t>
            </a:r>
            <a:r>
              <a:rPr lang="es-ES" altLang="es-AR" sz="1800" b="1" i="1" u="none"/>
              <a:t>n </a:t>
            </a:r>
            <a:r>
              <a:rPr lang="es-ES" altLang="es-AR" sz="1800" u="none"/>
              <a:t>átomos se tienen </a:t>
            </a:r>
            <a:r>
              <a:rPr lang="es-ES" altLang="es-AR" sz="1800" b="1" i="1" u="none"/>
              <a:t>2</a:t>
            </a:r>
            <a:r>
              <a:rPr lang="es-ES" altLang="es-AR" sz="1800" b="1" i="1" u="none" baseline="30000"/>
              <a:t>n</a:t>
            </a:r>
            <a:r>
              <a:rPr lang="es-ES" altLang="es-AR" sz="1800" u="none"/>
              <a:t> interpretaciones. </a:t>
            </a:r>
            <a:endParaRPr lang="es-ES_tradnl" altLang="es-AR" sz="1800" u="none"/>
          </a:p>
        </p:txBody>
      </p:sp>
      <p:sp>
        <p:nvSpPr>
          <p:cNvPr id="63492" name="Text Box 4">
            <a:extLst>
              <a:ext uri="{FF2B5EF4-FFF2-40B4-BE49-F238E27FC236}">
                <a16:creationId xmlns:a16="http://schemas.microsoft.com/office/drawing/2014/main" id="{725780A2-EE34-EFE7-BE2F-D49CEB027E20}"/>
              </a:ext>
            </a:extLst>
          </p:cNvPr>
          <p:cNvSpPr txBox="1">
            <a:spLocks noChangeArrowheads="1"/>
          </p:cNvSpPr>
          <p:nvPr/>
        </p:nvSpPr>
        <p:spPr bwMode="auto">
          <a:xfrm>
            <a:off x="609600" y="3449638"/>
            <a:ext cx="7945438"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r>
              <a:rPr lang="es-ES" altLang="es-AR" sz="1800" u="none"/>
              <a:t>Considerando las condiciones discutidas anteriormente, es posible determinar el valor de verdad a cualquier fórmula de la lógica proposicional</a:t>
            </a:r>
            <a:r>
              <a:rPr lang="es-ES" altLang="es-AR" u="none"/>
              <a:t>. </a:t>
            </a:r>
          </a:p>
          <a:p>
            <a:endParaRPr lang="es-ES" altLang="es-AR" sz="1000" u="none"/>
          </a:p>
        </p:txBody>
      </p:sp>
      <p:pic>
        <p:nvPicPr>
          <p:cNvPr id="63493" name="Picture 3" descr="unsl.jpeg">
            <a:extLst>
              <a:ext uri="{FF2B5EF4-FFF2-40B4-BE49-F238E27FC236}">
                <a16:creationId xmlns:a16="http://schemas.microsoft.com/office/drawing/2014/main" id="{369E5942-580A-FE99-8A14-829E5C4A8AC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9838" y="5233988"/>
            <a:ext cx="342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4" descr="fcfmyn.jpeg">
            <a:extLst>
              <a:ext uri="{FF2B5EF4-FFF2-40B4-BE49-F238E27FC236}">
                <a16:creationId xmlns:a16="http://schemas.microsoft.com/office/drawing/2014/main" id="{F7B0C2F9-521C-F4FB-9D86-60C715009D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275" y="5251450"/>
            <a:ext cx="433388"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Picture 5" descr="dpto.jpeg">
            <a:extLst>
              <a:ext uri="{FF2B5EF4-FFF2-40B4-BE49-F238E27FC236}">
                <a16:creationId xmlns:a16="http://schemas.microsoft.com/office/drawing/2014/main" id="{20D1C6C8-0A0F-EE44-04B0-0E953AB3A0C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199063"/>
            <a:ext cx="4730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7E092043-65C2-A056-BCF7-CF5BB652C427}"/>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Number Placeholder 2">
            <a:extLst>
              <a:ext uri="{FF2B5EF4-FFF2-40B4-BE49-F238E27FC236}">
                <a16:creationId xmlns:a16="http://schemas.microsoft.com/office/drawing/2014/main" id="{49256205-6A98-1DF8-3708-78A4537B59D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4812AFFD-E053-4A4C-BAD7-F60010EAB19E}" type="slidenum">
              <a:rPr lang="es-ES_tradnl" altLang="es-AR" sz="1000">
                <a:solidFill>
                  <a:srgbClr val="045C75"/>
                </a:solidFill>
              </a:rPr>
              <a:pPr/>
              <a:t>48</a:t>
            </a:fld>
            <a:endParaRPr lang="es-ES_tradnl" altLang="es-AR" sz="1000">
              <a:solidFill>
                <a:srgbClr val="045C75"/>
              </a:solidFill>
            </a:endParaRPr>
          </a:p>
        </p:txBody>
      </p:sp>
      <p:sp>
        <p:nvSpPr>
          <p:cNvPr id="64514" name="TextBox 5">
            <a:extLst>
              <a:ext uri="{FF2B5EF4-FFF2-40B4-BE49-F238E27FC236}">
                <a16:creationId xmlns:a16="http://schemas.microsoft.com/office/drawing/2014/main" id="{5845D613-2EF4-AAFA-A31B-2E00712CD758}"/>
              </a:ext>
            </a:extLst>
          </p:cNvPr>
          <p:cNvSpPr txBox="1">
            <a:spLocks noChangeArrowheads="1"/>
          </p:cNvSpPr>
          <p:nvPr/>
        </p:nvSpPr>
        <p:spPr bwMode="auto">
          <a:xfrm>
            <a:off x="1066800" y="1181100"/>
            <a:ext cx="1352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n-US" altLang="es-AR"/>
              <a:t>Definición:</a:t>
            </a:r>
          </a:p>
        </p:txBody>
      </p:sp>
      <p:sp>
        <p:nvSpPr>
          <p:cNvPr id="64515" name="Text Box 2">
            <a:extLst>
              <a:ext uri="{FF2B5EF4-FFF2-40B4-BE49-F238E27FC236}">
                <a16:creationId xmlns:a16="http://schemas.microsoft.com/office/drawing/2014/main" id="{1710BBF6-17D8-0E66-56B2-81837A997D46}"/>
              </a:ext>
            </a:extLst>
          </p:cNvPr>
          <p:cNvSpPr txBox="1">
            <a:spLocks noChangeArrowheads="1"/>
          </p:cNvSpPr>
          <p:nvPr/>
        </p:nvSpPr>
        <p:spPr bwMode="auto">
          <a:xfrm>
            <a:off x="755650" y="769938"/>
            <a:ext cx="35814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b="1" u="none"/>
              <a:t>Valuación de una Fórmula</a:t>
            </a:r>
          </a:p>
        </p:txBody>
      </p:sp>
      <p:sp>
        <p:nvSpPr>
          <p:cNvPr id="64516" name="TextBox 8">
            <a:extLst>
              <a:ext uri="{FF2B5EF4-FFF2-40B4-BE49-F238E27FC236}">
                <a16:creationId xmlns:a16="http://schemas.microsoft.com/office/drawing/2014/main" id="{626FAE74-7688-8085-867B-10B6980E1307}"/>
              </a:ext>
            </a:extLst>
          </p:cNvPr>
          <p:cNvSpPr txBox="1">
            <a:spLocks noChangeArrowheads="1"/>
          </p:cNvSpPr>
          <p:nvPr/>
        </p:nvSpPr>
        <p:spPr bwMode="auto">
          <a:xfrm>
            <a:off x="1219200" y="1714500"/>
            <a:ext cx="7239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r>
              <a:rPr lang="en-US" altLang="es-AR" u="none"/>
              <a:t>Una </a:t>
            </a:r>
            <a:r>
              <a:rPr lang="en-US" altLang="es-AR" b="1" u="none"/>
              <a:t>valuación</a:t>
            </a:r>
            <a:r>
              <a:rPr lang="en-US" altLang="es-AR" u="none"/>
              <a:t>, es cualquier función </a:t>
            </a:r>
            <a:r>
              <a:rPr lang="en-US" altLang="es-AR" sz="2400" i="1" u="none">
                <a:latin typeface="Baskerville" panose="02020502070401020303" pitchFamily="18" charset="0"/>
              </a:rPr>
              <a:t>v</a:t>
            </a:r>
            <a:r>
              <a:rPr lang="en-US" altLang="es-AR" u="none"/>
              <a:t> : Form </a:t>
            </a:r>
            <a:r>
              <a:rPr lang="en-US" altLang="es-AR" u="none">
                <a:sym typeface="Symbol" pitchFamily="2" charset="2"/>
              </a:rPr>
              <a:t></a:t>
            </a:r>
            <a:r>
              <a:rPr lang="en-US" altLang="es-AR" u="none"/>
              <a:t> B que satisfaga las siguientes condiciones, donde P y Q representan fórmulas bien formadas cualesquiera:</a:t>
            </a:r>
            <a:r>
              <a:rPr lang="es-ES_tradnl" altLang="es-AR" u="none"/>
              <a:t> </a:t>
            </a:r>
            <a:endParaRPr lang="en-US" altLang="es-AR" u="none"/>
          </a:p>
        </p:txBody>
      </p:sp>
      <p:sp>
        <p:nvSpPr>
          <p:cNvPr id="64517" name="TextBox 9">
            <a:extLst>
              <a:ext uri="{FF2B5EF4-FFF2-40B4-BE49-F238E27FC236}">
                <a16:creationId xmlns:a16="http://schemas.microsoft.com/office/drawing/2014/main" id="{EF971638-FF7B-DAF9-0D2A-A58D1FAA2C7F}"/>
              </a:ext>
            </a:extLst>
          </p:cNvPr>
          <p:cNvSpPr txBox="1">
            <a:spLocks noChangeArrowheads="1"/>
          </p:cNvSpPr>
          <p:nvPr/>
        </p:nvSpPr>
        <p:spPr bwMode="auto">
          <a:xfrm>
            <a:off x="2667000" y="3238500"/>
            <a:ext cx="34353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n-US" altLang="es-AR" b="1"/>
              <a:t>(V1) </a:t>
            </a:r>
            <a:r>
              <a:rPr lang="en-US" altLang="es-AR" i="1" u="none">
                <a:latin typeface="Baskerville" panose="02020502070401020303" pitchFamily="18" charset="0"/>
              </a:rPr>
              <a:t>v</a:t>
            </a:r>
            <a:r>
              <a:rPr lang="en-US" altLang="es-AR"/>
              <a:t>(¬P) = ¬</a:t>
            </a:r>
            <a:r>
              <a:rPr lang="en-US" altLang="es-AR" i="1" u="none">
                <a:latin typeface="Baskerville" panose="02020502070401020303" pitchFamily="18" charset="0"/>
              </a:rPr>
              <a:t>v </a:t>
            </a:r>
            <a:r>
              <a:rPr lang="en-US" altLang="es-AR"/>
              <a:t>(P)</a:t>
            </a:r>
            <a:endParaRPr lang="es-ES_tradnl" altLang="es-AR"/>
          </a:p>
          <a:p>
            <a:r>
              <a:rPr lang="en-US" altLang="es-AR" b="1"/>
              <a:t>(V2) </a:t>
            </a:r>
            <a:r>
              <a:rPr lang="en-US" altLang="es-AR" i="1" u="none">
                <a:latin typeface="Baskerville" panose="02020502070401020303" pitchFamily="18" charset="0"/>
              </a:rPr>
              <a:t>v</a:t>
            </a:r>
            <a:r>
              <a:rPr lang="en-US" altLang="es-AR"/>
              <a:t>(P </a:t>
            </a:r>
            <a:r>
              <a:rPr lang="es-ES" altLang="es-AR" b="1" u="none">
                <a:sym typeface="Symbol" pitchFamily="2" charset="2"/>
              </a:rPr>
              <a:t> </a:t>
            </a:r>
            <a:r>
              <a:rPr lang="en-US" altLang="es-AR"/>
              <a:t>Q) = (</a:t>
            </a:r>
            <a:r>
              <a:rPr lang="en-US" altLang="es-AR" i="1" u="none">
                <a:latin typeface="Baskerville" panose="02020502070401020303" pitchFamily="18" charset="0"/>
              </a:rPr>
              <a:t>v</a:t>
            </a:r>
            <a:r>
              <a:rPr lang="en-US" altLang="es-AR"/>
              <a:t>(P) </a:t>
            </a:r>
            <a:r>
              <a:rPr lang="es-ES" altLang="es-AR" b="1" u="none">
                <a:sym typeface="Symbol" pitchFamily="2" charset="2"/>
              </a:rPr>
              <a:t></a:t>
            </a:r>
            <a:r>
              <a:rPr lang="en-US" altLang="es-AR"/>
              <a:t> </a:t>
            </a:r>
            <a:r>
              <a:rPr lang="en-US" altLang="es-AR" i="1" u="none">
                <a:latin typeface="Baskerville" panose="02020502070401020303" pitchFamily="18" charset="0"/>
              </a:rPr>
              <a:t>v </a:t>
            </a:r>
            <a:r>
              <a:rPr lang="en-US" altLang="es-AR"/>
              <a:t>(Q))</a:t>
            </a:r>
            <a:endParaRPr lang="es-ES_tradnl" altLang="es-AR"/>
          </a:p>
          <a:p>
            <a:r>
              <a:rPr lang="en-US" altLang="es-AR" b="1"/>
              <a:t>(V3) </a:t>
            </a:r>
            <a:r>
              <a:rPr lang="en-US" altLang="es-AR" i="1" u="none">
                <a:latin typeface="Baskerville" panose="02020502070401020303" pitchFamily="18" charset="0"/>
              </a:rPr>
              <a:t>v</a:t>
            </a:r>
            <a:r>
              <a:rPr lang="en-US" altLang="es-AR"/>
              <a:t>(P </a:t>
            </a:r>
            <a:r>
              <a:rPr lang="es-ES" altLang="es-AR" u="none">
                <a:sym typeface="Symbol" pitchFamily="2" charset="2"/>
              </a:rPr>
              <a:t></a:t>
            </a:r>
            <a:r>
              <a:rPr lang="en-US" altLang="es-AR"/>
              <a:t> Q) = (</a:t>
            </a:r>
            <a:r>
              <a:rPr lang="en-US" altLang="es-AR" i="1" u="none">
                <a:latin typeface="Baskerville" panose="02020502070401020303" pitchFamily="18" charset="0"/>
              </a:rPr>
              <a:t>v</a:t>
            </a:r>
            <a:r>
              <a:rPr lang="en-US" altLang="es-AR"/>
              <a:t>(P) </a:t>
            </a:r>
            <a:r>
              <a:rPr lang="es-ES" altLang="es-AR" u="none">
                <a:sym typeface="Symbol" pitchFamily="2" charset="2"/>
              </a:rPr>
              <a:t></a:t>
            </a:r>
            <a:r>
              <a:rPr lang="en-US" altLang="es-AR"/>
              <a:t> </a:t>
            </a:r>
            <a:r>
              <a:rPr lang="en-US" altLang="es-AR" i="1" u="none">
                <a:latin typeface="Baskerville" panose="02020502070401020303" pitchFamily="18" charset="0"/>
              </a:rPr>
              <a:t>v </a:t>
            </a:r>
            <a:r>
              <a:rPr lang="en-US" altLang="es-AR"/>
              <a:t>(Q))</a:t>
            </a:r>
            <a:endParaRPr lang="es-ES_tradnl" altLang="es-AR"/>
          </a:p>
          <a:p>
            <a:r>
              <a:rPr lang="en-US" altLang="es-AR" b="1"/>
              <a:t>(V4) </a:t>
            </a:r>
            <a:r>
              <a:rPr lang="en-US" altLang="es-AR" i="1" u="none">
                <a:latin typeface="Baskerville" panose="02020502070401020303" pitchFamily="18" charset="0"/>
              </a:rPr>
              <a:t>v</a:t>
            </a:r>
            <a:r>
              <a:rPr lang="en-US" altLang="es-AR"/>
              <a:t>(P </a:t>
            </a:r>
            <a:r>
              <a:rPr lang="es-ES" altLang="es-AR" b="1" u="none">
                <a:sym typeface="Symbol" pitchFamily="2" charset="2"/>
              </a:rPr>
              <a:t></a:t>
            </a:r>
            <a:r>
              <a:rPr lang="en-US" altLang="es-AR"/>
              <a:t> Q) = (</a:t>
            </a:r>
            <a:r>
              <a:rPr lang="en-US" altLang="es-AR" i="1" u="none">
                <a:latin typeface="Baskerville" panose="02020502070401020303" pitchFamily="18" charset="0"/>
              </a:rPr>
              <a:t>v</a:t>
            </a:r>
            <a:r>
              <a:rPr lang="en-US" altLang="es-AR"/>
              <a:t>(P) </a:t>
            </a:r>
            <a:r>
              <a:rPr lang="es-ES" altLang="es-AR" b="1" u="none">
                <a:sym typeface="Symbol" pitchFamily="2" charset="2"/>
              </a:rPr>
              <a:t></a:t>
            </a:r>
            <a:r>
              <a:rPr lang="en-US" altLang="es-AR"/>
              <a:t> </a:t>
            </a:r>
            <a:r>
              <a:rPr lang="en-US" altLang="es-AR" i="1" u="none">
                <a:latin typeface="Baskerville" panose="02020502070401020303" pitchFamily="18" charset="0"/>
              </a:rPr>
              <a:t>v </a:t>
            </a:r>
            <a:r>
              <a:rPr lang="en-US" altLang="es-AR"/>
              <a:t>(Q))</a:t>
            </a:r>
            <a:endParaRPr lang="es-ES_tradnl" altLang="es-AR"/>
          </a:p>
          <a:p>
            <a:r>
              <a:rPr lang="en-US" altLang="es-AR" b="1"/>
              <a:t>(V5) </a:t>
            </a:r>
            <a:r>
              <a:rPr lang="en-US" altLang="es-AR" i="1" u="none">
                <a:latin typeface="Baskerville" panose="02020502070401020303" pitchFamily="18" charset="0"/>
              </a:rPr>
              <a:t>v</a:t>
            </a:r>
            <a:r>
              <a:rPr lang="en-US" altLang="es-AR"/>
              <a:t>(P </a:t>
            </a:r>
            <a:r>
              <a:rPr lang="es-ES_tradnl" altLang="es-AR" u="none">
                <a:sym typeface="Symbol" pitchFamily="2" charset="2"/>
              </a:rPr>
              <a:t></a:t>
            </a:r>
            <a:r>
              <a:rPr lang="en-US" altLang="es-AR"/>
              <a:t> Q) = (</a:t>
            </a:r>
            <a:r>
              <a:rPr lang="en-US" altLang="es-AR" i="1" u="none">
                <a:latin typeface="Baskerville" panose="02020502070401020303" pitchFamily="18" charset="0"/>
              </a:rPr>
              <a:t>v</a:t>
            </a:r>
            <a:r>
              <a:rPr lang="en-US" altLang="es-AR"/>
              <a:t>(P) </a:t>
            </a:r>
            <a:r>
              <a:rPr lang="es-ES_tradnl" altLang="es-AR" u="none">
                <a:sym typeface="Symbol" pitchFamily="2" charset="2"/>
              </a:rPr>
              <a:t></a:t>
            </a:r>
            <a:r>
              <a:rPr lang="en-US" altLang="es-AR"/>
              <a:t> </a:t>
            </a:r>
            <a:r>
              <a:rPr lang="en-US" altLang="es-AR" i="1" u="none">
                <a:latin typeface="Baskerville" panose="02020502070401020303" pitchFamily="18" charset="0"/>
              </a:rPr>
              <a:t>v</a:t>
            </a:r>
            <a:r>
              <a:rPr lang="en-US" altLang="es-AR"/>
              <a:t>(Q))</a:t>
            </a:r>
            <a:endParaRPr lang="es-ES_tradnl" altLang="es-AR"/>
          </a:p>
          <a:p>
            <a:endParaRPr lang="en-US" altLang="es-AR"/>
          </a:p>
        </p:txBody>
      </p:sp>
      <p:pic>
        <p:nvPicPr>
          <p:cNvPr id="64518" name="Picture 3" descr="unsl.jpeg">
            <a:extLst>
              <a:ext uri="{FF2B5EF4-FFF2-40B4-BE49-F238E27FC236}">
                <a16:creationId xmlns:a16="http://schemas.microsoft.com/office/drawing/2014/main" id="{4D8C1D55-300B-EC54-0F08-03BD393E90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9838" y="5233988"/>
            <a:ext cx="342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Picture 4" descr="fcfmyn.jpeg">
            <a:extLst>
              <a:ext uri="{FF2B5EF4-FFF2-40B4-BE49-F238E27FC236}">
                <a16:creationId xmlns:a16="http://schemas.microsoft.com/office/drawing/2014/main" id="{C4B0FBC1-2D1B-B2B4-1190-7CA8A36EB2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275" y="5251450"/>
            <a:ext cx="433388"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0" name="Picture 5" descr="dpto.jpeg">
            <a:extLst>
              <a:ext uri="{FF2B5EF4-FFF2-40B4-BE49-F238E27FC236}">
                <a16:creationId xmlns:a16="http://schemas.microsoft.com/office/drawing/2014/main" id="{F0B4E823-EF95-0E46-5B37-84C7A8C5DDE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199063"/>
            <a:ext cx="4730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BB8075D9-52D9-48E7-C41F-A12DA368434C}"/>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Number Placeholder 2">
            <a:extLst>
              <a:ext uri="{FF2B5EF4-FFF2-40B4-BE49-F238E27FC236}">
                <a16:creationId xmlns:a16="http://schemas.microsoft.com/office/drawing/2014/main" id="{854A3A90-F9E8-093A-2EB2-FC1A0A43420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D400AAFF-E702-FC49-9AC6-A3D1ECF893C2}" type="slidenum">
              <a:rPr lang="es-ES_tradnl" altLang="es-AR" sz="1000">
                <a:solidFill>
                  <a:srgbClr val="045C75"/>
                </a:solidFill>
              </a:rPr>
              <a:pPr/>
              <a:t>49</a:t>
            </a:fld>
            <a:endParaRPr lang="es-ES_tradnl" altLang="es-AR" sz="1000">
              <a:solidFill>
                <a:srgbClr val="045C75"/>
              </a:solidFill>
            </a:endParaRPr>
          </a:p>
        </p:txBody>
      </p:sp>
      <p:sp>
        <p:nvSpPr>
          <p:cNvPr id="65538" name="Text Box 2">
            <a:extLst>
              <a:ext uri="{FF2B5EF4-FFF2-40B4-BE49-F238E27FC236}">
                <a16:creationId xmlns:a16="http://schemas.microsoft.com/office/drawing/2014/main" id="{E1E498F3-B68B-D867-8741-21C181421BB7}"/>
              </a:ext>
            </a:extLst>
          </p:cNvPr>
          <p:cNvSpPr txBox="1">
            <a:spLocks noChangeArrowheads="1"/>
          </p:cNvSpPr>
          <p:nvPr/>
        </p:nvSpPr>
        <p:spPr bwMode="auto">
          <a:xfrm>
            <a:off x="609600" y="249238"/>
            <a:ext cx="79454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700" b="1" u="none"/>
              <a:t>Ejemplo</a:t>
            </a:r>
            <a:endParaRPr lang="es-ES_tradnl" altLang="es-AR" b="1" u="none"/>
          </a:p>
        </p:txBody>
      </p:sp>
      <p:sp>
        <p:nvSpPr>
          <p:cNvPr id="65539" name="Text Box 3">
            <a:extLst>
              <a:ext uri="{FF2B5EF4-FFF2-40B4-BE49-F238E27FC236}">
                <a16:creationId xmlns:a16="http://schemas.microsoft.com/office/drawing/2014/main" id="{448B74ED-ED72-2B13-C056-656C8C82422D}"/>
              </a:ext>
            </a:extLst>
          </p:cNvPr>
          <p:cNvSpPr txBox="1">
            <a:spLocks noChangeArrowheads="1"/>
          </p:cNvSpPr>
          <p:nvPr/>
        </p:nvSpPr>
        <p:spPr bwMode="auto">
          <a:xfrm>
            <a:off x="592138" y="571500"/>
            <a:ext cx="7947025"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r>
              <a:rPr lang="es-ES" altLang="es-AR" sz="1600" u="none"/>
              <a:t>Teniendo que P es </a:t>
            </a:r>
            <a:r>
              <a:rPr lang="es-ES" altLang="es-AR" sz="1600" b="1" u="none"/>
              <a:t>V</a:t>
            </a:r>
            <a:r>
              <a:rPr lang="es-ES" altLang="es-AR" sz="1600" u="none"/>
              <a:t>, Q es </a:t>
            </a:r>
            <a:r>
              <a:rPr lang="es-ES" altLang="es-AR" sz="1600" b="1" u="none"/>
              <a:t>F</a:t>
            </a:r>
            <a:r>
              <a:rPr lang="es-ES" altLang="es-AR" sz="1600" u="none"/>
              <a:t>, R es </a:t>
            </a:r>
            <a:r>
              <a:rPr lang="es-ES" altLang="es-AR" sz="1600" b="1" u="none"/>
              <a:t>V</a:t>
            </a:r>
            <a:r>
              <a:rPr lang="es-ES" altLang="es-AR" sz="1600" u="none"/>
              <a:t> y S es </a:t>
            </a:r>
            <a:r>
              <a:rPr lang="es-ES" altLang="es-AR" sz="1600" b="1" u="none"/>
              <a:t>V</a:t>
            </a:r>
            <a:r>
              <a:rPr lang="es-ES" altLang="es-AR" sz="1600" u="none"/>
              <a:t>, la interpretación para la fórmula:</a:t>
            </a:r>
          </a:p>
          <a:p>
            <a:pPr algn="just"/>
            <a:endParaRPr lang="es-ES" altLang="es-AR" sz="800" u="none"/>
          </a:p>
          <a:p>
            <a:pPr algn="ctr"/>
            <a:r>
              <a:rPr lang="es-ES" altLang="es-AR" sz="1800" u="none"/>
              <a:t>(¬ ( P </a:t>
            </a:r>
            <a:r>
              <a:rPr lang="es-ES" altLang="es-AR" sz="1800" u="none">
                <a:sym typeface="Symbol" pitchFamily="2" charset="2"/>
              </a:rPr>
              <a:t></a:t>
            </a:r>
            <a:r>
              <a:rPr lang="es-ES" altLang="es-AR" sz="1800" u="none"/>
              <a:t> Q) </a:t>
            </a:r>
            <a:r>
              <a:rPr lang="es-ES" altLang="es-AR" sz="1800" u="none">
                <a:sym typeface="Symbol" pitchFamily="2" charset="2"/>
              </a:rPr>
              <a:t></a:t>
            </a:r>
            <a:r>
              <a:rPr lang="es-ES" altLang="es-AR" sz="1800" u="none"/>
              <a:t> ( R </a:t>
            </a:r>
            <a:r>
              <a:rPr lang="es-ES" altLang="es-AR" sz="1800" u="none">
                <a:sym typeface="Symbol" pitchFamily="2" charset="2"/>
              </a:rPr>
              <a:t></a:t>
            </a:r>
            <a:r>
              <a:rPr lang="es-ES" altLang="es-AR" sz="1800" u="none"/>
              <a:t> S)) </a:t>
            </a:r>
          </a:p>
          <a:p>
            <a:r>
              <a:rPr lang="es-ES" altLang="es-AR" sz="1800" u="none"/>
              <a:t>es: </a:t>
            </a:r>
            <a:endParaRPr lang="es-ES_tradnl" altLang="es-AR" sz="1800" u="none"/>
          </a:p>
        </p:txBody>
      </p:sp>
      <p:sp>
        <p:nvSpPr>
          <p:cNvPr id="65540" name="Text Box 7">
            <a:extLst>
              <a:ext uri="{FF2B5EF4-FFF2-40B4-BE49-F238E27FC236}">
                <a16:creationId xmlns:a16="http://schemas.microsoft.com/office/drawing/2014/main" id="{5A8513B1-79F2-6B8B-8E1B-1B144796C2C0}"/>
              </a:ext>
            </a:extLst>
          </p:cNvPr>
          <p:cNvSpPr txBox="1">
            <a:spLocks noChangeArrowheads="1"/>
          </p:cNvSpPr>
          <p:nvPr/>
        </p:nvSpPr>
        <p:spPr bwMode="auto">
          <a:xfrm>
            <a:off x="592138" y="1633538"/>
            <a:ext cx="7947025"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r>
              <a:rPr lang="es-ES" altLang="es-AR" sz="1600" u="none"/>
              <a:t>En general, para evaluar una fórmula, se deben considerar todas sus posibles interpretaciones. </a:t>
            </a:r>
          </a:p>
          <a:p>
            <a:pPr>
              <a:spcBef>
                <a:spcPts val="600"/>
              </a:spcBef>
            </a:pPr>
            <a:r>
              <a:rPr lang="es-ES" altLang="es-AR" sz="1600" u="none"/>
              <a:t>Ejemplo: La evaluación de</a:t>
            </a:r>
          </a:p>
          <a:p>
            <a:r>
              <a:rPr lang="es-ES" altLang="es-AR" sz="1600" u="none"/>
              <a:t>                     ( ¬ ( P </a:t>
            </a:r>
            <a:r>
              <a:rPr lang="es-ES" altLang="es-AR" sz="1600" u="none">
                <a:sym typeface="Symbol" pitchFamily="2" charset="2"/>
              </a:rPr>
              <a:t></a:t>
            </a:r>
            <a:r>
              <a:rPr lang="es-ES" altLang="es-AR" sz="1600" u="none"/>
              <a:t> Q) </a:t>
            </a:r>
            <a:r>
              <a:rPr lang="es-ES" altLang="es-AR" sz="1600" u="none">
                <a:sym typeface="Symbol" pitchFamily="2" charset="2"/>
              </a:rPr>
              <a:t></a:t>
            </a:r>
            <a:r>
              <a:rPr lang="es-ES" altLang="es-AR" sz="1600" u="none"/>
              <a:t> ( R </a:t>
            </a:r>
            <a:r>
              <a:rPr lang="es-ES" altLang="es-AR" sz="1600" u="none">
                <a:sym typeface="Symbol" pitchFamily="2" charset="2"/>
              </a:rPr>
              <a:t></a:t>
            </a:r>
            <a:r>
              <a:rPr lang="es-ES" altLang="es-AR" sz="1600" u="none"/>
              <a:t> S)) es: </a:t>
            </a:r>
            <a:endParaRPr lang="es-ES_tradnl" altLang="es-AR" sz="1600" u="none"/>
          </a:p>
        </p:txBody>
      </p:sp>
      <p:graphicFrame>
        <p:nvGraphicFramePr>
          <p:cNvPr id="65541" name="Object 1025">
            <a:extLst>
              <a:ext uri="{FF2B5EF4-FFF2-40B4-BE49-F238E27FC236}">
                <a16:creationId xmlns:a16="http://schemas.microsoft.com/office/drawing/2014/main" id="{80BADC68-6C11-061C-0EBB-F975A642D758}"/>
              </a:ext>
            </a:extLst>
          </p:cNvPr>
          <p:cNvGraphicFramePr>
            <a:graphicFrameLocks noChangeAspect="1"/>
          </p:cNvGraphicFramePr>
          <p:nvPr/>
        </p:nvGraphicFramePr>
        <p:xfrm>
          <a:off x="1981200" y="2713038"/>
          <a:ext cx="5867400" cy="2444750"/>
        </p:xfrm>
        <a:graphic>
          <a:graphicData uri="http://schemas.openxmlformats.org/presentationml/2006/ole">
            <mc:AlternateContent xmlns:mc="http://schemas.openxmlformats.org/markup-compatibility/2006">
              <mc:Choice xmlns:v="urn:schemas-microsoft-com:vml" Requires="v">
                <p:oleObj name="Documento" r:id="rId2" imgW="27978100" imgH="19507200" progId="Word.Document.8">
                  <p:embed/>
                </p:oleObj>
              </mc:Choice>
              <mc:Fallback>
                <p:oleObj name="Documento" r:id="rId2" imgW="27978100" imgH="19507200" progId="Word.Document.8">
                  <p:embed/>
                  <p:pic>
                    <p:nvPicPr>
                      <p:cNvPr id="0" name="Object 10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713038"/>
                        <a:ext cx="5867400"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65542" name="Picture 3" descr="unsl.jpeg">
            <a:extLst>
              <a:ext uri="{FF2B5EF4-FFF2-40B4-BE49-F238E27FC236}">
                <a16:creationId xmlns:a16="http://schemas.microsoft.com/office/drawing/2014/main" id="{439BDB56-46C9-63FA-5362-095FE8E04BB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39838" y="5233988"/>
            <a:ext cx="342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4" descr="fcfmyn.jpeg">
            <a:extLst>
              <a:ext uri="{FF2B5EF4-FFF2-40B4-BE49-F238E27FC236}">
                <a16:creationId xmlns:a16="http://schemas.microsoft.com/office/drawing/2014/main" id="{C2570783-A52B-4212-6F2E-3A5D1929F97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6275" y="5251450"/>
            <a:ext cx="433388"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4" name="Picture 5" descr="dpto.jpeg">
            <a:extLst>
              <a:ext uri="{FF2B5EF4-FFF2-40B4-BE49-F238E27FC236}">
                <a16:creationId xmlns:a16="http://schemas.microsoft.com/office/drawing/2014/main" id="{79F9796C-EF8E-89A1-8E1C-92504009313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9388" y="5199063"/>
            <a:ext cx="4730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CE6E2F81-B126-7EE4-2FED-DEAFC3A778B0}"/>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4">
            <a:extLst>
              <a:ext uri="{FF2B5EF4-FFF2-40B4-BE49-F238E27FC236}">
                <a16:creationId xmlns:a16="http://schemas.microsoft.com/office/drawing/2014/main" id="{718CD5EA-9174-AF8A-A644-4B2681E587F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F1A8AB30-693F-DF47-BD11-AA3DF5554010}" type="slidenum">
              <a:rPr lang="es-ES_tradnl" altLang="es-AR" sz="1000">
                <a:solidFill>
                  <a:srgbClr val="045C75"/>
                </a:solidFill>
              </a:rPr>
              <a:pPr/>
              <a:t>5</a:t>
            </a:fld>
            <a:endParaRPr lang="es-ES_tradnl" altLang="es-AR" sz="1000">
              <a:solidFill>
                <a:srgbClr val="045C75"/>
              </a:solidFill>
            </a:endParaRPr>
          </a:p>
        </p:txBody>
      </p:sp>
      <p:sp>
        <p:nvSpPr>
          <p:cNvPr id="20482" name="Text Box 2">
            <a:extLst>
              <a:ext uri="{FF2B5EF4-FFF2-40B4-BE49-F238E27FC236}">
                <a16:creationId xmlns:a16="http://schemas.microsoft.com/office/drawing/2014/main" id="{C42AF0A0-BD64-A869-D990-5E217D871AA9}"/>
              </a:ext>
            </a:extLst>
          </p:cNvPr>
          <p:cNvSpPr txBox="1">
            <a:spLocks noChangeArrowheads="1"/>
          </p:cNvSpPr>
          <p:nvPr/>
        </p:nvSpPr>
        <p:spPr bwMode="auto">
          <a:xfrm>
            <a:off x="179388" y="769938"/>
            <a:ext cx="2808287"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b="1" u="none"/>
              <a:t>Lógica Formal</a:t>
            </a:r>
          </a:p>
        </p:txBody>
      </p:sp>
      <p:sp>
        <p:nvSpPr>
          <p:cNvPr id="22532" name="Text Box 3">
            <a:extLst>
              <a:ext uri="{FF2B5EF4-FFF2-40B4-BE49-F238E27FC236}">
                <a16:creationId xmlns:a16="http://schemas.microsoft.com/office/drawing/2014/main" id="{16E5D46F-EB4B-F09F-E18A-1153EB2198FB}"/>
              </a:ext>
            </a:extLst>
          </p:cNvPr>
          <p:cNvSpPr txBox="1">
            <a:spLocks noChangeArrowheads="1"/>
          </p:cNvSpPr>
          <p:nvPr/>
        </p:nvSpPr>
        <p:spPr bwMode="auto">
          <a:xfrm>
            <a:off x="684213" y="3433763"/>
            <a:ext cx="7924800" cy="9096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r>
              <a:rPr lang="es-ES" altLang="es-AR" sz="1800" u="none"/>
              <a:t>Estudia los </a:t>
            </a:r>
            <a:r>
              <a:rPr lang="es-ES" altLang="es-AR" sz="1800"/>
              <a:t>principios</a:t>
            </a:r>
            <a:r>
              <a:rPr lang="es-ES" altLang="es-AR" sz="1800" u="none"/>
              <a:t> y </a:t>
            </a:r>
            <a:r>
              <a:rPr lang="es-ES" altLang="es-AR" sz="1800"/>
              <a:t>métodos</a:t>
            </a:r>
            <a:r>
              <a:rPr lang="es-ES" altLang="es-AR" sz="1800" u="none"/>
              <a:t> a través de los cuales es posible determinar la </a:t>
            </a:r>
            <a:r>
              <a:rPr lang="es-ES" altLang="es-AR" sz="1800"/>
              <a:t>validez</a:t>
            </a:r>
            <a:r>
              <a:rPr lang="es-ES" altLang="es-AR" sz="1800" u="none"/>
              <a:t> de argumentos, desde el punto de vista solamente de su </a:t>
            </a:r>
            <a:r>
              <a:rPr lang="es-ES" altLang="es-AR" sz="1800"/>
              <a:t>estructura</a:t>
            </a:r>
            <a:r>
              <a:rPr lang="es-ES" altLang="es-AR" sz="1800" u="none"/>
              <a:t>, sin tomar en cuenta el </a:t>
            </a:r>
            <a:r>
              <a:rPr lang="es-ES" altLang="es-AR" sz="1800"/>
              <a:t>contenido semántico</a:t>
            </a:r>
            <a:r>
              <a:rPr lang="es-ES" altLang="es-AR" sz="1800" u="none"/>
              <a:t> de las expresiones de los argumentos.</a:t>
            </a:r>
            <a:r>
              <a:rPr lang="es-ES" altLang="es-AR" sz="1800"/>
              <a:t> </a:t>
            </a:r>
            <a:endParaRPr lang="es-ES_tradnl" altLang="es-AR" sz="1800" u="none"/>
          </a:p>
        </p:txBody>
      </p:sp>
      <p:sp>
        <p:nvSpPr>
          <p:cNvPr id="8" name="TextBox 7">
            <a:extLst>
              <a:ext uri="{FF2B5EF4-FFF2-40B4-BE49-F238E27FC236}">
                <a16:creationId xmlns:a16="http://schemas.microsoft.com/office/drawing/2014/main" id="{D89DFD7D-2652-26CC-8155-9C738A82403A}"/>
              </a:ext>
            </a:extLst>
          </p:cNvPr>
          <p:cNvSpPr txBox="1"/>
          <p:nvPr/>
        </p:nvSpPr>
        <p:spPr>
          <a:xfrm>
            <a:off x="755576" y="1489348"/>
            <a:ext cx="7772400" cy="40011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defRPr/>
            </a:pPr>
            <a:r>
              <a:rPr lang="en-US" altLang="es-AR" u="none">
                <a:solidFill>
                  <a:srgbClr val="000000"/>
                </a:solidFill>
              </a:rPr>
              <a:t>La </a:t>
            </a:r>
            <a:r>
              <a:rPr lang="en-US" altLang="es-AR" b="1" i="1" u="none"/>
              <a:t>Lógica Formal </a:t>
            </a:r>
            <a:r>
              <a:rPr lang="en-US" altLang="es-AR" u="none">
                <a:solidFill>
                  <a:srgbClr val="000000"/>
                </a:solidFill>
              </a:rPr>
              <a:t>es la ciencia del razonamiento formalmente válido</a:t>
            </a:r>
          </a:p>
        </p:txBody>
      </p:sp>
      <p:sp>
        <p:nvSpPr>
          <p:cNvPr id="9" name="TextBox 8">
            <a:extLst>
              <a:ext uri="{FF2B5EF4-FFF2-40B4-BE49-F238E27FC236}">
                <a16:creationId xmlns:a16="http://schemas.microsoft.com/office/drawing/2014/main" id="{56A88952-808E-589A-452E-19CFF08DDFDD}"/>
              </a:ext>
            </a:extLst>
          </p:cNvPr>
          <p:cNvSpPr txBox="1"/>
          <p:nvPr/>
        </p:nvSpPr>
        <p:spPr>
          <a:xfrm>
            <a:off x="250825" y="2425700"/>
            <a:ext cx="8686800" cy="40005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a:defRPr sz="2000" u="sng">
                <a:solidFill>
                  <a:schemeClr val="tx1"/>
                </a:solidFill>
                <a:latin typeface="Times New Roman" charset="0"/>
                <a:ea typeface="ＭＳ Ｐゴシック" charset="0"/>
                <a:cs typeface="ＭＳ Ｐゴシック" charset="0"/>
              </a:defRPr>
            </a:lvl1pPr>
            <a:lvl2pPr marL="37931725" indent="-37474525">
              <a:defRPr sz="2000" u="sng">
                <a:solidFill>
                  <a:schemeClr val="tx1"/>
                </a:solidFill>
                <a:latin typeface="Times New Roman" charset="0"/>
                <a:ea typeface="ＭＳ Ｐゴシック" charset="0"/>
              </a:defRPr>
            </a:lvl2pPr>
            <a:lvl3pPr>
              <a:defRPr sz="2000" u="sng">
                <a:solidFill>
                  <a:schemeClr val="tx1"/>
                </a:solidFill>
                <a:latin typeface="Times New Roman" charset="0"/>
                <a:ea typeface="ＭＳ Ｐゴシック" charset="0"/>
              </a:defRPr>
            </a:lvl3pPr>
            <a:lvl4pPr>
              <a:defRPr sz="2000" u="sng">
                <a:solidFill>
                  <a:schemeClr val="tx1"/>
                </a:solidFill>
                <a:latin typeface="Times New Roman" charset="0"/>
                <a:ea typeface="ＭＳ Ｐゴシック" charset="0"/>
              </a:defRPr>
            </a:lvl4pPr>
            <a:lvl5pPr>
              <a:defRPr sz="2000" u="sng">
                <a:solidFill>
                  <a:schemeClr val="tx1"/>
                </a:solidFill>
                <a:latin typeface="Times New Roman" charset="0"/>
                <a:ea typeface="ＭＳ Ｐゴシック" charset="0"/>
              </a:defRPr>
            </a:lvl5pPr>
            <a:lvl6pPr marL="457200" eaLnBrk="0" fontAlgn="base" hangingPunct="0">
              <a:spcBef>
                <a:spcPct val="0"/>
              </a:spcBef>
              <a:spcAft>
                <a:spcPct val="0"/>
              </a:spcAft>
              <a:defRPr sz="2000" u="sng">
                <a:solidFill>
                  <a:schemeClr val="tx1"/>
                </a:solidFill>
                <a:latin typeface="Times New Roman" charset="0"/>
                <a:ea typeface="ＭＳ Ｐゴシック" charset="0"/>
              </a:defRPr>
            </a:lvl6pPr>
            <a:lvl7pPr marL="914400" eaLnBrk="0" fontAlgn="base" hangingPunct="0">
              <a:spcBef>
                <a:spcPct val="0"/>
              </a:spcBef>
              <a:spcAft>
                <a:spcPct val="0"/>
              </a:spcAft>
              <a:defRPr sz="2000" u="sng">
                <a:solidFill>
                  <a:schemeClr val="tx1"/>
                </a:solidFill>
                <a:latin typeface="Times New Roman" charset="0"/>
                <a:ea typeface="ＭＳ Ｐゴシック" charset="0"/>
              </a:defRPr>
            </a:lvl7pPr>
            <a:lvl8pPr marL="1371600" eaLnBrk="0" fontAlgn="base" hangingPunct="0">
              <a:spcBef>
                <a:spcPct val="0"/>
              </a:spcBef>
              <a:spcAft>
                <a:spcPct val="0"/>
              </a:spcAft>
              <a:defRPr sz="2000" u="sng">
                <a:solidFill>
                  <a:schemeClr val="tx1"/>
                </a:solidFill>
                <a:latin typeface="Times New Roman" charset="0"/>
                <a:ea typeface="ＭＳ Ｐゴシック" charset="0"/>
              </a:defRPr>
            </a:lvl8pPr>
            <a:lvl9pPr marL="1828800" eaLnBrk="0" fontAlgn="base" hangingPunct="0">
              <a:spcBef>
                <a:spcPct val="0"/>
              </a:spcBef>
              <a:spcAft>
                <a:spcPct val="0"/>
              </a:spcAft>
              <a:defRPr sz="2000" u="sng">
                <a:solidFill>
                  <a:schemeClr val="tx1"/>
                </a:solidFill>
                <a:latin typeface="Times New Roman" charset="0"/>
                <a:ea typeface="ＭＳ Ｐゴシック" charset="0"/>
              </a:defRPr>
            </a:lvl9pPr>
          </a:lstStyle>
          <a:p>
            <a:pPr>
              <a:defRPr/>
            </a:pPr>
            <a:r>
              <a:rPr lang="en-US" u="none">
                <a:solidFill>
                  <a:srgbClr val="000000"/>
                </a:solidFill>
                <a:latin typeface="Constantia" charset="0"/>
              </a:rPr>
              <a:t>Se encarga de las </a:t>
            </a:r>
            <a:r>
              <a:rPr lang="en-US" b="1" i="1" u="none">
                <a:solidFill>
                  <a:srgbClr val="000000"/>
                </a:solidFill>
                <a:latin typeface="Constantia" charset="0"/>
              </a:rPr>
              <a:t>formas</a:t>
            </a:r>
            <a:r>
              <a:rPr lang="en-US" u="none">
                <a:solidFill>
                  <a:srgbClr val="000000"/>
                </a:solidFill>
                <a:latin typeface="Constantia" charset="0"/>
              </a:rPr>
              <a:t> y de las </a:t>
            </a:r>
            <a:r>
              <a:rPr lang="en-US" b="1" i="1" u="none">
                <a:solidFill>
                  <a:srgbClr val="000000"/>
                </a:solidFill>
                <a:latin typeface="Constantia" charset="0"/>
              </a:rPr>
              <a:t>leyes generales</a:t>
            </a:r>
            <a:r>
              <a:rPr lang="en-US" u="none">
                <a:solidFill>
                  <a:srgbClr val="000000"/>
                </a:solidFill>
                <a:latin typeface="Constantia" charset="0"/>
              </a:rPr>
              <a:t> del razonamiento humano</a:t>
            </a:r>
          </a:p>
        </p:txBody>
      </p:sp>
      <p:pic>
        <p:nvPicPr>
          <p:cNvPr id="20488" name="Picture 3" descr="unsl.jpeg">
            <a:extLst>
              <a:ext uri="{FF2B5EF4-FFF2-40B4-BE49-F238E27FC236}">
                <a16:creationId xmlns:a16="http://schemas.microsoft.com/office/drawing/2014/main" id="{A3B12539-3B39-893A-0C34-8C6B76993C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9838" y="5089525"/>
            <a:ext cx="342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4" descr="fcfmyn.jpeg">
            <a:extLst>
              <a:ext uri="{FF2B5EF4-FFF2-40B4-BE49-F238E27FC236}">
                <a16:creationId xmlns:a16="http://schemas.microsoft.com/office/drawing/2014/main" id="{2F4A28E5-C5A3-937D-FFCD-ACFAB28388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275" y="5106988"/>
            <a:ext cx="433388"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5" descr="dpto.jpeg">
            <a:extLst>
              <a:ext uri="{FF2B5EF4-FFF2-40B4-BE49-F238E27FC236}">
                <a16:creationId xmlns:a16="http://schemas.microsoft.com/office/drawing/2014/main" id="{75D22BE8-5A9B-804F-AD95-B50368A8F19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054600"/>
            <a:ext cx="4730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D9A7E13A-7CBA-AA2D-9EB1-F0F1B2A6966F}"/>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10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nodeType="afterEffect">
                                  <p:stCondLst>
                                    <p:cond delay="1000"/>
                                  </p:stCondLst>
                                  <p:childTnLst>
                                    <p:set>
                                      <p:cBhvr>
                                        <p:cTn id="9" dur="1" fill="hold">
                                          <p:stCondLst>
                                            <p:cond delay="0"/>
                                          </p:stCondLst>
                                        </p:cTn>
                                        <p:tgtEl>
                                          <p:spTgt spid="22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nimBg="1"/>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Number Placeholder 2">
            <a:extLst>
              <a:ext uri="{FF2B5EF4-FFF2-40B4-BE49-F238E27FC236}">
                <a16:creationId xmlns:a16="http://schemas.microsoft.com/office/drawing/2014/main" id="{51D40E22-4791-9073-56C8-96BF1E5FEF7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B0FA96C0-5541-494B-9354-8A93B8C042CF}" type="slidenum">
              <a:rPr lang="es-ES_tradnl" altLang="es-AR" sz="1000">
                <a:solidFill>
                  <a:srgbClr val="045C75"/>
                </a:solidFill>
              </a:rPr>
              <a:pPr/>
              <a:t>50</a:t>
            </a:fld>
            <a:endParaRPr lang="es-ES_tradnl" altLang="es-AR" sz="1000">
              <a:solidFill>
                <a:srgbClr val="045C75"/>
              </a:solidFill>
            </a:endParaRPr>
          </a:p>
        </p:txBody>
      </p:sp>
      <p:sp>
        <p:nvSpPr>
          <p:cNvPr id="66562" name="Text Box 2">
            <a:extLst>
              <a:ext uri="{FF2B5EF4-FFF2-40B4-BE49-F238E27FC236}">
                <a16:creationId xmlns:a16="http://schemas.microsoft.com/office/drawing/2014/main" id="{E17C9A20-7180-4A7C-6D86-B56F9E6F18F4}"/>
              </a:ext>
            </a:extLst>
          </p:cNvPr>
          <p:cNvSpPr txBox="1">
            <a:spLocks noChangeArrowheads="1"/>
          </p:cNvSpPr>
          <p:nvPr/>
        </p:nvSpPr>
        <p:spPr bwMode="auto">
          <a:xfrm>
            <a:off x="609600" y="557213"/>
            <a:ext cx="79454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 altLang="es-AR" sz="1800" u="none"/>
              <a:t>De la evaluación de una fórmula, se pueden definir los siguientes conceptos:  </a:t>
            </a:r>
            <a:endParaRPr lang="es-ES_tradnl" altLang="es-AR" sz="1800" u="none"/>
          </a:p>
        </p:txBody>
      </p:sp>
      <p:sp>
        <p:nvSpPr>
          <p:cNvPr id="66563" name="Text Box 3">
            <a:extLst>
              <a:ext uri="{FF2B5EF4-FFF2-40B4-BE49-F238E27FC236}">
                <a16:creationId xmlns:a16="http://schemas.microsoft.com/office/drawing/2014/main" id="{C4C0A71A-B5BD-41CA-3593-B8AB769DBB5B}"/>
              </a:ext>
            </a:extLst>
          </p:cNvPr>
          <p:cNvSpPr txBox="1">
            <a:spLocks noChangeArrowheads="1"/>
          </p:cNvSpPr>
          <p:nvPr/>
        </p:nvSpPr>
        <p:spPr bwMode="auto">
          <a:xfrm>
            <a:off x="592138" y="969963"/>
            <a:ext cx="7947025"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marL="323850" indent="-323850">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buFontTx/>
              <a:buChar char="•"/>
            </a:pPr>
            <a:r>
              <a:rPr lang="es-ES" altLang="es-AR" sz="1800" b="1" u="none"/>
              <a:t>Tautología o fórmula válida</a:t>
            </a:r>
            <a:r>
              <a:rPr lang="es-ES" altLang="es-AR" sz="1800" u="none"/>
              <a:t>: Una fbf es una tautología si es verdadera para todas sus posibles interpretaciones. Una tautología también se conoce como una fórmula válida.</a:t>
            </a:r>
          </a:p>
          <a:p>
            <a:pPr algn="ctr"/>
            <a:r>
              <a:rPr lang="es-ES" altLang="es-AR" sz="1800" u="none"/>
              <a:t>Ej. (P </a:t>
            </a:r>
            <a:r>
              <a:rPr lang="es-ES" altLang="es-AR" sz="1800" u="none">
                <a:sym typeface="Symbol" pitchFamily="2" charset="2"/>
              </a:rPr>
              <a:t>P)</a:t>
            </a:r>
            <a:r>
              <a:rPr lang="es-ES" altLang="es-AR" sz="1800" u="none"/>
              <a:t> </a:t>
            </a:r>
          </a:p>
          <a:p>
            <a:pPr algn="just"/>
            <a:endParaRPr lang="es-ES" altLang="es-AR" sz="1100" u="none"/>
          </a:p>
          <a:p>
            <a:pPr algn="just">
              <a:buFontTx/>
              <a:buChar char="•"/>
            </a:pPr>
            <a:r>
              <a:rPr lang="es-ES" altLang="es-AR" sz="1800" b="1" u="none"/>
              <a:t>Contradicción, fórmula inconsistente o fórmula insatisfactible</a:t>
            </a:r>
            <a:r>
              <a:rPr lang="es-ES" altLang="es-AR" sz="1800" u="none"/>
              <a:t>: Una fbf es una contradicción si es falsa para todas sus posibles interpretaciones. Una contradicción también se conoce como una fórmula inconsistente o una fórmula insatisfactible. </a:t>
            </a:r>
          </a:p>
          <a:p>
            <a:pPr algn="just">
              <a:buFontTx/>
              <a:buChar char="•"/>
            </a:pPr>
            <a:endParaRPr lang="es-ES" altLang="es-AR" sz="1100" u="none"/>
          </a:p>
          <a:p>
            <a:pPr algn="ctr"/>
            <a:r>
              <a:rPr lang="es-ES" altLang="es-AR" sz="1800" u="none"/>
              <a:t>Ej. (P</a:t>
            </a:r>
            <a:r>
              <a:rPr lang="es-ES" altLang="es-AR" sz="1800" u="none">
                <a:sym typeface="Symbol" pitchFamily="2" charset="2"/>
              </a:rPr>
              <a:t>P)</a:t>
            </a:r>
            <a:endParaRPr lang="es-ES" altLang="es-AR" sz="1800" u="none"/>
          </a:p>
          <a:p>
            <a:endParaRPr lang="es-ES" altLang="es-AR" sz="1100" u="none"/>
          </a:p>
          <a:p>
            <a:pPr algn="just">
              <a:buFontTx/>
              <a:buChar char="•"/>
            </a:pPr>
            <a:r>
              <a:rPr lang="es-ES" altLang="es-AR" sz="1800" b="1" u="none"/>
              <a:t>Fórmula consistente o fórmula satisfactible</a:t>
            </a:r>
            <a:r>
              <a:rPr lang="es-ES" altLang="es-AR" sz="1800" u="none"/>
              <a:t>: Una fbf que al menos tiene una interpretación verdadera se conoce como una fórmula consistente o satisfactible. </a:t>
            </a:r>
          </a:p>
          <a:p>
            <a:pPr algn="ctr"/>
            <a:endParaRPr lang="es-ES" altLang="es-AR" sz="1100" u="none"/>
          </a:p>
          <a:p>
            <a:pPr algn="ctr"/>
            <a:r>
              <a:rPr lang="es-ES" altLang="es-AR" sz="1800" u="none"/>
              <a:t>Ej. (P </a:t>
            </a:r>
            <a:r>
              <a:rPr lang="es-ES" altLang="es-AR" sz="1800" u="none">
                <a:sym typeface="Symbol" pitchFamily="2" charset="2"/>
              </a:rPr>
              <a:t> Q)</a:t>
            </a:r>
            <a:endParaRPr lang="es-ES" altLang="es-AR" sz="1800" u="none"/>
          </a:p>
          <a:p>
            <a:endParaRPr lang="es-ES_tradnl" altLang="es-AR" u="none"/>
          </a:p>
        </p:txBody>
      </p:sp>
      <p:pic>
        <p:nvPicPr>
          <p:cNvPr id="66564" name="Picture 3" descr="unsl.jpeg">
            <a:extLst>
              <a:ext uri="{FF2B5EF4-FFF2-40B4-BE49-F238E27FC236}">
                <a16:creationId xmlns:a16="http://schemas.microsoft.com/office/drawing/2014/main" id="{3CE571A9-42AA-2F4E-5F0F-C5313BFE04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9838" y="5233988"/>
            <a:ext cx="342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4" descr="fcfmyn.jpeg">
            <a:extLst>
              <a:ext uri="{FF2B5EF4-FFF2-40B4-BE49-F238E27FC236}">
                <a16:creationId xmlns:a16="http://schemas.microsoft.com/office/drawing/2014/main" id="{DA331A9B-B87F-D319-C8B8-E1948AB40D4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275" y="5251450"/>
            <a:ext cx="433388"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5" descr="dpto.jpeg">
            <a:extLst>
              <a:ext uri="{FF2B5EF4-FFF2-40B4-BE49-F238E27FC236}">
                <a16:creationId xmlns:a16="http://schemas.microsoft.com/office/drawing/2014/main" id="{D563F9F6-0295-4796-CEB7-CE75FD95F69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199063"/>
            <a:ext cx="4730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B1AF1238-2F90-B403-7883-221BC09A222D}"/>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2">
            <a:extLst>
              <a:ext uri="{FF2B5EF4-FFF2-40B4-BE49-F238E27FC236}">
                <a16:creationId xmlns:a16="http://schemas.microsoft.com/office/drawing/2014/main" id="{C3DEB3EB-DA6A-9C90-E7D8-1BB3C20AB15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AE49A7B4-E010-C943-B3CB-1A2E935F95D5}" type="slidenum">
              <a:rPr lang="es-ES_tradnl" altLang="es-AR" sz="1000">
                <a:solidFill>
                  <a:srgbClr val="045C75"/>
                </a:solidFill>
              </a:rPr>
              <a:pPr/>
              <a:t>51</a:t>
            </a:fld>
            <a:endParaRPr lang="es-ES_tradnl" altLang="es-AR" sz="1000">
              <a:solidFill>
                <a:srgbClr val="045C75"/>
              </a:solidFill>
            </a:endParaRPr>
          </a:p>
        </p:txBody>
      </p:sp>
      <p:sp>
        <p:nvSpPr>
          <p:cNvPr id="67586" name="Text Box 2">
            <a:extLst>
              <a:ext uri="{FF2B5EF4-FFF2-40B4-BE49-F238E27FC236}">
                <a16:creationId xmlns:a16="http://schemas.microsoft.com/office/drawing/2014/main" id="{7C295BF1-0549-70F5-F39B-9BD477E3612D}"/>
              </a:ext>
            </a:extLst>
          </p:cNvPr>
          <p:cNvSpPr txBox="1">
            <a:spLocks noChangeArrowheads="1"/>
          </p:cNvSpPr>
          <p:nvPr/>
        </p:nvSpPr>
        <p:spPr bwMode="auto">
          <a:xfrm>
            <a:off x="609600" y="1133475"/>
            <a:ext cx="79454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 altLang="es-AR" sz="1800" u="none"/>
              <a:t>De la evaluación de una fórmula, se pueden definir los siguientes conceptos:  </a:t>
            </a:r>
            <a:endParaRPr lang="es-ES_tradnl" altLang="es-AR" sz="1800" u="none"/>
          </a:p>
        </p:txBody>
      </p:sp>
      <p:sp>
        <p:nvSpPr>
          <p:cNvPr id="67587" name="Text Box 3">
            <a:extLst>
              <a:ext uri="{FF2B5EF4-FFF2-40B4-BE49-F238E27FC236}">
                <a16:creationId xmlns:a16="http://schemas.microsoft.com/office/drawing/2014/main" id="{112FE393-D15A-E700-65B6-B1DF50F98A95}"/>
              </a:ext>
            </a:extLst>
          </p:cNvPr>
          <p:cNvSpPr txBox="1">
            <a:spLocks noChangeArrowheads="1"/>
          </p:cNvSpPr>
          <p:nvPr/>
        </p:nvSpPr>
        <p:spPr bwMode="auto">
          <a:xfrm>
            <a:off x="592138" y="1974850"/>
            <a:ext cx="7947025"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marL="323850" indent="-323850">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buFontTx/>
              <a:buChar char="•"/>
            </a:pPr>
            <a:r>
              <a:rPr lang="es-ES" altLang="es-AR" sz="1800" b="1" u="none"/>
              <a:t>Contingencia</a:t>
            </a:r>
            <a:r>
              <a:rPr lang="es-ES" altLang="es-AR" sz="1800" u="none"/>
              <a:t>: Una fbf es una contingencia si alguna de las combinaciones de los valores de verdad de sus variables se evalúa como verdadero y alguna de las combinaciones de los valores de verdad de sus variables se evalúa como falso.</a:t>
            </a:r>
          </a:p>
          <a:p>
            <a:pPr algn="ctr">
              <a:spcBef>
                <a:spcPts val="600"/>
              </a:spcBef>
            </a:pPr>
            <a:r>
              <a:rPr lang="es-ES" altLang="es-AR" sz="1800" u="none"/>
              <a:t> Ej. (P </a:t>
            </a:r>
            <a:r>
              <a:rPr lang="es-ES" altLang="es-AR" sz="1800" u="none">
                <a:sym typeface="Symbol" pitchFamily="2" charset="2"/>
              </a:rPr>
              <a:t> Q)</a:t>
            </a:r>
            <a:r>
              <a:rPr lang="es-ES" altLang="es-AR" sz="1800" u="none"/>
              <a:t> </a:t>
            </a:r>
          </a:p>
          <a:p>
            <a:pPr algn="just"/>
            <a:endParaRPr lang="es-ES" altLang="es-AR" sz="1100" u="none"/>
          </a:p>
          <a:p>
            <a:pPr algn="just">
              <a:buFontTx/>
              <a:buChar char="•"/>
            </a:pPr>
            <a:r>
              <a:rPr lang="es-ES" altLang="es-AR" sz="1800" b="1" u="none"/>
              <a:t>P </a:t>
            </a:r>
            <a:r>
              <a:rPr lang="es-ES" altLang="es-AR" sz="1800" b="1"/>
              <a:t>implica lógicamente </a:t>
            </a:r>
            <a:r>
              <a:rPr lang="es-ES" altLang="es-AR" sz="1800" b="1" u="none"/>
              <a:t>a Q</a:t>
            </a:r>
            <a:r>
              <a:rPr lang="es-ES" altLang="es-AR" sz="1800" u="none"/>
              <a:t>: (siendo P y Q fbfs) si (P</a:t>
            </a:r>
            <a:r>
              <a:rPr lang="es-ES" altLang="es-AR" sz="1800" u="none">
                <a:sym typeface="Symbol" pitchFamily="2" charset="2"/>
              </a:rPr>
              <a:t>Q) es una tautología. </a:t>
            </a:r>
          </a:p>
          <a:p>
            <a:pPr algn="just">
              <a:buFontTx/>
              <a:buChar char="•"/>
            </a:pPr>
            <a:endParaRPr lang="es-ES" altLang="es-AR" sz="1800" b="1" u="none">
              <a:sym typeface="Symbol" pitchFamily="2" charset="2"/>
            </a:endParaRPr>
          </a:p>
          <a:p>
            <a:pPr algn="just">
              <a:buFontTx/>
              <a:buChar char="•"/>
            </a:pPr>
            <a:endParaRPr lang="es-ES" altLang="es-AR" sz="1100" u="none"/>
          </a:p>
          <a:p>
            <a:pPr algn="just">
              <a:buFontTx/>
              <a:buChar char="•"/>
            </a:pPr>
            <a:r>
              <a:rPr lang="es-ES" altLang="es-AR" sz="1800" b="1" u="none"/>
              <a:t>P </a:t>
            </a:r>
            <a:r>
              <a:rPr lang="es-ES" altLang="es-AR" sz="1800" b="1"/>
              <a:t>es lógicamente equivalente </a:t>
            </a:r>
            <a:r>
              <a:rPr lang="es-ES" altLang="es-AR" sz="1800" b="1" u="none"/>
              <a:t>a Q</a:t>
            </a:r>
            <a:r>
              <a:rPr lang="es-ES" altLang="es-AR" sz="1800" u="none"/>
              <a:t>: (siendo P y Q fbfs) si (P</a:t>
            </a:r>
            <a:r>
              <a:rPr lang="es-ES" altLang="es-AR" sz="1800" u="none">
                <a:sym typeface="Symbol" pitchFamily="2" charset="2"/>
              </a:rPr>
              <a:t>Q) es una tautología</a:t>
            </a:r>
            <a:r>
              <a:rPr lang="es-ES" altLang="es-AR" sz="1800" u="none"/>
              <a:t>. </a:t>
            </a:r>
          </a:p>
          <a:p>
            <a:pPr algn="ctr"/>
            <a:endParaRPr lang="es-ES" altLang="es-AR" sz="1100" u="none"/>
          </a:p>
          <a:p>
            <a:endParaRPr lang="es-ES_tradnl" altLang="es-AR" u="none"/>
          </a:p>
        </p:txBody>
      </p:sp>
      <p:pic>
        <p:nvPicPr>
          <p:cNvPr id="67588" name="Picture 3" descr="unsl.jpeg">
            <a:extLst>
              <a:ext uri="{FF2B5EF4-FFF2-40B4-BE49-F238E27FC236}">
                <a16:creationId xmlns:a16="http://schemas.microsoft.com/office/drawing/2014/main" id="{04CFEB09-9A43-7428-6D3F-8A3284E5789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9838" y="5233988"/>
            <a:ext cx="342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4" descr="fcfmyn.jpeg">
            <a:extLst>
              <a:ext uri="{FF2B5EF4-FFF2-40B4-BE49-F238E27FC236}">
                <a16:creationId xmlns:a16="http://schemas.microsoft.com/office/drawing/2014/main" id="{A5D618A2-AA84-21C7-0B9E-BB3299D09F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275" y="5251450"/>
            <a:ext cx="433388"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5" descr="dpto.jpeg">
            <a:extLst>
              <a:ext uri="{FF2B5EF4-FFF2-40B4-BE49-F238E27FC236}">
                <a16:creationId xmlns:a16="http://schemas.microsoft.com/office/drawing/2014/main" id="{A5349059-3636-1C03-60EF-50D6B7F75B4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199063"/>
            <a:ext cx="4730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89013037-15EF-6DD5-3C28-C8E1DE682AEF}"/>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Number Placeholder 2">
            <a:extLst>
              <a:ext uri="{FF2B5EF4-FFF2-40B4-BE49-F238E27FC236}">
                <a16:creationId xmlns:a16="http://schemas.microsoft.com/office/drawing/2014/main" id="{4B4F5723-165F-36F4-ABF3-074865FED3F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C53BFED7-4951-8746-9875-FF6D73AC48B1}" type="slidenum">
              <a:rPr lang="es-ES_tradnl" altLang="es-AR" sz="1000">
                <a:solidFill>
                  <a:srgbClr val="045C75"/>
                </a:solidFill>
              </a:rPr>
              <a:pPr/>
              <a:t>52</a:t>
            </a:fld>
            <a:endParaRPr lang="es-ES_tradnl" altLang="es-AR" sz="1000">
              <a:solidFill>
                <a:srgbClr val="045C75"/>
              </a:solidFill>
            </a:endParaRPr>
          </a:p>
        </p:txBody>
      </p:sp>
      <p:sp>
        <p:nvSpPr>
          <p:cNvPr id="68610" name="Text Box 2">
            <a:extLst>
              <a:ext uri="{FF2B5EF4-FFF2-40B4-BE49-F238E27FC236}">
                <a16:creationId xmlns:a16="http://schemas.microsoft.com/office/drawing/2014/main" id="{84F9CA21-9BA1-342D-6A15-814732149729}"/>
              </a:ext>
            </a:extLst>
          </p:cNvPr>
          <p:cNvSpPr txBox="1">
            <a:spLocks noChangeArrowheads="1"/>
          </p:cNvSpPr>
          <p:nvPr/>
        </p:nvSpPr>
        <p:spPr bwMode="auto">
          <a:xfrm>
            <a:off x="609600" y="455613"/>
            <a:ext cx="7945438"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b="1" u="none"/>
              <a:t>Fórmulas equivalentes</a:t>
            </a:r>
          </a:p>
        </p:txBody>
      </p:sp>
      <p:sp>
        <p:nvSpPr>
          <p:cNvPr id="68611" name="Text Box 3">
            <a:extLst>
              <a:ext uri="{FF2B5EF4-FFF2-40B4-BE49-F238E27FC236}">
                <a16:creationId xmlns:a16="http://schemas.microsoft.com/office/drawing/2014/main" id="{B2155731-CE42-AD2F-3F01-620888524BC9}"/>
              </a:ext>
            </a:extLst>
          </p:cNvPr>
          <p:cNvSpPr txBox="1">
            <a:spLocks noChangeArrowheads="1"/>
          </p:cNvSpPr>
          <p:nvPr/>
        </p:nvSpPr>
        <p:spPr bwMode="auto">
          <a:xfrm>
            <a:off x="592138" y="806450"/>
            <a:ext cx="79470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r>
              <a:rPr lang="es-ES" altLang="es-AR" sz="1800" u="none"/>
              <a:t>Al evaluar las fórmulas (</a:t>
            </a:r>
            <a:r>
              <a:rPr lang="es-ES" altLang="es-AR" sz="1800" b="1" u="none"/>
              <a:t>P </a:t>
            </a:r>
            <a:r>
              <a:rPr lang="es-ES" altLang="es-AR" sz="1800" b="1" u="none">
                <a:sym typeface="Symbol" pitchFamily="2" charset="2"/>
              </a:rPr>
              <a:t></a:t>
            </a:r>
            <a:r>
              <a:rPr lang="es-ES" altLang="es-AR" sz="1800" b="1" u="none"/>
              <a:t> Q) </a:t>
            </a:r>
            <a:r>
              <a:rPr lang="es-ES" altLang="es-AR" sz="1800" u="none"/>
              <a:t>y</a:t>
            </a:r>
            <a:r>
              <a:rPr lang="es-ES" altLang="es-AR" sz="1800" b="1" u="none"/>
              <a:t> (¬P </a:t>
            </a:r>
            <a:r>
              <a:rPr lang="es-ES" altLang="es-AR" sz="1800" b="1" u="none">
                <a:sym typeface="Symbol" pitchFamily="2" charset="2"/>
              </a:rPr>
              <a:t></a:t>
            </a:r>
            <a:r>
              <a:rPr lang="es-ES" altLang="es-AR" sz="1800" b="1" u="none"/>
              <a:t> Q)</a:t>
            </a:r>
            <a:r>
              <a:rPr lang="es-ES" altLang="es-AR" sz="1800" u="none"/>
              <a:t> se observa que todas sus interpretaciones son iguales, por lo que se dice que ambas fórmulas son equivalentes. </a:t>
            </a:r>
          </a:p>
          <a:p>
            <a:pPr algn="just"/>
            <a:endParaRPr lang="es-ES" altLang="es-AR" sz="1800" u="none"/>
          </a:p>
          <a:p>
            <a:pPr algn="just"/>
            <a:r>
              <a:rPr lang="es-ES" altLang="es-AR" sz="1800" u="none"/>
              <a:t>Ejemplo: (P </a:t>
            </a:r>
            <a:r>
              <a:rPr lang="es-ES" altLang="es-AR" sz="1800" u="none">
                <a:sym typeface="Symbol" pitchFamily="2" charset="2"/>
              </a:rPr>
              <a:t></a:t>
            </a:r>
            <a:r>
              <a:rPr lang="es-ES" altLang="es-AR" sz="1800" u="none"/>
              <a:t> Q) y  (¬P </a:t>
            </a:r>
            <a:r>
              <a:rPr lang="es-ES" altLang="es-AR" sz="1800" u="none">
                <a:sym typeface="Symbol" pitchFamily="2" charset="2"/>
              </a:rPr>
              <a:t></a:t>
            </a:r>
            <a:r>
              <a:rPr lang="es-ES" altLang="es-AR" sz="1800" u="none"/>
              <a:t> Q) son fórmulas equivalentes: </a:t>
            </a:r>
            <a:endParaRPr lang="es-ES_tradnl" altLang="es-AR" sz="1800" u="none"/>
          </a:p>
        </p:txBody>
      </p:sp>
      <p:graphicFrame>
        <p:nvGraphicFramePr>
          <p:cNvPr id="68612" name="Object 0">
            <a:extLst>
              <a:ext uri="{FF2B5EF4-FFF2-40B4-BE49-F238E27FC236}">
                <a16:creationId xmlns:a16="http://schemas.microsoft.com/office/drawing/2014/main" id="{102108AD-6753-95B7-1518-2AA620D468CE}"/>
              </a:ext>
            </a:extLst>
          </p:cNvPr>
          <p:cNvGraphicFramePr>
            <a:graphicFrameLocks noChangeAspect="1"/>
          </p:cNvGraphicFramePr>
          <p:nvPr/>
        </p:nvGraphicFramePr>
        <p:xfrm>
          <a:off x="460375" y="2163763"/>
          <a:ext cx="8070850" cy="1166812"/>
        </p:xfrm>
        <a:graphic>
          <a:graphicData uri="http://schemas.openxmlformats.org/presentationml/2006/ole">
            <mc:AlternateContent xmlns:mc="http://schemas.openxmlformats.org/markup-compatibility/2006">
              <mc:Choice xmlns:v="urn:schemas-microsoft-com:vml" Requires="v">
                <p:oleObj name="Document" r:id="rId2" imgW="5702300" imgH="1066800" progId="Word.Document.8">
                  <p:embed/>
                </p:oleObj>
              </mc:Choice>
              <mc:Fallback>
                <p:oleObj name="Document" r:id="rId2" imgW="5702300" imgH="1066800" progId="Word.Document.8">
                  <p:embed/>
                  <p:pic>
                    <p:nvPicPr>
                      <p:cNvPr id="0" name="Object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2163763"/>
                        <a:ext cx="8070850" cy="116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8613" name="Text Box 5">
            <a:extLst>
              <a:ext uri="{FF2B5EF4-FFF2-40B4-BE49-F238E27FC236}">
                <a16:creationId xmlns:a16="http://schemas.microsoft.com/office/drawing/2014/main" id="{DE0F2DAA-5365-C79E-ADD1-E3437BFE7A20}"/>
              </a:ext>
            </a:extLst>
          </p:cNvPr>
          <p:cNvSpPr txBox="1">
            <a:spLocks noChangeArrowheads="1"/>
          </p:cNvSpPr>
          <p:nvPr/>
        </p:nvSpPr>
        <p:spPr bwMode="auto">
          <a:xfrm>
            <a:off x="2552700" y="3187700"/>
            <a:ext cx="262731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sz="1200" b="1" u="none">
                <a:latin typeface="Arial" panose="020B0604020202020204" pitchFamily="34" charset="0"/>
              </a:rPr>
              <a:t>Tabla 7: Equivalencia de fórmulas</a:t>
            </a:r>
            <a:endParaRPr lang="es-ES_tradnl" altLang="es-AR" sz="1200" b="1" u="none"/>
          </a:p>
        </p:txBody>
      </p:sp>
      <p:sp>
        <p:nvSpPr>
          <p:cNvPr id="68614" name="Text Box 6">
            <a:extLst>
              <a:ext uri="{FF2B5EF4-FFF2-40B4-BE49-F238E27FC236}">
                <a16:creationId xmlns:a16="http://schemas.microsoft.com/office/drawing/2014/main" id="{D0BABD8E-D003-484C-9DBF-472A46A2A67E}"/>
              </a:ext>
            </a:extLst>
          </p:cNvPr>
          <p:cNvSpPr txBox="1">
            <a:spLocks noChangeArrowheads="1"/>
          </p:cNvSpPr>
          <p:nvPr/>
        </p:nvSpPr>
        <p:spPr bwMode="auto">
          <a:xfrm>
            <a:off x="609600" y="3462338"/>
            <a:ext cx="7945438"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r>
              <a:rPr lang="es-ES" altLang="es-AR" sz="1800" u="none"/>
              <a:t>Existen varias equivalencias entre fórmulas de la lógica proposicional, las cuales se conocen como leyes de equivalencia.</a:t>
            </a:r>
          </a:p>
          <a:p>
            <a:pPr algn="just"/>
            <a:endParaRPr lang="es-ES" altLang="es-AR" sz="1100" u="none"/>
          </a:p>
          <a:p>
            <a:pPr algn="just"/>
            <a:r>
              <a:rPr lang="es-ES" altLang="es-AR" sz="1800" b="1" u="none"/>
              <a:t>Leyes de De Morgan</a:t>
            </a:r>
            <a:r>
              <a:rPr lang="es-ES" altLang="es-AR" sz="1800" u="none"/>
              <a:t>:</a:t>
            </a:r>
            <a:endParaRPr lang="es-ES" altLang="es-AR" sz="1100" u="none"/>
          </a:p>
          <a:p>
            <a:pPr algn="ctr"/>
            <a:r>
              <a:rPr lang="es-ES" altLang="es-AR" sz="1800" u="none">
                <a:sym typeface="Symbol" pitchFamily="2" charset="2"/>
              </a:rPr>
              <a:t>((F  G))  (F   G)</a:t>
            </a:r>
          </a:p>
          <a:p>
            <a:pPr algn="ctr"/>
            <a:endParaRPr lang="es-ES" altLang="es-AR" sz="1100" u="none">
              <a:sym typeface="Symbol" pitchFamily="2" charset="2"/>
            </a:endParaRPr>
          </a:p>
          <a:p>
            <a:pPr algn="ctr"/>
            <a:r>
              <a:rPr lang="es-ES" altLang="es-AR" sz="1800" u="none">
                <a:sym typeface="Symbol" pitchFamily="2" charset="2"/>
              </a:rPr>
              <a:t>( (F  G))  (F  G)</a:t>
            </a:r>
            <a:endParaRPr lang="es-ES_tradnl" altLang="es-AR" sz="1800" u="none">
              <a:sym typeface="Symbol" pitchFamily="2" charset="2"/>
            </a:endParaRPr>
          </a:p>
        </p:txBody>
      </p:sp>
      <p:pic>
        <p:nvPicPr>
          <p:cNvPr id="68615" name="Picture 3" descr="unsl.jpeg">
            <a:extLst>
              <a:ext uri="{FF2B5EF4-FFF2-40B4-BE49-F238E27FC236}">
                <a16:creationId xmlns:a16="http://schemas.microsoft.com/office/drawing/2014/main" id="{EF485259-EAED-2C9F-433A-34DEFA2014F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39838" y="5233988"/>
            <a:ext cx="342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6" name="Picture 4" descr="fcfmyn.jpeg">
            <a:extLst>
              <a:ext uri="{FF2B5EF4-FFF2-40B4-BE49-F238E27FC236}">
                <a16:creationId xmlns:a16="http://schemas.microsoft.com/office/drawing/2014/main" id="{22D6FAE0-3217-52EF-EAF6-0A0AEDD2E34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6275" y="5251450"/>
            <a:ext cx="433388"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7" name="Picture 5" descr="dpto.jpeg">
            <a:extLst>
              <a:ext uri="{FF2B5EF4-FFF2-40B4-BE49-F238E27FC236}">
                <a16:creationId xmlns:a16="http://schemas.microsoft.com/office/drawing/2014/main" id="{7186D1B0-4E30-B586-0440-8C6FD3E7777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9388" y="5199063"/>
            <a:ext cx="4730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C99F1F36-1EF0-23C7-8598-1255B837AF20}"/>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Number Placeholder 4">
            <a:extLst>
              <a:ext uri="{FF2B5EF4-FFF2-40B4-BE49-F238E27FC236}">
                <a16:creationId xmlns:a16="http://schemas.microsoft.com/office/drawing/2014/main" id="{FBFEB52E-8521-368C-DF66-4B227C68092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F2FB5B77-C5EC-834C-B108-FB07871808DD}" type="slidenum">
              <a:rPr lang="es-ES_tradnl" altLang="es-AR" sz="1000">
                <a:solidFill>
                  <a:srgbClr val="045C75"/>
                </a:solidFill>
              </a:rPr>
              <a:pPr/>
              <a:t>53</a:t>
            </a:fld>
            <a:endParaRPr lang="es-ES_tradnl" altLang="es-AR" sz="1000">
              <a:solidFill>
                <a:srgbClr val="045C75"/>
              </a:solidFill>
            </a:endParaRPr>
          </a:p>
        </p:txBody>
      </p:sp>
      <p:pic>
        <p:nvPicPr>
          <p:cNvPr id="69634" name="Picture 4">
            <a:extLst>
              <a:ext uri="{FF2B5EF4-FFF2-40B4-BE49-F238E27FC236}">
                <a16:creationId xmlns:a16="http://schemas.microsoft.com/office/drawing/2014/main" id="{8BC7A374-DC01-68F1-2AF5-7862100D07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28763"/>
            <a:ext cx="6583363"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5">
            <a:extLst>
              <a:ext uri="{FF2B5EF4-FFF2-40B4-BE49-F238E27FC236}">
                <a16:creationId xmlns:a16="http://schemas.microsoft.com/office/drawing/2014/main" id="{B2851410-CC8F-FD80-D28B-64F88E93F3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660775"/>
            <a:ext cx="68072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Text Box 6">
            <a:extLst>
              <a:ext uri="{FF2B5EF4-FFF2-40B4-BE49-F238E27FC236}">
                <a16:creationId xmlns:a16="http://schemas.microsoft.com/office/drawing/2014/main" id="{BC8C9EF8-B7D7-F196-91F0-B8BC5933AACB}"/>
              </a:ext>
            </a:extLst>
          </p:cNvPr>
          <p:cNvSpPr txBox="1">
            <a:spLocks noChangeArrowheads="1"/>
          </p:cNvSpPr>
          <p:nvPr/>
        </p:nvSpPr>
        <p:spPr bwMode="auto">
          <a:xfrm>
            <a:off x="444500" y="614363"/>
            <a:ext cx="8191500"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 altLang="es-AR" u="none"/>
              <a:t>Existen algunos </a:t>
            </a:r>
            <a:r>
              <a:rPr lang="es-ES" altLang="en-US" u="none"/>
              <a:t>“</a:t>
            </a:r>
            <a:r>
              <a:rPr lang="es-ES" altLang="es-AR" u="none"/>
              <a:t>patrones</a:t>
            </a:r>
            <a:r>
              <a:rPr lang="es-ES" altLang="en-US" u="none"/>
              <a:t>”</a:t>
            </a:r>
            <a:r>
              <a:rPr lang="es-ES" altLang="es-AR" u="none"/>
              <a:t> de conformación de conectivas en castellano que permiten representar formalmente la misma estructura de las frases (modelado de frases).</a:t>
            </a:r>
          </a:p>
          <a:p>
            <a:endParaRPr lang="es-ES" altLang="es-AR" u="none"/>
          </a:p>
        </p:txBody>
      </p:sp>
      <p:sp>
        <p:nvSpPr>
          <p:cNvPr id="69637" name="Text Box 7">
            <a:extLst>
              <a:ext uri="{FF2B5EF4-FFF2-40B4-BE49-F238E27FC236}">
                <a16:creationId xmlns:a16="http://schemas.microsoft.com/office/drawing/2014/main" id="{2D7D3F31-21C9-4DFE-3BCD-2BC04B530FB5}"/>
              </a:ext>
            </a:extLst>
          </p:cNvPr>
          <p:cNvSpPr txBox="1">
            <a:spLocks noChangeArrowheads="1"/>
          </p:cNvSpPr>
          <p:nvPr/>
        </p:nvSpPr>
        <p:spPr bwMode="auto">
          <a:xfrm>
            <a:off x="3095625" y="390525"/>
            <a:ext cx="3024188"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b="1" u="none"/>
              <a:t>Formulación de las Frases</a:t>
            </a:r>
          </a:p>
        </p:txBody>
      </p:sp>
      <p:pic>
        <p:nvPicPr>
          <p:cNvPr id="69638" name="Picture 3" descr="unsl.jpeg">
            <a:extLst>
              <a:ext uri="{FF2B5EF4-FFF2-40B4-BE49-F238E27FC236}">
                <a16:creationId xmlns:a16="http://schemas.microsoft.com/office/drawing/2014/main" id="{F1640FAF-8ABE-0D71-1893-AA3A3546687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39838" y="5233988"/>
            <a:ext cx="342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9" name="Picture 4" descr="fcfmyn.jpeg">
            <a:extLst>
              <a:ext uri="{FF2B5EF4-FFF2-40B4-BE49-F238E27FC236}">
                <a16:creationId xmlns:a16="http://schemas.microsoft.com/office/drawing/2014/main" id="{4EA4B9C2-B0BF-7B75-05A8-D330C909A7B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6275" y="5251450"/>
            <a:ext cx="433388"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0" name="Picture 5" descr="dpto.jpeg">
            <a:extLst>
              <a:ext uri="{FF2B5EF4-FFF2-40B4-BE49-F238E27FC236}">
                <a16:creationId xmlns:a16="http://schemas.microsoft.com/office/drawing/2014/main" id="{1FEC62D7-5A20-E70D-BEE4-F38CA6B88A7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9388" y="5199063"/>
            <a:ext cx="4730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B8017DB0-25BE-CF87-953B-65F067C6E71D}"/>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Number Placeholder 2">
            <a:extLst>
              <a:ext uri="{FF2B5EF4-FFF2-40B4-BE49-F238E27FC236}">
                <a16:creationId xmlns:a16="http://schemas.microsoft.com/office/drawing/2014/main" id="{A496F04B-9F1E-18AC-C839-5DF35CF8DCC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B47BE1BF-5AA8-AD48-82E0-642600039B76}" type="slidenum">
              <a:rPr lang="es-ES_tradnl" altLang="es-AR" sz="1000">
                <a:solidFill>
                  <a:srgbClr val="045C75"/>
                </a:solidFill>
              </a:rPr>
              <a:pPr/>
              <a:t>54</a:t>
            </a:fld>
            <a:endParaRPr lang="es-ES_tradnl" altLang="es-AR" sz="1000">
              <a:solidFill>
                <a:srgbClr val="045C75"/>
              </a:solidFill>
            </a:endParaRPr>
          </a:p>
        </p:txBody>
      </p:sp>
      <p:sp>
        <p:nvSpPr>
          <p:cNvPr id="73730" name="Text Box 2">
            <a:extLst>
              <a:ext uri="{FF2B5EF4-FFF2-40B4-BE49-F238E27FC236}">
                <a16:creationId xmlns:a16="http://schemas.microsoft.com/office/drawing/2014/main" id="{844172CD-7D4C-3AC8-9954-EEDFBCCDBE96}"/>
              </a:ext>
            </a:extLst>
          </p:cNvPr>
          <p:cNvSpPr txBox="1">
            <a:spLocks noChangeArrowheads="1"/>
          </p:cNvSpPr>
          <p:nvPr/>
        </p:nvSpPr>
        <p:spPr bwMode="auto">
          <a:xfrm>
            <a:off x="1331913" y="841375"/>
            <a:ext cx="20669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b="1" u="none"/>
              <a:t>Circuitos Lógicos</a:t>
            </a:r>
          </a:p>
        </p:txBody>
      </p:sp>
      <p:sp>
        <p:nvSpPr>
          <p:cNvPr id="73731" name="Text Box 3">
            <a:extLst>
              <a:ext uri="{FF2B5EF4-FFF2-40B4-BE49-F238E27FC236}">
                <a16:creationId xmlns:a16="http://schemas.microsoft.com/office/drawing/2014/main" id="{CE7467AF-FF48-B8BD-F01B-0BC293AD7CB9}"/>
              </a:ext>
            </a:extLst>
          </p:cNvPr>
          <p:cNvSpPr txBox="1">
            <a:spLocks noChangeArrowheads="1"/>
          </p:cNvSpPr>
          <p:nvPr/>
        </p:nvSpPr>
        <p:spPr bwMode="auto">
          <a:xfrm>
            <a:off x="604838" y="1592263"/>
            <a:ext cx="7947025"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r>
              <a:rPr lang="es-ES" altLang="es-AR" sz="1800" u="none"/>
              <a:t>Debido a que una proposición puede ser evaluada y resultar sólo verdadera o falsa, se puede deducir alguna equivalencia con el álgebra booleana, que maneja solamente dos valores (0 y 1). </a:t>
            </a:r>
          </a:p>
          <a:p>
            <a:pPr algn="just"/>
            <a:endParaRPr lang="es-ES" altLang="es-AR" sz="1800" u="none"/>
          </a:p>
          <a:p>
            <a:pPr algn="just"/>
            <a:r>
              <a:rPr lang="es-ES" altLang="es-AR" sz="1800" u="none"/>
              <a:t>Las propiedades del cálculo proposicional son equivalentes a las del álgebra desarrollada por Boole (matemático inglés quien propuso los principios básicos del álgebra de Boole en 1854). </a:t>
            </a:r>
            <a:endParaRPr lang="es-ES_tradnl" altLang="es-AR" sz="1800" u="none"/>
          </a:p>
          <a:p>
            <a:pPr algn="just"/>
            <a:endParaRPr lang="es-ES_tradnl" altLang="es-AR" sz="1800" u="none"/>
          </a:p>
          <a:p>
            <a:pPr algn="just"/>
            <a:r>
              <a:rPr lang="es-ES" altLang="es-AR" sz="1800" u="none"/>
              <a:t>En el álgebra booleana, una </a:t>
            </a:r>
            <a:r>
              <a:rPr lang="es-ES" altLang="es-AR" sz="1800" i="1" u="none"/>
              <a:t>proposición</a:t>
            </a:r>
            <a:r>
              <a:rPr lang="es-ES" altLang="es-AR" sz="1800" u="none"/>
              <a:t> es equivalente a una </a:t>
            </a:r>
            <a:r>
              <a:rPr lang="es-ES" altLang="es-AR" sz="1800" i="1" u="none"/>
              <a:t>variable</a:t>
            </a:r>
            <a:r>
              <a:rPr lang="es-ES" altLang="es-AR" sz="1800" u="none"/>
              <a:t>, y las </a:t>
            </a:r>
            <a:r>
              <a:rPr lang="es-ES" altLang="es-AR" sz="1800" i="1" u="none"/>
              <a:t>conectivas</a:t>
            </a:r>
            <a:r>
              <a:rPr lang="es-ES" altLang="es-AR" sz="1800" u="none"/>
              <a:t> </a:t>
            </a:r>
            <a:r>
              <a:rPr lang="es-ES" altLang="es-AR" sz="1800" i="1" u="none"/>
              <a:t>lógicas</a:t>
            </a:r>
            <a:r>
              <a:rPr lang="es-ES" altLang="es-AR" sz="1800" u="none"/>
              <a:t> se asocian a </a:t>
            </a:r>
            <a:r>
              <a:rPr lang="es-ES" altLang="es-AR" sz="1800" i="1" u="none"/>
              <a:t>compuertas lógicas.</a:t>
            </a:r>
            <a:endParaRPr lang="es-ES_tradnl" altLang="es-AR" sz="1800" u="none"/>
          </a:p>
        </p:txBody>
      </p:sp>
      <p:pic>
        <p:nvPicPr>
          <p:cNvPr id="73732" name="Picture 8" descr="fcfmyn.png">
            <a:extLst>
              <a:ext uri="{FF2B5EF4-FFF2-40B4-BE49-F238E27FC236}">
                <a16:creationId xmlns:a16="http://schemas.microsoft.com/office/drawing/2014/main" id="{21701E92-96FC-29A1-EA0A-02CE985C6C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5151438"/>
            <a:ext cx="57626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9" descr="dpto.png">
            <a:extLst>
              <a:ext uri="{FF2B5EF4-FFF2-40B4-BE49-F238E27FC236}">
                <a16:creationId xmlns:a16="http://schemas.microsoft.com/office/drawing/2014/main" id="{2A5556E8-7D61-605D-E417-C0C01C42D6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113" y="5160963"/>
            <a:ext cx="508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10" descr="mio-1-trans.png">
            <a:extLst>
              <a:ext uri="{FF2B5EF4-FFF2-40B4-BE49-F238E27FC236}">
                <a16:creationId xmlns:a16="http://schemas.microsoft.com/office/drawing/2014/main" id="{3A0ED194-B257-AE44-D3F6-BC51F46D3CC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5160963"/>
            <a:ext cx="3841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32FE01FC-2A84-4129-9EA4-08283848AB6A}"/>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Number Placeholder 2">
            <a:extLst>
              <a:ext uri="{FF2B5EF4-FFF2-40B4-BE49-F238E27FC236}">
                <a16:creationId xmlns:a16="http://schemas.microsoft.com/office/drawing/2014/main" id="{86D01E96-C3FC-09F0-61E2-7E3C97A1410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D811FA6B-4A24-7B44-945D-794BDD544A95}" type="slidenum">
              <a:rPr lang="es-ES_tradnl" altLang="es-AR" sz="1000">
                <a:solidFill>
                  <a:srgbClr val="045C75"/>
                </a:solidFill>
              </a:rPr>
              <a:pPr/>
              <a:t>55</a:t>
            </a:fld>
            <a:endParaRPr lang="es-ES_tradnl" altLang="es-AR" sz="1000">
              <a:solidFill>
                <a:srgbClr val="045C75"/>
              </a:solidFill>
            </a:endParaRPr>
          </a:p>
        </p:txBody>
      </p:sp>
      <p:sp>
        <p:nvSpPr>
          <p:cNvPr id="74754" name="Text Box 2">
            <a:extLst>
              <a:ext uri="{FF2B5EF4-FFF2-40B4-BE49-F238E27FC236}">
                <a16:creationId xmlns:a16="http://schemas.microsoft.com/office/drawing/2014/main" id="{48CB52C1-D370-696D-ECC6-5DC2A8C980F3}"/>
              </a:ext>
            </a:extLst>
          </p:cNvPr>
          <p:cNvSpPr txBox="1">
            <a:spLocks noChangeArrowheads="1"/>
          </p:cNvSpPr>
          <p:nvPr/>
        </p:nvSpPr>
        <p:spPr bwMode="auto">
          <a:xfrm>
            <a:off x="3470275" y="319088"/>
            <a:ext cx="22447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700" b="1" u="none">
                <a:latin typeface="Arial" panose="020B0604020202020204" pitchFamily="34" charset="0"/>
              </a:rPr>
              <a:t>Compuertas lógicas</a:t>
            </a:r>
          </a:p>
        </p:txBody>
      </p:sp>
      <p:sp>
        <p:nvSpPr>
          <p:cNvPr id="74755" name="Text Box 3">
            <a:extLst>
              <a:ext uri="{FF2B5EF4-FFF2-40B4-BE49-F238E27FC236}">
                <a16:creationId xmlns:a16="http://schemas.microsoft.com/office/drawing/2014/main" id="{CC1AD128-6119-BA2C-3CA4-CB20FF62E327}"/>
              </a:ext>
            </a:extLst>
          </p:cNvPr>
          <p:cNvSpPr txBox="1">
            <a:spLocks noChangeArrowheads="1"/>
          </p:cNvSpPr>
          <p:nvPr/>
        </p:nvSpPr>
        <p:spPr bwMode="auto">
          <a:xfrm>
            <a:off x="604838" y="527050"/>
            <a:ext cx="7947025"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r>
              <a:rPr lang="es-ES" altLang="es-AR" sz="1800" u="none"/>
              <a:t>La siguiente figura muestra las compuestas lógicas más representativas de esta álgebra.</a:t>
            </a:r>
            <a:r>
              <a:rPr lang="es-ES" altLang="es-AR" sz="1800" i="1" u="none"/>
              <a:t>.</a:t>
            </a:r>
            <a:endParaRPr lang="es-ES_tradnl" altLang="es-AR" sz="1800" i="1" u="none"/>
          </a:p>
        </p:txBody>
      </p:sp>
      <p:grpSp>
        <p:nvGrpSpPr>
          <p:cNvPr id="74756" name="Group 171">
            <a:extLst>
              <a:ext uri="{FF2B5EF4-FFF2-40B4-BE49-F238E27FC236}">
                <a16:creationId xmlns:a16="http://schemas.microsoft.com/office/drawing/2014/main" id="{D431A851-A45D-99FF-AE9C-34E6A65E4B2E}"/>
              </a:ext>
            </a:extLst>
          </p:cNvPr>
          <p:cNvGrpSpPr>
            <a:grpSpLocks/>
          </p:cNvGrpSpPr>
          <p:nvPr/>
        </p:nvGrpSpPr>
        <p:grpSpPr bwMode="auto">
          <a:xfrm>
            <a:off x="1042988" y="1012825"/>
            <a:ext cx="6121400" cy="4292600"/>
            <a:chOff x="312" y="1198"/>
            <a:chExt cx="3632" cy="4658"/>
          </a:xfrm>
        </p:grpSpPr>
        <p:grpSp>
          <p:nvGrpSpPr>
            <p:cNvPr id="74763" name="Group 32">
              <a:extLst>
                <a:ext uri="{FF2B5EF4-FFF2-40B4-BE49-F238E27FC236}">
                  <a16:creationId xmlns:a16="http://schemas.microsoft.com/office/drawing/2014/main" id="{0B7DD2D0-41B5-BB3D-7882-56E1925A2D4A}"/>
                </a:ext>
              </a:extLst>
            </p:cNvPr>
            <p:cNvGrpSpPr>
              <a:grpSpLocks/>
            </p:cNvGrpSpPr>
            <p:nvPr/>
          </p:nvGrpSpPr>
          <p:grpSpPr bwMode="auto">
            <a:xfrm>
              <a:off x="960" y="1968"/>
              <a:ext cx="1056" cy="432"/>
              <a:chOff x="672" y="1584"/>
              <a:chExt cx="1056" cy="432"/>
            </a:xfrm>
          </p:grpSpPr>
          <p:sp>
            <p:nvSpPr>
              <p:cNvPr id="74838" name="AutoShape 4">
                <a:extLst>
                  <a:ext uri="{FF2B5EF4-FFF2-40B4-BE49-F238E27FC236}">
                    <a16:creationId xmlns:a16="http://schemas.microsoft.com/office/drawing/2014/main" id="{1BB5B260-5B0E-6D57-CCF2-0EF54DE06CCB}"/>
                  </a:ext>
                </a:extLst>
              </p:cNvPr>
              <p:cNvSpPr>
                <a:spLocks noChangeArrowheads="1"/>
              </p:cNvSpPr>
              <p:nvPr/>
            </p:nvSpPr>
            <p:spPr bwMode="auto">
              <a:xfrm>
                <a:off x="912" y="1584"/>
                <a:ext cx="576" cy="432"/>
              </a:xfrm>
              <a:prstGeom prst="flowChartDelay">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endParaRPr lang="es-AR" altLang="es-AR"/>
              </a:p>
            </p:txBody>
          </p:sp>
          <p:sp>
            <p:nvSpPr>
              <p:cNvPr id="74839" name="Line 5">
                <a:extLst>
                  <a:ext uri="{FF2B5EF4-FFF2-40B4-BE49-F238E27FC236}">
                    <a16:creationId xmlns:a16="http://schemas.microsoft.com/office/drawing/2014/main" id="{A70A7374-EF5C-F56B-E6BC-8C47C3577A69}"/>
                  </a:ext>
                </a:extLst>
              </p:cNvPr>
              <p:cNvSpPr>
                <a:spLocks noChangeShapeType="1"/>
              </p:cNvSpPr>
              <p:nvPr/>
            </p:nvSpPr>
            <p:spPr bwMode="auto">
              <a:xfrm>
                <a:off x="672" y="1680"/>
                <a:ext cx="24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4840" name="Line 6">
                <a:extLst>
                  <a:ext uri="{FF2B5EF4-FFF2-40B4-BE49-F238E27FC236}">
                    <a16:creationId xmlns:a16="http://schemas.microsoft.com/office/drawing/2014/main" id="{DB1EC85E-1535-0462-B2CC-FAF6BF693674}"/>
                  </a:ext>
                </a:extLst>
              </p:cNvPr>
              <p:cNvSpPr>
                <a:spLocks noChangeShapeType="1"/>
              </p:cNvSpPr>
              <p:nvPr/>
            </p:nvSpPr>
            <p:spPr bwMode="auto">
              <a:xfrm>
                <a:off x="672" y="1896"/>
                <a:ext cx="24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4841" name="Line 7">
                <a:extLst>
                  <a:ext uri="{FF2B5EF4-FFF2-40B4-BE49-F238E27FC236}">
                    <a16:creationId xmlns:a16="http://schemas.microsoft.com/office/drawing/2014/main" id="{2C0D5EE8-A56A-95AD-23E7-019A71660B5F}"/>
                  </a:ext>
                </a:extLst>
              </p:cNvPr>
              <p:cNvSpPr>
                <a:spLocks noChangeShapeType="1"/>
              </p:cNvSpPr>
              <p:nvPr/>
            </p:nvSpPr>
            <p:spPr bwMode="auto">
              <a:xfrm>
                <a:off x="1488" y="1808"/>
                <a:ext cx="24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grpSp>
        <p:grpSp>
          <p:nvGrpSpPr>
            <p:cNvPr id="74764" name="Group 31">
              <a:extLst>
                <a:ext uri="{FF2B5EF4-FFF2-40B4-BE49-F238E27FC236}">
                  <a16:creationId xmlns:a16="http://schemas.microsoft.com/office/drawing/2014/main" id="{48C0175D-F209-8ADC-754D-B88C28B6C06C}"/>
                </a:ext>
              </a:extLst>
            </p:cNvPr>
            <p:cNvGrpSpPr>
              <a:grpSpLocks/>
            </p:cNvGrpSpPr>
            <p:nvPr/>
          </p:nvGrpSpPr>
          <p:grpSpPr bwMode="auto">
            <a:xfrm>
              <a:off x="960" y="2688"/>
              <a:ext cx="1096" cy="480"/>
              <a:chOff x="2216" y="1632"/>
              <a:chExt cx="1096" cy="480"/>
            </a:xfrm>
          </p:grpSpPr>
          <p:sp>
            <p:nvSpPr>
              <p:cNvPr id="74834" name="AutoShape 8">
                <a:extLst>
                  <a:ext uri="{FF2B5EF4-FFF2-40B4-BE49-F238E27FC236}">
                    <a16:creationId xmlns:a16="http://schemas.microsoft.com/office/drawing/2014/main" id="{1FAD03BB-233D-0E0A-2F5D-D75651231B82}"/>
                  </a:ext>
                </a:extLst>
              </p:cNvPr>
              <p:cNvSpPr>
                <a:spLocks noChangeArrowheads="1"/>
              </p:cNvSpPr>
              <p:nvPr/>
            </p:nvSpPr>
            <p:spPr bwMode="auto">
              <a:xfrm rot="10800000">
                <a:off x="2352" y="1632"/>
                <a:ext cx="720" cy="480"/>
              </a:xfrm>
              <a:prstGeom prst="flowChartOnlineStorag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endParaRPr lang="es-AR" altLang="es-AR"/>
              </a:p>
            </p:txBody>
          </p:sp>
          <p:sp>
            <p:nvSpPr>
              <p:cNvPr id="74835" name="Line 9">
                <a:extLst>
                  <a:ext uri="{FF2B5EF4-FFF2-40B4-BE49-F238E27FC236}">
                    <a16:creationId xmlns:a16="http://schemas.microsoft.com/office/drawing/2014/main" id="{D844970C-D274-070D-0FEF-A5E27EC97D30}"/>
                  </a:ext>
                </a:extLst>
              </p:cNvPr>
              <p:cNvSpPr>
                <a:spLocks noChangeShapeType="1"/>
              </p:cNvSpPr>
              <p:nvPr/>
            </p:nvSpPr>
            <p:spPr bwMode="auto">
              <a:xfrm>
                <a:off x="2216" y="1776"/>
                <a:ext cx="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4836" name="Line 10">
                <a:extLst>
                  <a:ext uri="{FF2B5EF4-FFF2-40B4-BE49-F238E27FC236}">
                    <a16:creationId xmlns:a16="http://schemas.microsoft.com/office/drawing/2014/main" id="{992EE0D1-C63F-7203-3DF8-58EA92742212}"/>
                  </a:ext>
                </a:extLst>
              </p:cNvPr>
              <p:cNvSpPr>
                <a:spLocks noChangeShapeType="1"/>
              </p:cNvSpPr>
              <p:nvPr/>
            </p:nvSpPr>
            <p:spPr bwMode="auto">
              <a:xfrm>
                <a:off x="2216" y="1992"/>
                <a:ext cx="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4837" name="Line 11">
                <a:extLst>
                  <a:ext uri="{FF2B5EF4-FFF2-40B4-BE49-F238E27FC236}">
                    <a16:creationId xmlns:a16="http://schemas.microsoft.com/office/drawing/2014/main" id="{1742AEF6-DD61-D05A-77D7-1AD8512E4C48}"/>
                  </a:ext>
                </a:extLst>
              </p:cNvPr>
              <p:cNvSpPr>
                <a:spLocks noChangeShapeType="1"/>
              </p:cNvSpPr>
              <p:nvPr/>
            </p:nvSpPr>
            <p:spPr bwMode="auto">
              <a:xfrm>
                <a:off x="3072" y="1872"/>
                <a:ext cx="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grpSp>
        <p:grpSp>
          <p:nvGrpSpPr>
            <p:cNvPr id="74765" name="Group 33">
              <a:extLst>
                <a:ext uri="{FF2B5EF4-FFF2-40B4-BE49-F238E27FC236}">
                  <a16:creationId xmlns:a16="http://schemas.microsoft.com/office/drawing/2014/main" id="{4D56562A-F664-67B6-9A2D-0925DEE1BEC4}"/>
                </a:ext>
              </a:extLst>
            </p:cNvPr>
            <p:cNvGrpSpPr>
              <a:grpSpLocks/>
            </p:cNvGrpSpPr>
            <p:nvPr/>
          </p:nvGrpSpPr>
          <p:grpSpPr bwMode="auto">
            <a:xfrm>
              <a:off x="960" y="3456"/>
              <a:ext cx="920" cy="432"/>
              <a:chOff x="696" y="3360"/>
              <a:chExt cx="920" cy="432"/>
            </a:xfrm>
          </p:grpSpPr>
          <p:sp>
            <p:nvSpPr>
              <p:cNvPr id="74829" name="AutoShape 12">
                <a:extLst>
                  <a:ext uri="{FF2B5EF4-FFF2-40B4-BE49-F238E27FC236}">
                    <a16:creationId xmlns:a16="http://schemas.microsoft.com/office/drawing/2014/main" id="{28D9196B-DC7D-B916-A28F-ADD4CE4D2FF9}"/>
                  </a:ext>
                </a:extLst>
              </p:cNvPr>
              <p:cNvSpPr>
                <a:spLocks noChangeArrowheads="1"/>
              </p:cNvSpPr>
              <p:nvPr/>
            </p:nvSpPr>
            <p:spPr bwMode="auto">
              <a:xfrm rot="-5450975">
                <a:off x="912" y="3384"/>
                <a:ext cx="432" cy="384"/>
              </a:xfrm>
              <a:prstGeom prst="flowChartMerg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endParaRPr lang="es-AR" altLang="es-AR"/>
              </a:p>
            </p:txBody>
          </p:sp>
          <p:sp>
            <p:nvSpPr>
              <p:cNvPr id="74830" name="Line 13">
                <a:extLst>
                  <a:ext uri="{FF2B5EF4-FFF2-40B4-BE49-F238E27FC236}">
                    <a16:creationId xmlns:a16="http://schemas.microsoft.com/office/drawing/2014/main" id="{99834516-1D18-AB2E-D468-66FEE0444030}"/>
                  </a:ext>
                </a:extLst>
              </p:cNvPr>
              <p:cNvSpPr>
                <a:spLocks noChangeShapeType="1"/>
              </p:cNvSpPr>
              <p:nvPr/>
            </p:nvSpPr>
            <p:spPr bwMode="auto">
              <a:xfrm>
                <a:off x="696" y="3576"/>
                <a:ext cx="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grpSp>
            <p:nvGrpSpPr>
              <p:cNvPr id="74831" name="Group 16">
                <a:extLst>
                  <a:ext uri="{FF2B5EF4-FFF2-40B4-BE49-F238E27FC236}">
                    <a16:creationId xmlns:a16="http://schemas.microsoft.com/office/drawing/2014/main" id="{7C9C24DE-0DAA-841B-9E7B-BF411E131819}"/>
                  </a:ext>
                </a:extLst>
              </p:cNvPr>
              <p:cNvGrpSpPr>
                <a:grpSpLocks/>
              </p:cNvGrpSpPr>
              <p:nvPr/>
            </p:nvGrpSpPr>
            <p:grpSpPr bwMode="auto">
              <a:xfrm>
                <a:off x="1320" y="3552"/>
                <a:ext cx="296" cy="48"/>
                <a:chOff x="1296" y="3024"/>
                <a:chExt cx="296" cy="48"/>
              </a:xfrm>
            </p:grpSpPr>
            <p:sp>
              <p:nvSpPr>
                <p:cNvPr id="74832" name="Line 14">
                  <a:extLst>
                    <a:ext uri="{FF2B5EF4-FFF2-40B4-BE49-F238E27FC236}">
                      <a16:creationId xmlns:a16="http://schemas.microsoft.com/office/drawing/2014/main" id="{D0293D8B-6EC4-1273-896B-463895F73C6D}"/>
                    </a:ext>
                  </a:extLst>
                </p:cNvPr>
                <p:cNvSpPr>
                  <a:spLocks noChangeShapeType="1"/>
                </p:cNvSpPr>
                <p:nvPr/>
              </p:nvSpPr>
              <p:spPr bwMode="auto">
                <a:xfrm>
                  <a:off x="1352" y="3048"/>
                  <a:ext cx="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4833" name="Oval 15">
                  <a:extLst>
                    <a:ext uri="{FF2B5EF4-FFF2-40B4-BE49-F238E27FC236}">
                      <a16:creationId xmlns:a16="http://schemas.microsoft.com/office/drawing/2014/main" id="{78E2A8B4-E7B6-56DB-3611-666E55A9C037}"/>
                    </a:ext>
                  </a:extLst>
                </p:cNvPr>
                <p:cNvSpPr>
                  <a:spLocks noChangeArrowheads="1"/>
                </p:cNvSpPr>
                <p:nvPr/>
              </p:nvSpPr>
              <p:spPr bwMode="auto">
                <a:xfrm>
                  <a:off x="1296" y="3024"/>
                  <a:ext cx="48" cy="4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endParaRPr lang="es-AR" altLang="es-AR"/>
                </a:p>
              </p:txBody>
            </p:sp>
          </p:grpSp>
        </p:grpSp>
        <p:grpSp>
          <p:nvGrpSpPr>
            <p:cNvPr id="74766" name="Group 34">
              <a:extLst>
                <a:ext uri="{FF2B5EF4-FFF2-40B4-BE49-F238E27FC236}">
                  <a16:creationId xmlns:a16="http://schemas.microsoft.com/office/drawing/2014/main" id="{D742ABE1-FB39-C7F6-E61E-6D6773128C8F}"/>
                </a:ext>
              </a:extLst>
            </p:cNvPr>
            <p:cNvGrpSpPr>
              <a:grpSpLocks/>
            </p:cNvGrpSpPr>
            <p:nvPr/>
          </p:nvGrpSpPr>
          <p:grpSpPr bwMode="auto">
            <a:xfrm>
              <a:off x="960" y="4272"/>
              <a:ext cx="1112" cy="432"/>
              <a:chOff x="672" y="4056"/>
              <a:chExt cx="1112" cy="432"/>
            </a:xfrm>
          </p:grpSpPr>
          <p:sp>
            <p:nvSpPr>
              <p:cNvPr id="74823" name="AutoShape 17">
                <a:extLst>
                  <a:ext uri="{FF2B5EF4-FFF2-40B4-BE49-F238E27FC236}">
                    <a16:creationId xmlns:a16="http://schemas.microsoft.com/office/drawing/2014/main" id="{DACDF0E5-531F-BE3D-DFDC-04C05D3BD96B}"/>
                  </a:ext>
                </a:extLst>
              </p:cNvPr>
              <p:cNvSpPr>
                <a:spLocks noChangeArrowheads="1"/>
              </p:cNvSpPr>
              <p:nvPr/>
            </p:nvSpPr>
            <p:spPr bwMode="auto">
              <a:xfrm>
                <a:off x="912" y="4056"/>
                <a:ext cx="576" cy="432"/>
              </a:xfrm>
              <a:prstGeom prst="flowChartDelay">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endParaRPr lang="es-AR" altLang="es-AR"/>
              </a:p>
            </p:txBody>
          </p:sp>
          <p:sp>
            <p:nvSpPr>
              <p:cNvPr id="74824" name="Line 18">
                <a:extLst>
                  <a:ext uri="{FF2B5EF4-FFF2-40B4-BE49-F238E27FC236}">
                    <a16:creationId xmlns:a16="http://schemas.microsoft.com/office/drawing/2014/main" id="{B715EB9C-5163-68E7-38FB-8BCADE74BEBA}"/>
                  </a:ext>
                </a:extLst>
              </p:cNvPr>
              <p:cNvSpPr>
                <a:spLocks noChangeShapeType="1"/>
              </p:cNvSpPr>
              <p:nvPr/>
            </p:nvSpPr>
            <p:spPr bwMode="auto">
              <a:xfrm>
                <a:off x="672" y="4152"/>
                <a:ext cx="24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4825" name="Line 19">
                <a:extLst>
                  <a:ext uri="{FF2B5EF4-FFF2-40B4-BE49-F238E27FC236}">
                    <a16:creationId xmlns:a16="http://schemas.microsoft.com/office/drawing/2014/main" id="{8BAD9D95-B9AA-A48B-4DCC-0C7D368E020D}"/>
                  </a:ext>
                </a:extLst>
              </p:cNvPr>
              <p:cNvSpPr>
                <a:spLocks noChangeShapeType="1"/>
              </p:cNvSpPr>
              <p:nvPr/>
            </p:nvSpPr>
            <p:spPr bwMode="auto">
              <a:xfrm>
                <a:off x="672" y="4368"/>
                <a:ext cx="24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grpSp>
            <p:nvGrpSpPr>
              <p:cNvPr id="74826" name="Group 21">
                <a:extLst>
                  <a:ext uri="{FF2B5EF4-FFF2-40B4-BE49-F238E27FC236}">
                    <a16:creationId xmlns:a16="http://schemas.microsoft.com/office/drawing/2014/main" id="{0D6A4F4C-21A7-BE6D-7FAA-BFDB3A35A721}"/>
                  </a:ext>
                </a:extLst>
              </p:cNvPr>
              <p:cNvGrpSpPr>
                <a:grpSpLocks/>
              </p:cNvGrpSpPr>
              <p:nvPr/>
            </p:nvGrpSpPr>
            <p:grpSpPr bwMode="auto">
              <a:xfrm>
                <a:off x="1488" y="4248"/>
                <a:ext cx="296" cy="48"/>
                <a:chOff x="1296" y="3024"/>
                <a:chExt cx="296" cy="48"/>
              </a:xfrm>
            </p:grpSpPr>
            <p:sp>
              <p:nvSpPr>
                <p:cNvPr id="74827" name="Line 22">
                  <a:extLst>
                    <a:ext uri="{FF2B5EF4-FFF2-40B4-BE49-F238E27FC236}">
                      <a16:creationId xmlns:a16="http://schemas.microsoft.com/office/drawing/2014/main" id="{D63025F9-D24D-F248-C6DD-578D1AFE4814}"/>
                    </a:ext>
                  </a:extLst>
                </p:cNvPr>
                <p:cNvSpPr>
                  <a:spLocks noChangeShapeType="1"/>
                </p:cNvSpPr>
                <p:nvPr/>
              </p:nvSpPr>
              <p:spPr bwMode="auto">
                <a:xfrm>
                  <a:off x="1352" y="3048"/>
                  <a:ext cx="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4828" name="Oval 23">
                  <a:extLst>
                    <a:ext uri="{FF2B5EF4-FFF2-40B4-BE49-F238E27FC236}">
                      <a16:creationId xmlns:a16="http://schemas.microsoft.com/office/drawing/2014/main" id="{C8D96F8E-3B35-33BD-C9CB-5A46720CA5F1}"/>
                    </a:ext>
                  </a:extLst>
                </p:cNvPr>
                <p:cNvSpPr>
                  <a:spLocks noChangeArrowheads="1"/>
                </p:cNvSpPr>
                <p:nvPr/>
              </p:nvSpPr>
              <p:spPr bwMode="auto">
                <a:xfrm>
                  <a:off x="1296" y="3024"/>
                  <a:ext cx="48" cy="4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endParaRPr lang="es-AR" altLang="es-AR"/>
                </a:p>
              </p:txBody>
            </p:sp>
          </p:grpSp>
        </p:grpSp>
        <p:grpSp>
          <p:nvGrpSpPr>
            <p:cNvPr id="74767" name="Group 35">
              <a:extLst>
                <a:ext uri="{FF2B5EF4-FFF2-40B4-BE49-F238E27FC236}">
                  <a16:creationId xmlns:a16="http://schemas.microsoft.com/office/drawing/2014/main" id="{E3BD32EB-1F41-062F-3C79-935712315657}"/>
                </a:ext>
              </a:extLst>
            </p:cNvPr>
            <p:cNvGrpSpPr>
              <a:grpSpLocks/>
            </p:cNvGrpSpPr>
            <p:nvPr/>
          </p:nvGrpSpPr>
          <p:grpSpPr bwMode="auto">
            <a:xfrm>
              <a:off x="960" y="5040"/>
              <a:ext cx="1152" cy="480"/>
              <a:chOff x="2312" y="4008"/>
              <a:chExt cx="1152" cy="480"/>
            </a:xfrm>
          </p:grpSpPr>
          <p:sp>
            <p:nvSpPr>
              <p:cNvPr id="74817" name="AutoShape 24">
                <a:extLst>
                  <a:ext uri="{FF2B5EF4-FFF2-40B4-BE49-F238E27FC236}">
                    <a16:creationId xmlns:a16="http://schemas.microsoft.com/office/drawing/2014/main" id="{50C97F1C-B163-1270-3656-D0CDCC3D5A32}"/>
                  </a:ext>
                </a:extLst>
              </p:cNvPr>
              <p:cNvSpPr>
                <a:spLocks noChangeArrowheads="1"/>
              </p:cNvSpPr>
              <p:nvPr/>
            </p:nvSpPr>
            <p:spPr bwMode="auto">
              <a:xfrm rot="10800000">
                <a:off x="2448" y="4008"/>
                <a:ext cx="720" cy="480"/>
              </a:xfrm>
              <a:prstGeom prst="flowChartOnlineStorag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endParaRPr lang="es-AR" altLang="es-AR"/>
              </a:p>
            </p:txBody>
          </p:sp>
          <p:sp>
            <p:nvSpPr>
              <p:cNvPr id="74818" name="Line 25">
                <a:extLst>
                  <a:ext uri="{FF2B5EF4-FFF2-40B4-BE49-F238E27FC236}">
                    <a16:creationId xmlns:a16="http://schemas.microsoft.com/office/drawing/2014/main" id="{711F8FC7-AFB6-5019-C30E-F5A445419EE1}"/>
                  </a:ext>
                </a:extLst>
              </p:cNvPr>
              <p:cNvSpPr>
                <a:spLocks noChangeShapeType="1"/>
              </p:cNvSpPr>
              <p:nvPr/>
            </p:nvSpPr>
            <p:spPr bwMode="auto">
              <a:xfrm>
                <a:off x="2312" y="4152"/>
                <a:ext cx="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4819" name="Line 26">
                <a:extLst>
                  <a:ext uri="{FF2B5EF4-FFF2-40B4-BE49-F238E27FC236}">
                    <a16:creationId xmlns:a16="http://schemas.microsoft.com/office/drawing/2014/main" id="{67E5B454-9BC0-A0D4-88DD-B2B09598DEA7}"/>
                  </a:ext>
                </a:extLst>
              </p:cNvPr>
              <p:cNvSpPr>
                <a:spLocks noChangeShapeType="1"/>
              </p:cNvSpPr>
              <p:nvPr/>
            </p:nvSpPr>
            <p:spPr bwMode="auto">
              <a:xfrm>
                <a:off x="2312" y="4368"/>
                <a:ext cx="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grpSp>
            <p:nvGrpSpPr>
              <p:cNvPr id="74820" name="Group 28">
                <a:extLst>
                  <a:ext uri="{FF2B5EF4-FFF2-40B4-BE49-F238E27FC236}">
                    <a16:creationId xmlns:a16="http://schemas.microsoft.com/office/drawing/2014/main" id="{CFCDDCA4-944E-AD87-3559-B898C801B787}"/>
                  </a:ext>
                </a:extLst>
              </p:cNvPr>
              <p:cNvGrpSpPr>
                <a:grpSpLocks/>
              </p:cNvGrpSpPr>
              <p:nvPr/>
            </p:nvGrpSpPr>
            <p:grpSpPr bwMode="auto">
              <a:xfrm>
                <a:off x="3168" y="4216"/>
                <a:ext cx="296" cy="48"/>
                <a:chOff x="1296" y="3024"/>
                <a:chExt cx="296" cy="48"/>
              </a:xfrm>
            </p:grpSpPr>
            <p:sp>
              <p:nvSpPr>
                <p:cNvPr id="74821" name="Line 29">
                  <a:extLst>
                    <a:ext uri="{FF2B5EF4-FFF2-40B4-BE49-F238E27FC236}">
                      <a16:creationId xmlns:a16="http://schemas.microsoft.com/office/drawing/2014/main" id="{2E18AF14-C3AC-E849-2C04-AB6F54360C90}"/>
                    </a:ext>
                  </a:extLst>
                </p:cNvPr>
                <p:cNvSpPr>
                  <a:spLocks noChangeShapeType="1"/>
                </p:cNvSpPr>
                <p:nvPr/>
              </p:nvSpPr>
              <p:spPr bwMode="auto">
                <a:xfrm>
                  <a:off x="1352" y="3048"/>
                  <a:ext cx="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4822" name="Oval 30">
                  <a:extLst>
                    <a:ext uri="{FF2B5EF4-FFF2-40B4-BE49-F238E27FC236}">
                      <a16:creationId xmlns:a16="http://schemas.microsoft.com/office/drawing/2014/main" id="{DDB90614-23C3-BAE9-DE5B-AEE4639DBC53}"/>
                    </a:ext>
                  </a:extLst>
                </p:cNvPr>
                <p:cNvSpPr>
                  <a:spLocks noChangeArrowheads="1"/>
                </p:cNvSpPr>
                <p:nvPr/>
              </p:nvSpPr>
              <p:spPr bwMode="auto">
                <a:xfrm>
                  <a:off x="1296" y="3024"/>
                  <a:ext cx="48" cy="4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endParaRPr lang="es-AR" altLang="es-AR"/>
                </a:p>
              </p:txBody>
            </p:sp>
          </p:grpSp>
        </p:grpSp>
        <p:sp>
          <p:nvSpPr>
            <p:cNvPr id="74768" name="Line 36">
              <a:extLst>
                <a:ext uri="{FF2B5EF4-FFF2-40B4-BE49-F238E27FC236}">
                  <a16:creationId xmlns:a16="http://schemas.microsoft.com/office/drawing/2014/main" id="{EC1C586F-1A00-809E-E520-9F314781F6D8}"/>
                </a:ext>
              </a:extLst>
            </p:cNvPr>
            <p:cNvSpPr>
              <a:spLocks noChangeShapeType="1"/>
            </p:cNvSpPr>
            <p:nvPr/>
          </p:nvSpPr>
          <p:spPr bwMode="auto">
            <a:xfrm>
              <a:off x="864" y="1296"/>
              <a:ext cx="0" cy="44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4769" name="Line 37">
              <a:extLst>
                <a:ext uri="{FF2B5EF4-FFF2-40B4-BE49-F238E27FC236}">
                  <a16:creationId xmlns:a16="http://schemas.microsoft.com/office/drawing/2014/main" id="{8C6DEE1A-DC21-4245-5E7B-94D5E26739A1}"/>
                </a:ext>
              </a:extLst>
            </p:cNvPr>
            <p:cNvSpPr>
              <a:spLocks noChangeShapeType="1"/>
            </p:cNvSpPr>
            <p:nvPr/>
          </p:nvSpPr>
          <p:spPr bwMode="auto">
            <a:xfrm>
              <a:off x="336" y="1296"/>
              <a:ext cx="0" cy="44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4770" name="Text Box 38">
              <a:extLst>
                <a:ext uri="{FF2B5EF4-FFF2-40B4-BE49-F238E27FC236}">
                  <a16:creationId xmlns:a16="http://schemas.microsoft.com/office/drawing/2014/main" id="{9EF00347-B6AA-6F5A-4A92-8CF186231650}"/>
                </a:ext>
              </a:extLst>
            </p:cNvPr>
            <p:cNvSpPr txBox="1">
              <a:spLocks noChangeArrowheads="1"/>
            </p:cNvSpPr>
            <p:nvPr/>
          </p:nvSpPr>
          <p:spPr bwMode="auto">
            <a:xfrm>
              <a:off x="384" y="5167"/>
              <a:ext cx="321"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sz="1700" u="none"/>
                <a:t>NOR</a:t>
              </a:r>
              <a:endParaRPr lang="es-ES_tradnl" altLang="es-AR" u="none"/>
            </a:p>
          </p:txBody>
        </p:sp>
        <p:sp>
          <p:nvSpPr>
            <p:cNvPr id="74771" name="Text Box 39">
              <a:extLst>
                <a:ext uri="{FF2B5EF4-FFF2-40B4-BE49-F238E27FC236}">
                  <a16:creationId xmlns:a16="http://schemas.microsoft.com/office/drawing/2014/main" id="{4E17A029-8CBF-26C2-AC9E-2F4769E44A87}"/>
                </a:ext>
              </a:extLst>
            </p:cNvPr>
            <p:cNvSpPr txBox="1">
              <a:spLocks noChangeArrowheads="1"/>
            </p:cNvSpPr>
            <p:nvPr/>
          </p:nvSpPr>
          <p:spPr bwMode="auto">
            <a:xfrm>
              <a:off x="344" y="2047"/>
              <a:ext cx="326"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sz="1700" u="none"/>
                <a:t>AND</a:t>
              </a:r>
              <a:endParaRPr lang="es-ES_tradnl" altLang="es-AR" u="none"/>
            </a:p>
          </p:txBody>
        </p:sp>
        <p:sp>
          <p:nvSpPr>
            <p:cNvPr id="74772" name="Text Box 40">
              <a:extLst>
                <a:ext uri="{FF2B5EF4-FFF2-40B4-BE49-F238E27FC236}">
                  <a16:creationId xmlns:a16="http://schemas.microsoft.com/office/drawing/2014/main" id="{5F6A8B82-762B-4167-3026-885284B6B238}"/>
                </a:ext>
              </a:extLst>
            </p:cNvPr>
            <p:cNvSpPr txBox="1">
              <a:spLocks noChangeArrowheads="1"/>
            </p:cNvSpPr>
            <p:nvPr/>
          </p:nvSpPr>
          <p:spPr bwMode="auto">
            <a:xfrm>
              <a:off x="478" y="2815"/>
              <a:ext cx="243"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700" u="none"/>
                <a:t>OR</a:t>
              </a:r>
              <a:endParaRPr lang="es-ES_tradnl" altLang="es-AR" u="none"/>
            </a:p>
          </p:txBody>
        </p:sp>
        <p:sp>
          <p:nvSpPr>
            <p:cNvPr id="74773" name="Text Box 41">
              <a:extLst>
                <a:ext uri="{FF2B5EF4-FFF2-40B4-BE49-F238E27FC236}">
                  <a16:creationId xmlns:a16="http://schemas.microsoft.com/office/drawing/2014/main" id="{2D9D4AA7-84D4-6CE9-FB07-920AF82788CB}"/>
                </a:ext>
              </a:extLst>
            </p:cNvPr>
            <p:cNvSpPr txBox="1">
              <a:spLocks noChangeArrowheads="1"/>
            </p:cNvSpPr>
            <p:nvPr/>
          </p:nvSpPr>
          <p:spPr bwMode="auto">
            <a:xfrm>
              <a:off x="384" y="3542"/>
              <a:ext cx="314"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sz="1700" u="none"/>
                <a:t>NOT</a:t>
              </a:r>
              <a:endParaRPr lang="es-ES_tradnl" altLang="es-AR" u="none"/>
            </a:p>
          </p:txBody>
        </p:sp>
        <p:sp>
          <p:nvSpPr>
            <p:cNvPr id="74774" name="Text Box 42">
              <a:extLst>
                <a:ext uri="{FF2B5EF4-FFF2-40B4-BE49-F238E27FC236}">
                  <a16:creationId xmlns:a16="http://schemas.microsoft.com/office/drawing/2014/main" id="{461171C8-8483-4D80-B898-F72E003D4B2F}"/>
                </a:ext>
              </a:extLst>
            </p:cNvPr>
            <p:cNvSpPr txBox="1">
              <a:spLocks noChangeArrowheads="1"/>
            </p:cNvSpPr>
            <p:nvPr/>
          </p:nvSpPr>
          <p:spPr bwMode="auto">
            <a:xfrm>
              <a:off x="312" y="4351"/>
              <a:ext cx="405"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sz="1700" u="none"/>
                <a:t>NAND</a:t>
              </a:r>
              <a:endParaRPr lang="es-ES_tradnl" altLang="es-AR" u="none"/>
            </a:p>
          </p:txBody>
        </p:sp>
        <p:sp>
          <p:nvSpPr>
            <p:cNvPr id="74775" name="Text Box 44">
              <a:extLst>
                <a:ext uri="{FF2B5EF4-FFF2-40B4-BE49-F238E27FC236}">
                  <a16:creationId xmlns:a16="http://schemas.microsoft.com/office/drawing/2014/main" id="{18499FFD-08A6-FD64-0669-B7008835248B}"/>
                </a:ext>
              </a:extLst>
            </p:cNvPr>
            <p:cNvSpPr txBox="1">
              <a:spLocks noChangeArrowheads="1"/>
            </p:cNvSpPr>
            <p:nvPr/>
          </p:nvSpPr>
          <p:spPr bwMode="auto">
            <a:xfrm>
              <a:off x="904" y="1872"/>
              <a:ext cx="170"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sz="1700" b="1" u="none">
                  <a:latin typeface="Arial" panose="020B0604020202020204" pitchFamily="34" charset="0"/>
                </a:rPr>
                <a:t>A</a:t>
              </a:r>
              <a:endParaRPr lang="es-ES_tradnl" altLang="es-AR" u="none"/>
            </a:p>
          </p:txBody>
        </p:sp>
        <p:sp>
          <p:nvSpPr>
            <p:cNvPr id="74776" name="Text Box 46">
              <a:extLst>
                <a:ext uri="{FF2B5EF4-FFF2-40B4-BE49-F238E27FC236}">
                  <a16:creationId xmlns:a16="http://schemas.microsoft.com/office/drawing/2014/main" id="{14AF6A1A-E3C1-9DA6-EBF7-B9AA59ED71C7}"/>
                </a:ext>
              </a:extLst>
            </p:cNvPr>
            <p:cNvSpPr txBox="1">
              <a:spLocks noChangeArrowheads="1"/>
            </p:cNvSpPr>
            <p:nvPr/>
          </p:nvSpPr>
          <p:spPr bwMode="auto">
            <a:xfrm>
              <a:off x="904" y="2086"/>
              <a:ext cx="170"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sz="1700" b="1" u="none">
                  <a:latin typeface="Arial" panose="020B0604020202020204" pitchFamily="34" charset="0"/>
                </a:rPr>
                <a:t>B</a:t>
              </a:r>
              <a:endParaRPr lang="es-ES_tradnl" altLang="es-AR" u="none"/>
            </a:p>
          </p:txBody>
        </p:sp>
        <p:sp>
          <p:nvSpPr>
            <p:cNvPr id="74777" name="Text Box 48">
              <a:extLst>
                <a:ext uri="{FF2B5EF4-FFF2-40B4-BE49-F238E27FC236}">
                  <a16:creationId xmlns:a16="http://schemas.microsoft.com/office/drawing/2014/main" id="{067FA127-925E-3182-0527-C362A7ACFC25}"/>
                </a:ext>
              </a:extLst>
            </p:cNvPr>
            <p:cNvSpPr txBox="1">
              <a:spLocks noChangeArrowheads="1"/>
            </p:cNvSpPr>
            <p:nvPr/>
          </p:nvSpPr>
          <p:spPr bwMode="auto">
            <a:xfrm>
              <a:off x="912" y="3472"/>
              <a:ext cx="170"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sz="1700" b="1" u="none">
                  <a:latin typeface="Arial" panose="020B0604020202020204" pitchFamily="34" charset="0"/>
                </a:rPr>
                <a:t>A</a:t>
              </a:r>
              <a:endParaRPr lang="es-ES_tradnl" altLang="es-AR" u="none"/>
            </a:p>
          </p:txBody>
        </p:sp>
        <p:sp>
          <p:nvSpPr>
            <p:cNvPr id="74778" name="Text Box 52">
              <a:extLst>
                <a:ext uri="{FF2B5EF4-FFF2-40B4-BE49-F238E27FC236}">
                  <a16:creationId xmlns:a16="http://schemas.microsoft.com/office/drawing/2014/main" id="{76E41C6E-B2C2-6B50-2C5F-098EA040F761}"/>
                </a:ext>
              </a:extLst>
            </p:cNvPr>
            <p:cNvSpPr txBox="1">
              <a:spLocks noChangeArrowheads="1"/>
            </p:cNvSpPr>
            <p:nvPr/>
          </p:nvSpPr>
          <p:spPr bwMode="auto">
            <a:xfrm>
              <a:off x="912" y="2641"/>
              <a:ext cx="170"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sz="1700" b="1" u="none">
                  <a:latin typeface="Arial" panose="020B0604020202020204" pitchFamily="34" charset="0"/>
                </a:rPr>
                <a:t>A</a:t>
              </a:r>
              <a:endParaRPr lang="es-ES_tradnl" altLang="es-AR" u="none"/>
            </a:p>
          </p:txBody>
        </p:sp>
        <p:sp>
          <p:nvSpPr>
            <p:cNvPr id="74779" name="Text Box 53">
              <a:extLst>
                <a:ext uri="{FF2B5EF4-FFF2-40B4-BE49-F238E27FC236}">
                  <a16:creationId xmlns:a16="http://schemas.microsoft.com/office/drawing/2014/main" id="{5AE6D9E3-C49C-C7BB-420D-BD0A794143D6}"/>
                </a:ext>
              </a:extLst>
            </p:cNvPr>
            <p:cNvSpPr txBox="1">
              <a:spLocks noChangeArrowheads="1"/>
            </p:cNvSpPr>
            <p:nvPr/>
          </p:nvSpPr>
          <p:spPr bwMode="auto">
            <a:xfrm>
              <a:off x="912" y="2856"/>
              <a:ext cx="170"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sz="1700" b="1" u="none">
                  <a:latin typeface="Arial" panose="020B0604020202020204" pitchFamily="34" charset="0"/>
                </a:rPr>
                <a:t>B</a:t>
              </a:r>
              <a:endParaRPr lang="es-ES_tradnl" altLang="es-AR" u="none"/>
            </a:p>
          </p:txBody>
        </p:sp>
        <p:sp>
          <p:nvSpPr>
            <p:cNvPr id="74780" name="Text Box 54">
              <a:extLst>
                <a:ext uri="{FF2B5EF4-FFF2-40B4-BE49-F238E27FC236}">
                  <a16:creationId xmlns:a16="http://schemas.microsoft.com/office/drawing/2014/main" id="{FFC38767-A445-4E80-0353-A64EA60C16A6}"/>
                </a:ext>
              </a:extLst>
            </p:cNvPr>
            <p:cNvSpPr txBox="1">
              <a:spLocks noChangeArrowheads="1"/>
            </p:cNvSpPr>
            <p:nvPr/>
          </p:nvSpPr>
          <p:spPr bwMode="auto">
            <a:xfrm>
              <a:off x="912" y="4178"/>
              <a:ext cx="170"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sz="1700" b="1" u="none">
                  <a:latin typeface="Arial" panose="020B0604020202020204" pitchFamily="34" charset="0"/>
                </a:rPr>
                <a:t>A</a:t>
              </a:r>
              <a:endParaRPr lang="es-ES_tradnl" altLang="es-AR" u="none"/>
            </a:p>
          </p:txBody>
        </p:sp>
        <p:sp>
          <p:nvSpPr>
            <p:cNvPr id="74781" name="Text Box 55">
              <a:extLst>
                <a:ext uri="{FF2B5EF4-FFF2-40B4-BE49-F238E27FC236}">
                  <a16:creationId xmlns:a16="http://schemas.microsoft.com/office/drawing/2014/main" id="{00E81526-0AB1-ED4A-7D3B-B5C3411671C3}"/>
                </a:ext>
              </a:extLst>
            </p:cNvPr>
            <p:cNvSpPr txBox="1">
              <a:spLocks noChangeArrowheads="1"/>
            </p:cNvSpPr>
            <p:nvPr/>
          </p:nvSpPr>
          <p:spPr bwMode="auto">
            <a:xfrm>
              <a:off x="912" y="4392"/>
              <a:ext cx="170"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sz="1700" b="1" u="none">
                  <a:latin typeface="Arial" panose="020B0604020202020204" pitchFamily="34" charset="0"/>
                </a:rPr>
                <a:t>B</a:t>
              </a:r>
              <a:endParaRPr lang="es-ES_tradnl" altLang="es-AR" u="none"/>
            </a:p>
          </p:txBody>
        </p:sp>
        <p:sp>
          <p:nvSpPr>
            <p:cNvPr id="74782" name="Text Box 56">
              <a:extLst>
                <a:ext uri="{FF2B5EF4-FFF2-40B4-BE49-F238E27FC236}">
                  <a16:creationId xmlns:a16="http://schemas.microsoft.com/office/drawing/2014/main" id="{72D6789C-3DAF-36C9-C985-E618CE4282B8}"/>
                </a:ext>
              </a:extLst>
            </p:cNvPr>
            <p:cNvSpPr txBox="1">
              <a:spLocks noChangeArrowheads="1"/>
            </p:cNvSpPr>
            <p:nvPr/>
          </p:nvSpPr>
          <p:spPr bwMode="auto">
            <a:xfrm>
              <a:off x="912" y="4994"/>
              <a:ext cx="170"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sz="1700" b="1" u="none">
                  <a:latin typeface="Arial" panose="020B0604020202020204" pitchFamily="34" charset="0"/>
                </a:rPr>
                <a:t>A</a:t>
              </a:r>
              <a:endParaRPr lang="es-ES_tradnl" altLang="es-AR" u="none"/>
            </a:p>
          </p:txBody>
        </p:sp>
        <p:sp>
          <p:nvSpPr>
            <p:cNvPr id="74783" name="Text Box 57">
              <a:extLst>
                <a:ext uri="{FF2B5EF4-FFF2-40B4-BE49-F238E27FC236}">
                  <a16:creationId xmlns:a16="http://schemas.microsoft.com/office/drawing/2014/main" id="{94367146-73ED-77E9-7EF2-1BF68B53E2A3}"/>
                </a:ext>
              </a:extLst>
            </p:cNvPr>
            <p:cNvSpPr txBox="1">
              <a:spLocks noChangeArrowheads="1"/>
            </p:cNvSpPr>
            <p:nvPr/>
          </p:nvSpPr>
          <p:spPr bwMode="auto">
            <a:xfrm>
              <a:off x="912" y="5208"/>
              <a:ext cx="170"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sz="1700" b="1" u="none">
                  <a:latin typeface="Arial" panose="020B0604020202020204" pitchFamily="34" charset="0"/>
                </a:rPr>
                <a:t>B</a:t>
              </a:r>
              <a:endParaRPr lang="es-ES_tradnl" altLang="es-AR" u="none"/>
            </a:p>
          </p:txBody>
        </p:sp>
        <p:sp>
          <p:nvSpPr>
            <p:cNvPr id="74784" name="Text Box 58">
              <a:extLst>
                <a:ext uri="{FF2B5EF4-FFF2-40B4-BE49-F238E27FC236}">
                  <a16:creationId xmlns:a16="http://schemas.microsoft.com/office/drawing/2014/main" id="{DC684C13-15A8-8321-9F6A-A87726DB9DA2}"/>
                </a:ext>
              </a:extLst>
            </p:cNvPr>
            <p:cNvSpPr txBox="1">
              <a:spLocks noChangeArrowheads="1"/>
            </p:cNvSpPr>
            <p:nvPr/>
          </p:nvSpPr>
          <p:spPr bwMode="auto">
            <a:xfrm>
              <a:off x="1979" y="2064"/>
              <a:ext cx="158"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sz="1700" b="1" u="none">
                  <a:latin typeface="Arial" panose="020B0604020202020204" pitchFamily="34" charset="0"/>
                </a:rPr>
                <a:t>F</a:t>
              </a:r>
              <a:endParaRPr lang="es-ES_tradnl" altLang="es-AR" u="none"/>
            </a:p>
          </p:txBody>
        </p:sp>
        <p:sp>
          <p:nvSpPr>
            <p:cNvPr id="74785" name="Text Box 59">
              <a:extLst>
                <a:ext uri="{FF2B5EF4-FFF2-40B4-BE49-F238E27FC236}">
                  <a16:creationId xmlns:a16="http://schemas.microsoft.com/office/drawing/2014/main" id="{465F607E-94CE-2FE1-A7E1-F52F72EA5502}"/>
                </a:ext>
              </a:extLst>
            </p:cNvPr>
            <p:cNvSpPr txBox="1">
              <a:spLocks noChangeArrowheads="1"/>
            </p:cNvSpPr>
            <p:nvPr/>
          </p:nvSpPr>
          <p:spPr bwMode="auto">
            <a:xfrm>
              <a:off x="2016" y="2792"/>
              <a:ext cx="158"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sz="1700" b="1" u="none">
                  <a:latin typeface="Arial" panose="020B0604020202020204" pitchFamily="34" charset="0"/>
                </a:rPr>
                <a:t>F</a:t>
              </a:r>
              <a:endParaRPr lang="es-ES_tradnl" altLang="es-AR" u="none"/>
            </a:p>
          </p:txBody>
        </p:sp>
        <p:sp>
          <p:nvSpPr>
            <p:cNvPr id="74786" name="Text Box 60">
              <a:extLst>
                <a:ext uri="{FF2B5EF4-FFF2-40B4-BE49-F238E27FC236}">
                  <a16:creationId xmlns:a16="http://schemas.microsoft.com/office/drawing/2014/main" id="{0A66B1FB-2F50-40B6-05E5-F5678807819D}"/>
                </a:ext>
              </a:extLst>
            </p:cNvPr>
            <p:cNvSpPr txBox="1">
              <a:spLocks noChangeArrowheads="1"/>
            </p:cNvSpPr>
            <p:nvPr/>
          </p:nvSpPr>
          <p:spPr bwMode="auto">
            <a:xfrm>
              <a:off x="1834" y="3534"/>
              <a:ext cx="158"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sz="1700" b="1" u="none">
                  <a:latin typeface="Arial" panose="020B0604020202020204" pitchFamily="34" charset="0"/>
                </a:rPr>
                <a:t>F</a:t>
              </a:r>
              <a:endParaRPr lang="es-ES_tradnl" altLang="es-AR" u="none"/>
            </a:p>
          </p:txBody>
        </p:sp>
        <p:sp>
          <p:nvSpPr>
            <p:cNvPr id="74787" name="Text Box 61">
              <a:extLst>
                <a:ext uri="{FF2B5EF4-FFF2-40B4-BE49-F238E27FC236}">
                  <a16:creationId xmlns:a16="http://schemas.microsoft.com/office/drawing/2014/main" id="{8F74DBD0-B070-ACB8-6252-B3EF48E58EE0}"/>
                </a:ext>
              </a:extLst>
            </p:cNvPr>
            <p:cNvSpPr txBox="1">
              <a:spLocks noChangeArrowheads="1"/>
            </p:cNvSpPr>
            <p:nvPr/>
          </p:nvSpPr>
          <p:spPr bwMode="auto">
            <a:xfrm>
              <a:off x="2032" y="4360"/>
              <a:ext cx="158"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sz="1700" b="1" u="none">
                  <a:latin typeface="Arial" panose="020B0604020202020204" pitchFamily="34" charset="0"/>
                </a:rPr>
                <a:t>F</a:t>
              </a:r>
              <a:endParaRPr lang="es-ES_tradnl" altLang="es-AR" u="none"/>
            </a:p>
          </p:txBody>
        </p:sp>
        <p:sp>
          <p:nvSpPr>
            <p:cNvPr id="74788" name="Text Box 62">
              <a:extLst>
                <a:ext uri="{FF2B5EF4-FFF2-40B4-BE49-F238E27FC236}">
                  <a16:creationId xmlns:a16="http://schemas.microsoft.com/office/drawing/2014/main" id="{DF300FCA-0A00-3C37-0878-94933B19205E}"/>
                </a:ext>
              </a:extLst>
            </p:cNvPr>
            <p:cNvSpPr txBox="1">
              <a:spLocks noChangeArrowheads="1"/>
            </p:cNvSpPr>
            <p:nvPr/>
          </p:nvSpPr>
          <p:spPr bwMode="auto">
            <a:xfrm>
              <a:off x="2064" y="5144"/>
              <a:ext cx="158"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sz="1700" b="1" u="none">
                  <a:latin typeface="Arial" panose="020B0604020202020204" pitchFamily="34" charset="0"/>
                </a:rPr>
                <a:t>F</a:t>
              </a:r>
              <a:endParaRPr lang="es-ES_tradnl" altLang="es-AR" u="none"/>
            </a:p>
          </p:txBody>
        </p:sp>
        <p:sp>
          <p:nvSpPr>
            <p:cNvPr id="74789" name="Line 63">
              <a:extLst>
                <a:ext uri="{FF2B5EF4-FFF2-40B4-BE49-F238E27FC236}">
                  <a16:creationId xmlns:a16="http://schemas.microsoft.com/office/drawing/2014/main" id="{3A5A2469-F0EF-4984-87C3-4F5E9DFC23B8}"/>
                </a:ext>
              </a:extLst>
            </p:cNvPr>
            <p:cNvSpPr>
              <a:spLocks noChangeShapeType="1"/>
            </p:cNvSpPr>
            <p:nvPr/>
          </p:nvSpPr>
          <p:spPr bwMode="auto">
            <a:xfrm>
              <a:off x="2256" y="1296"/>
              <a:ext cx="0" cy="44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4790" name="Text Box 65">
              <a:extLst>
                <a:ext uri="{FF2B5EF4-FFF2-40B4-BE49-F238E27FC236}">
                  <a16:creationId xmlns:a16="http://schemas.microsoft.com/office/drawing/2014/main" id="{FAD9925D-DA0F-9E36-C4ED-DE90560AA72F}"/>
                </a:ext>
              </a:extLst>
            </p:cNvPr>
            <p:cNvSpPr txBox="1">
              <a:spLocks noChangeArrowheads="1"/>
            </p:cNvSpPr>
            <p:nvPr/>
          </p:nvSpPr>
          <p:spPr bwMode="auto">
            <a:xfrm>
              <a:off x="2278" y="1770"/>
              <a:ext cx="641"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400" b="1" u="none"/>
                <a:t>F = A * B</a:t>
              </a:r>
            </a:p>
            <a:p>
              <a:pPr algn="ctr"/>
              <a:r>
                <a:rPr lang="es-ES_tradnl" altLang="es-AR" sz="1400" b="1" u="none"/>
                <a:t>o</a:t>
              </a:r>
            </a:p>
            <a:p>
              <a:pPr algn="ctr"/>
              <a:r>
                <a:rPr lang="es-ES_tradnl" altLang="es-AR" sz="1400" b="1" u="none"/>
                <a:t>F = AB</a:t>
              </a:r>
              <a:endParaRPr lang="es-ES_tradnl" altLang="es-AR" sz="1400" u="none"/>
            </a:p>
          </p:txBody>
        </p:sp>
        <p:sp>
          <p:nvSpPr>
            <p:cNvPr id="74791" name="Text Box 66">
              <a:extLst>
                <a:ext uri="{FF2B5EF4-FFF2-40B4-BE49-F238E27FC236}">
                  <a16:creationId xmlns:a16="http://schemas.microsoft.com/office/drawing/2014/main" id="{87D5E690-2B41-12C8-D196-7EE57E2C3CCB}"/>
                </a:ext>
              </a:extLst>
            </p:cNvPr>
            <p:cNvSpPr txBox="1">
              <a:spLocks noChangeArrowheads="1"/>
            </p:cNvSpPr>
            <p:nvPr/>
          </p:nvSpPr>
          <p:spPr bwMode="auto">
            <a:xfrm>
              <a:off x="2383" y="2784"/>
              <a:ext cx="473"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500" b="1" u="none"/>
                <a:t>F = A + B</a:t>
              </a:r>
              <a:endParaRPr lang="es-ES_tradnl" altLang="es-AR" u="none"/>
            </a:p>
          </p:txBody>
        </p:sp>
        <p:sp>
          <p:nvSpPr>
            <p:cNvPr id="74792" name="Text Box 67">
              <a:extLst>
                <a:ext uri="{FF2B5EF4-FFF2-40B4-BE49-F238E27FC236}">
                  <a16:creationId xmlns:a16="http://schemas.microsoft.com/office/drawing/2014/main" id="{33AE80B7-D880-3BB7-69FA-01EEAC701822}"/>
                </a:ext>
              </a:extLst>
            </p:cNvPr>
            <p:cNvSpPr txBox="1">
              <a:spLocks noChangeArrowheads="1"/>
            </p:cNvSpPr>
            <p:nvPr/>
          </p:nvSpPr>
          <p:spPr bwMode="auto">
            <a:xfrm>
              <a:off x="2336" y="3513"/>
              <a:ext cx="313"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500" b="1" u="none"/>
                <a:t>F = A</a:t>
              </a:r>
              <a:endParaRPr lang="es-ES_tradnl" altLang="es-AR" u="none"/>
            </a:p>
          </p:txBody>
        </p:sp>
        <p:grpSp>
          <p:nvGrpSpPr>
            <p:cNvPr id="74793" name="Group 70">
              <a:extLst>
                <a:ext uri="{FF2B5EF4-FFF2-40B4-BE49-F238E27FC236}">
                  <a16:creationId xmlns:a16="http://schemas.microsoft.com/office/drawing/2014/main" id="{6AA1F38F-1DAE-7BF5-7DF3-7471C8627FED}"/>
                </a:ext>
              </a:extLst>
            </p:cNvPr>
            <p:cNvGrpSpPr>
              <a:grpSpLocks/>
            </p:cNvGrpSpPr>
            <p:nvPr/>
          </p:nvGrpSpPr>
          <p:grpSpPr bwMode="auto">
            <a:xfrm>
              <a:off x="2360" y="4360"/>
              <a:ext cx="536" cy="364"/>
              <a:chOff x="2360" y="3976"/>
              <a:chExt cx="536" cy="364"/>
            </a:xfrm>
          </p:grpSpPr>
          <p:sp>
            <p:nvSpPr>
              <p:cNvPr id="74815" name="Line 68">
                <a:extLst>
                  <a:ext uri="{FF2B5EF4-FFF2-40B4-BE49-F238E27FC236}">
                    <a16:creationId xmlns:a16="http://schemas.microsoft.com/office/drawing/2014/main" id="{F851EB43-E7C5-8A11-B492-B8C90DD1E6E3}"/>
                  </a:ext>
                </a:extLst>
              </p:cNvPr>
              <p:cNvSpPr>
                <a:spLocks noChangeShapeType="1"/>
              </p:cNvSpPr>
              <p:nvPr/>
            </p:nvSpPr>
            <p:spPr bwMode="auto">
              <a:xfrm flipV="1">
                <a:off x="2576" y="4000"/>
                <a:ext cx="320" cy="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4816" name="Text Box 69">
                <a:extLst>
                  <a:ext uri="{FF2B5EF4-FFF2-40B4-BE49-F238E27FC236}">
                    <a16:creationId xmlns:a16="http://schemas.microsoft.com/office/drawing/2014/main" id="{6B8954AD-5868-CAF1-0E4C-9A71AFE113DD}"/>
                  </a:ext>
                </a:extLst>
              </p:cNvPr>
              <p:cNvSpPr txBox="1">
                <a:spLocks noChangeArrowheads="1"/>
              </p:cNvSpPr>
              <p:nvPr/>
            </p:nvSpPr>
            <p:spPr bwMode="auto">
              <a:xfrm>
                <a:off x="2360" y="3976"/>
                <a:ext cx="536"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500" b="1" u="none"/>
                  <a:t>F = (A * B)</a:t>
                </a:r>
                <a:endParaRPr lang="es-ES_tradnl" altLang="es-AR" u="none"/>
              </a:p>
            </p:txBody>
          </p:sp>
        </p:grpSp>
        <p:grpSp>
          <p:nvGrpSpPr>
            <p:cNvPr id="74794" name="Group 71">
              <a:extLst>
                <a:ext uri="{FF2B5EF4-FFF2-40B4-BE49-F238E27FC236}">
                  <a16:creationId xmlns:a16="http://schemas.microsoft.com/office/drawing/2014/main" id="{15B004E4-DB92-1150-FCA7-DDA5ECC78D8A}"/>
                </a:ext>
              </a:extLst>
            </p:cNvPr>
            <p:cNvGrpSpPr>
              <a:grpSpLocks/>
            </p:cNvGrpSpPr>
            <p:nvPr/>
          </p:nvGrpSpPr>
          <p:grpSpPr bwMode="auto">
            <a:xfrm>
              <a:off x="2350" y="5128"/>
              <a:ext cx="543" cy="364"/>
              <a:chOff x="2358" y="3976"/>
              <a:chExt cx="543" cy="364"/>
            </a:xfrm>
          </p:grpSpPr>
          <p:sp>
            <p:nvSpPr>
              <p:cNvPr id="74813" name="Line 72">
                <a:extLst>
                  <a:ext uri="{FF2B5EF4-FFF2-40B4-BE49-F238E27FC236}">
                    <a16:creationId xmlns:a16="http://schemas.microsoft.com/office/drawing/2014/main" id="{7899D07F-B4DA-0054-CD5A-BB0668C4FF14}"/>
                  </a:ext>
                </a:extLst>
              </p:cNvPr>
              <p:cNvSpPr>
                <a:spLocks noChangeShapeType="1"/>
              </p:cNvSpPr>
              <p:nvPr/>
            </p:nvSpPr>
            <p:spPr bwMode="auto">
              <a:xfrm flipV="1">
                <a:off x="2576" y="4000"/>
                <a:ext cx="320" cy="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4814" name="Text Box 73">
                <a:extLst>
                  <a:ext uri="{FF2B5EF4-FFF2-40B4-BE49-F238E27FC236}">
                    <a16:creationId xmlns:a16="http://schemas.microsoft.com/office/drawing/2014/main" id="{1F062B8A-F4A5-731E-7E2D-BC41C6A97F86}"/>
                  </a:ext>
                </a:extLst>
              </p:cNvPr>
              <p:cNvSpPr txBox="1">
                <a:spLocks noChangeArrowheads="1"/>
              </p:cNvSpPr>
              <p:nvPr/>
            </p:nvSpPr>
            <p:spPr bwMode="auto">
              <a:xfrm>
                <a:off x="2358" y="3976"/>
                <a:ext cx="543"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500" b="1" u="none"/>
                  <a:t>F = (A + B)</a:t>
                </a:r>
                <a:endParaRPr lang="es-ES_tradnl" altLang="es-AR" u="none"/>
              </a:p>
            </p:txBody>
          </p:sp>
        </p:grpSp>
        <p:sp>
          <p:nvSpPr>
            <p:cNvPr id="74795" name="Line 74">
              <a:extLst>
                <a:ext uri="{FF2B5EF4-FFF2-40B4-BE49-F238E27FC236}">
                  <a16:creationId xmlns:a16="http://schemas.microsoft.com/office/drawing/2014/main" id="{8BFDA15A-A511-675B-D614-2711CD9AA1A5}"/>
                </a:ext>
              </a:extLst>
            </p:cNvPr>
            <p:cNvSpPr>
              <a:spLocks noChangeShapeType="1"/>
            </p:cNvSpPr>
            <p:nvPr/>
          </p:nvSpPr>
          <p:spPr bwMode="auto">
            <a:xfrm>
              <a:off x="2976" y="1296"/>
              <a:ext cx="0" cy="44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graphicFrame>
          <p:nvGraphicFramePr>
            <p:cNvPr id="74796" name="Object 0">
              <a:extLst>
                <a:ext uri="{FF2B5EF4-FFF2-40B4-BE49-F238E27FC236}">
                  <a16:creationId xmlns:a16="http://schemas.microsoft.com/office/drawing/2014/main" id="{13EA237E-D937-64D7-8027-9CD883CF4A87}"/>
                </a:ext>
              </a:extLst>
            </p:cNvPr>
            <p:cNvGraphicFramePr>
              <a:graphicFrameLocks noChangeAspect="1"/>
            </p:cNvGraphicFramePr>
            <p:nvPr/>
          </p:nvGraphicFramePr>
          <p:xfrm>
            <a:off x="2896" y="1744"/>
            <a:ext cx="1040" cy="896"/>
          </p:xfrm>
          <a:graphic>
            <a:graphicData uri="http://schemas.openxmlformats.org/presentationml/2006/ole">
              <mc:AlternateContent xmlns:mc="http://schemas.openxmlformats.org/markup-compatibility/2006">
                <mc:Choice xmlns:v="urn:schemas-microsoft-com:vml" Requires="v">
                  <p:oleObj name="Documento" r:id="rId2" imgW="9918700" imgH="8890000" progId="Word.Document.8">
                    <p:embed/>
                  </p:oleObj>
                </mc:Choice>
                <mc:Fallback>
                  <p:oleObj name="Documento" r:id="rId2" imgW="9918700" imgH="8890000" progId="Word.Document.8">
                    <p:embed/>
                    <p:pic>
                      <p:nvPicPr>
                        <p:cNvPr id="0" name="Object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6" y="1744"/>
                          <a:ext cx="1040" cy="8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4797" name="Object 1">
              <a:extLst>
                <a:ext uri="{FF2B5EF4-FFF2-40B4-BE49-F238E27FC236}">
                  <a16:creationId xmlns:a16="http://schemas.microsoft.com/office/drawing/2014/main" id="{F6AAF067-5BD1-2AD0-6FBB-CAB301DC0815}"/>
                </a:ext>
              </a:extLst>
            </p:cNvPr>
            <p:cNvGraphicFramePr>
              <a:graphicFrameLocks noChangeAspect="1"/>
            </p:cNvGraphicFramePr>
            <p:nvPr/>
          </p:nvGraphicFramePr>
          <p:xfrm>
            <a:off x="2896" y="2584"/>
            <a:ext cx="1040" cy="896"/>
          </p:xfrm>
          <a:graphic>
            <a:graphicData uri="http://schemas.openxmlformats.org/presentationml/2006/ole">
              <mc:AlternateContent xmlns:mc="http://schemas.openxmlformats.org/markup-compatibility/2006">
                <mc:Choice xmlns:v="urn:schemas-microsoft-com:vml" Requires="v">
                  <p:oleObj name="Documento" r:id="rId4" imgW="9918700" imgH="8890000" progId="Word.Document.8">
                    <p:embed/>
                  </p:oleObj>
                </mc:Choice>
                <mc:Fallback>
                  <p:oleObj name="Documento" r:id="rId4" imgW="9918700" imgH="8890000" progId="Word.Document.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6" y="2584"/>
                          <a:ext cx="1040" cy="8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4798" name="Object 2">
              <a:extLst>
                <a:ext uri="{FF2B5EF4-FFF2-40B4-BE49-F238E27FC236}">
                  <a16:creationId xmlns:a16="http://schemas.microsoft.com/office/drawing/2014/main" id="{810777BF-EF41-C61D-120B-D9D8B53D1A3A}"/>
                </a:ext>
              </a:extLst>
            </p:cNvPr>
            <p:cNvGraphicFramePr>
              <a:graphicFrameLocks noChangeAspect="1"/>
            </p:cNvGraphicFramePr>
            <p:nvPr/>
          </p:nvGraphicFramePr>
          <p:xfrm>
            <a:off x="2976" y="3472"/>
            <a:ext cx="696" cy="512"/>
          </p:xfrm>
          <a:graphic>
            <a:graphicData uri="http://schemas.openxmlformats.org/presentationml/2006/ole">
              <mc:AlternateContent xmlns:mc="http://schemas.openxmlformats.org/markup-compatibility/2006">
                <mc:Choice xmlns:v="urn:schemas-microsoft-com:vml" Requires="v">
                  <p:oleObj name="Documento" r:id="rId6" imgW="6667500" imgH="5727700" progId="Word.Document.8">
                    <p:embed/>
                  </p:oleObj>
                </mc:Choice>
                <mc:Fallback>
                  <p:oleObj name="Documento" r:id="rId6" imgW="6667500" imgH="5727700" progId="Word.Document.8">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6" y="3472"/>
                          <a:ext cx="696" cy="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4799" name="Object 3">
              <a:extLst>
                <a:ext uri="{FF2B5EF4-FFF2-40B4-BE49-F238E27FC236}">
                  <a16:creationId xmlns:a16="http://schemas.microsoft.com/office/drawing/2014/main" id="{EE1CA122-E268-54C6-3A96-4E6EBBF93D00}"/>
                </a:ext>
              </a:extLst>
            </p:cNvPr>
            <p:cNvGraphicFramePr>
              <a:graphicFrameLocks noChangeAspect="1"/>
            </p:cNvGraphicFramePr>
            <p:nvPr/>
          </p:nvGraphicFramePr>
          <p:xfrm>
            <a:off x="2904" y="4032"/>
            <a:ext cx="1040" cy="896"/>
          </p:xfrm>
          <a:graphic>
            <a:graphicData uri="http://schemas.openxmlformats.org/presentationml/2006/ole">
              <mc:AlternateContent xmlns:mc="http://schemas.openxmlformats.org/markup-compatibility/2006">
                <mc:Choice xmlns:v="urn:schemas-microsoft-com:vml" Requires="v">
                  <p:oleObj name="Documento" r:id="rId8" imgW="9918700" imgH="8890000" progId="Word.Document.8">
                    <p:embed/>
                  </p:oleObj>
                </mc:Choice>
                <mc:Fallback>
                  <p:oleObj name="Documento" r:id="rId8" imgW="9918700" imgH="8890000" progId="Word.Document.8">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04" y="4032"/>
                          <a:ext cx="1040" cy="8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4800" name="Object 4">
              <a:extLst>
                <a:ext uri="{FF2B5EF4-FFF2-40B4-BE49-F238E27FC236}">
                  <a16:creationId xmlns:a16="http://schemas.microsoft.com/office/drawing/2014/main" id="{C8CD0401-7472-2979-A8B1-13BE433C6775}"/>
                </a:ext>
              </a:extLst>
            </p:cNvPr>
            <p:cNvGraphicFramePr>
              <a:graphicFrameLocks noChangeAspect="1"/>
            </p:cNvGraphicFramePr>
            <p:nvPr/>
          </p:nvGraphicFramePr>
          <p:xfrm>
            <a:off x="2904" y="4960"/>
            <a:ext cx="1040" cy="896"/>
          </p:xfrm>
          <a:graphic>
            <a:graphicData uri="http://schemas.openxmlformats.org/presentationml/2006/ole">
              <mc:AlternateContent xmlns:mc="http://schemas.openxmlformats.org/markup-compatibility/2006">
                <mc:Choice xmlns:v="urn:schemas-microsoft-com:vml" Requires="v">
                  <p:oleObj name="Document" r:id="rId10" imgW="9918700" imgH="8890000" progId="Word.Document.8">
                    <p:embed/>
                  </p:oleObj>
                </mc:Choice>
                <mc:Fallback>
                  <p:oleObj name="Document" r:id="rId10" imgW="9918700" imgH="8890000" progId="Word.Document.8">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04" y="4960"/>
                          <a:ext cx="1040" cy="8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74801" name="Line 81">
              <a:extLst>
                <a:ext uri="{FF2B5EF4-FFF2-40B4-BE49-F238E27FC236}">
                  <a16:creationId xmlns:a16="http://schemas.microsoft.com/office/drawing/2014/main" id="{5CBCE175-DFF3-1A69-36D2-BD1DBB92BEE4}"/>
                </a:ext>
              </a:extLst>
            </p:cNvPr>
            <p:cNvSpPr>
              <a:spLocks noChangeShapeType="1"/>
            </p:cNvSpPr>
            <p:nvPr/>
          </p:nvSpPr>
          <p:spPr bwMode="auto">
            <a:xfrm>
              <a:off x="3936" y="1296"/>
              <a:ext cx="0" cy="44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4802" name="Line 84">
              <a:extLst>
                <a:ext uri="{FF2B5EF4-FFF2-40B4-BE49-F238E27FC236}">
                  <a16:creationId xmlns:a16="http://schemas.microsoft.com/office/drawing/2014/main" id="{E1F977CA-C427-DA76-3FBA-A2CB2A792561}"/>
                </a:ext>
              </a:extLst>
            </p:cNvPr>
            <p:cNvSpPr>
              <a:spLocks noChangeShapeType="1"/>
            </p:cNvSpPr>
            <p:nvPr/>
          </p:nvSpPr>
          <p:spPr bwMode="auto">
            <a:xfrm>
              <a:off x="336" y="2560"/>
              <a:ext cx="3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4803" name="Line 85">
              <a:extLst>
                <a:ext uri="{FF2B5EF4-FFF2-40B4-BE49-F238E27FC236}">
                  <a16:creationId xmlns:a16="http://schemas.microsoft.com/office/drawing/2014/main" id="{756008F1-73A9-5AF6-A761-5F7261AEC93F}"/>
                </a:ext>
              </a:extLst>
            </p:cNvPr>
            <p:cNvSpPr>
              <a:spLocks noChangeShapeType="1"/>
            </p:cNvSpPr>
            <p:nvPr/>
          </p:nvSpPr>
          <p:spPr bwMode="auto">
            <a:xfrm>
              <a:off x="336" y="3400"/>
              <a:ext cx="3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4804" name="Line 86">
              <a:extLst>
                <a:ext uri="{FF2B5EF4-FFF2-40B4-BE49-F238E27FC236}">
                  <a16:creationId xmlns:a16="http://schemas.microsoft.com/office/drawing/2014/main" id="{6836E6B6-C56F-5847-4B5A-024FEE8EEAC7}"/>
                </a:ext>
              </a:extLst>
            </p:cNvPr>
            <p:cNvSpPr>
              <a:spLocks noChangeShapeType="1"/>
            </p:cNvSpPr>
            <p:nvPr/>
          </p:nvSpPr>
          <p:spPr bwMode="auto">
            <a:xfrm>
              <a:off x="336" y="3984"/>
              <a:ext cx="3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4805" name="Line 87">
              <a:extLst>
                <a:ext uri="{FF2B5EF4-FFF2-40B4-BE49-F238E27FC236}">
                  <a16:creationId xmlns:a16="http://schemas.microsoft.com/office/drawing/2014/main" id="{634A4084-513C-4B13-1752-E1B467B5B8A8}"/>
                </a:ext>
              </a:extLst>
            </p:cNvPr>
            <p:cNvSpPr>
              <a:spLocks noChangeShapeType="1"/>
            </p:cNvSpPr>
            <p:nvPr/>
          </p:nvSpPr>
          <p:spPr bwMode="auto">
            <a:xfrm>
              <a:off x="336" y="4896"/>
              <a:ext cx="3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4806" name="Line 88">
              <a:extLst>
                <a:ext uri="{FF2B5EF4-FFF2-40B4-BE49-F238E27FC236}">
                  <a16:creationId xmlns:a16="http://schemas.microsoft.com/office/drawing/2014/main" id="{D9EA958F-C528-1AAF-E50B-B18024078E49}"/>
                </a:ext>
              </a:extLst>
            </p:cNvPr>
            <p:cNvSpPr>
              <a:spLocks noChangeShapeType="1"/>
            </p:cNvSpPr>
            <p:nvPr/>
          </p:nvSpPr>
          <p:spPr bwMode="auto">
            <a:xfrm>
              <a:off x="336" y="5760"/>
              <a:ext cx="3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4807" name="Line 89">
              <a:extLst>
                <a:ext uri="{FF2B5EF4-FFF2-40B4-BE49-F238E27FC236}">
                  <a16:creationId xmlns:a16="http://schemas.microsoft.com/office/drawing/2014/main" id="{42051289-B6AC-7449-9D2E-09970DBB2297}"/>
                </a:ext>
              </a:extLst>
            </p:cNvPr>
            <p:cNvSpPr>
              <a:spLocks noChangeShapeType="1"/>
            </p:cNvSpPr>
            <p:nvPr/>
          </p:nvSpPr>
          <p:spPr bwMode="auto">
            <a:xfrm>
              <a:off x="336" y="1680"/>
              <a:ext cx="3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4808" name="Text Box 91">
              <a:extLst>
                <a:ext uri="{FF2B5EF4-FFF2-40B4-BE49-F238E27FC236}">
                  <a16:creationId xmlns:a16="http://schemas.microsoft.com/office/drawing/2014/main" id="{9554D362-DB62-27DC-89A1-40DDEC4A6724}"/>
                </a:ext>
              </a:extLst>
            </p:cNvPr>
            <p:cNvSpPr txBox="1">
              <a:spLocks noChangeArrowheads="1"/>
            </p:cNvSpPr>
            <p:nvPr/>
          </p:nvSpPr>
          <p:spPr bwMode="auto">
            <a:xfrm>
              <a:off x="312" y="1400"/>
              <a:ext cx="405"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sz="1500" u="none"/>
                <a:t>Nombre</a:t>
              </a:r>
              <a:endParaRPr lang="es-ES_tradnl" altLang="es-AR" u="none"/>
            </a:p>
          </p:txBody>
        </p:sp>
        <p:sp>
          <p:nvSpPr>
            <p:cNvPr id="74809" name="Text Box 92">
              <a:extLst>
                <a:ext uri="{FF2B5EF4-FFF2-40B4-BE49-F238E27FC236}">
                  <a16:creationId xmlns:a16="http://schemas.microsoft.com/office/drawing/2014/main" id="{09A9659F-259B-1C6F-A5BB-96333BCEC55D}"/>
                </a:ext>
              </a:extLst>
            </p:cNvPr>
            <p:cNvSpPr txBox="1">
              <a:spLocks noChangeArrowheads="1"/>
            </p:cNvSpPr>
            <p:nvPr/>
          </p:nvSpPr>
          <p:spPr bwMode="auto">
            <a:xfrm>
              <a:off x="1208" y="1399"/>
              <a:ext cx="416"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sz="1500" u="none"/>
                <a:t>Símbolo</a:t>
              </a:r>
              <a:endParaRPr lang="es-ES_tradnl" altLang="es-AR" u="none"/>
            </a:p>
          </p:txBody>
        </p:sp>
        <p:sp>
          <p:nvSpPr>
            <p:cNvPr id="74810" name="Text Box 93">
              <a:extLst>
                <a:ext uri="{FF2B5EF4-FFF2-40B4-BE49-F238E27FC236}">
                  <a16:creationId xmlns:a16="http://schemas.microsoft.com/office/drawing/2014/main" id="{DA0F9AD5-428C-17FB-902D-D8D65930E289}"/>
                </a:ext>
              </a:extLst>
            </p:cNvPr>
            <p:cNvSpPr txBox="1">
              <a:spLocks noChangeArrowheads="1"/>
            </p:cNvSpPr>
            <p:nvPr/>
          </p:nvSpPr>
          <p:spPr bwMode="auto">
            <a:xfrm>
              <a:off x="2304" y="1198"/>
              <a:ext cx="511" cy="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sz="1500" u="none"/>
                <a:t>Función</a:t>
              </a:r>
            </a:p>
            <a:p>
              <a:r>
                <a:rPr lang="es-ES_tradnl" altLang="es-AR" sz="1500" u="none"/>
                <a:t>Algebraica</a:t>
              </a:r>
              <a:endParaRPr lang="es-ES_tradnl" altLang="es-AR" u="none"/>
            </a:p>
          </p:txBody>
        </p:sp>
        <p:sp>
          <p:nvSpPr>
            <p:cNvPr id="74811" name="Text Box 94">
              <a:extLst>
                <a:ext uri="{FF2B5EF4-FFF2-40B4-BE49-F238E27FC236}">
                  <a16:creationId xmlns:a16="http://schemas.microsoft.com/office/drawing/2014/main" id="{9778B6DA-2F89-2F75-1C5D-416C60066860}"/>
                </a:ext>
              </a:extLst>
            </p:cNvPr>
            <p:cNvSpPr txBox="1">
              <a:spLocks noChangeArrowheads="1"/>
            </p:cNvSpPr>
            <p:nvPr/>
          </p:nvSpPr>
          <p:spPr bwMode="auto">
            <a:xfrm>
              <a:off x="3008" y="1392"/>
              <a:ext cx="595"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sz="1500" u="none"/>
                <a:t>Tabla Verdad</a:t>
              </a:r>
              <a:endParaRPr lang="es-ES_tradnl" altLang="es-AR" u="none"/>
            </a:p>
          </p:txBody>
        </p:sp>
        <p:sp>
          <p:nvSpPr>
            <p:cNvPr id="74812" name="Line 170">
              <a:extLst>
                <a:ext uri="{FF2B5EF4-FFF2-40B4-BE49-F238E27FC236}">
                  <a16:creationId xmlns:a16="http://schemas.microsoft.com/office/drawing/2014/main" id="{52928C3F-DB78-CC45-EE2C-364D21B2526F}"/>
                </a:ext>
              </a:extLst>
            </p:cNvPr>
            <p:cNvSpPr>
              <a:spLocks noChangeShapeType="1"/>
            </p:cNvSpPr>
            <p:nvPr/>
          </p:nvSpPr>
          <p:spPr bwMode="auto">
            <a:xfrm>
              <a:off x="336" y="1296"/>
              <a:ext cx="3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grpSp>
      <p:sp>
        <p:nvSpPr>
          <p:cNvPr id="74757" name="Text Box 172">
            <a:extLst>
              <a:ext uri="{FF2B5EF4-FFF2-40B4-BE49-F238E27FC236}">
                <a16:creationId xmlns:a16="http://schemas.microsoft.com/office/drawing/2014/main" id="{2CC2A71B-E947-20BC-CBF5-2ACC0716A379}"/>
              </a:ext>
            </a:extLst>
          </p:cNvPr>
          <p:cNvSpPr txBox="1">
            <a:spLocks noChangeArrowheads="1"/>
          </p:cNvSpPr>
          <p:nvPr/>
        </p:nvSpPr>
        <p:spPr bwMode="auto">
          <a:xfrm>
            <a:off x="7207250" y="2570163"/>
            <a:ext cx="19018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sz="1200" b="1" u="none">
                <a:latin typeface="Arial" panose="020B0604020202020204" pitchFamily="34" charset="0"/>
              </a:rPr>
              <a:t>Figura 2: </a:t>
            </a:r>
          </a:p>
          <a:p>
            <a:r>
              <a:rPr lang="es-ES_tradnl" altLang="es-AR" sz="1200" b="1" u="none">
                <a:latin typeface="Arial" panose="020B0604020202020204" pitchFamily="34" charset="0"/>
              </a:rPr>
              <a:t>Puertas lógicas básicas</a:t>
            </a:r>
            <a:endParaRPr lang="es-ES_tradnl" altLang="es-AR" sz="1200" b="1" u="none"/>
          </a:p>
        </p:txBody>
      </p:sp>
      <p:sp>
        <p:nvSpPr>
          <p:cNvPr id="74758" name="Line 173">
            <a:extLst>
              <a:ext uri="{FF2B5EF4-FFF2-40B4-BE49-F238E27FC236}">
                <a16:creationId xmlns:a16="http://schemas.microsoft.com/office/drawing/2014/main" id="{5AA2BECF-841A-4A12-7D24-933968EDCADF}"/>
              </a:ext>
            </a:extLst>
          </p:cNvPr>
          <p:cNvSpPr>
            <a:spLocks noChangeShapeType="1"/>
          </p:cNvSpPr>
          <p:nvPr/>
        </p:nvSpPr>
        <p:spPr bwMode="auto">
          <a:xfrm>
            <a:off x="4787900" y="3217863"/>
            <a:ext cx="203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77925" tIns="38963" rIns="77925" bIns="38963" anchor="ctr"/>
          <a:lstStyle/>
          <a:p>
            <a:endParaRPr lang="es-AR"/>
          </a:p>
        </p:txBody>
      </p:sp>
      <p:pic>
        <p:nvPicPr>
          <p:cNvPr id="74759" name="Picture 90" descr="fcfmyn.png">
            <a:extLst>
              <a:ext uri="{FF2B5EF4-FFF2-40B4-BE49-F238E27FC236}">
                <a16:creationId xmlns:a16="http://schemas.microsoft.com/office/drawing/2014/main" id="{FFC205D1-BD63-28E1-B853-76E2BC8B626D}"/>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11188" y="5151438"/>
            <a:ext cx="57626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0" name="Picture 91" descr="dpto.png">
            <a:extLst>
              <a:ext uri="{FF2B5EF4-FFF2-40B4-BE49-F238E27FC236}">
                <a16:creationId xmlns:a16="http://schemas.microsoft.com/office/drawing/2014/main" id="{11D994B1-C5E7-0BFA-F654-FC4FA98F41C2}"/>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38113" y="5160963"/>
            <a:ext cx="508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1" name="Picture 92" descr="mio-1-trans.png">
            <a:extLst>
              <a:ext uri="{FF2B5EF4-FFF2-40B4-BE49-F238E27FC236}">
                <a16:creationId xmlns:a16="http://schemas.microsoft.com/office/drawing/2014/main" id="{28661217-B125-85AB-CD27-C7EA358647FB}"/>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187450" y="5160963"/>
            <a:ext cx="3841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F3CA9EB1-A8A8-5EFE-3584-A6851C9D0243}"/>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Number Placeholder 2">
            <a:extLst>
              <a:ext uri="{FF2B5EF4-FFF2-40B4-BE49-F238E27FC236}">
                <a16:creationId xmlns:a16="http://schemas.microsoft.com/office/drawing/2014/main" id="{64515384-71E1-1FFB-A00E-86FC779FF24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3C495F7F-12EB-0F4D-B5E8-EE19D907A4CD}" type="slidenum">
              <a:rPr lang="es-ES_tradnl" altLang="es-AR" sz="1000">
                <a:solidFill>
                  <a:srgbClr val="045C75"/>
                </a:solidFill>
              </a:rPr>
              <a:pPr/>
              <a:t>56</a:t>
            </a:fld>
            <a:endParaRPr lang="es-ES_tradnl" altLang="es-AR" sz="1000">
              <a:solidFill>
                <a:srgbClr val="045C75"/>
              </a:solidFill>
            </a:endParaRPr>
          </a:p>
        </p:txBody>
      </p:sp>
      <p:sp>
        <p:nvSpPr>
          <p:cNvPr id="75778" name="Text Box 2">
            <a:extLst>
              <a:ext uri="{FF2B5EF4-FFF2-40B4-BE49-F238E27FC236}">
                <a16:creationId xmlns:a16="http://schemas.microsoft.com/office/drawing/2014/main" id="{7CAA7265-C835-4E52-5985-A92ADBBE0A41}"/>
              </a:ext>
            </a:extLst>
          </p:cNvPr>
          <p:cNvSpPr txBox="1">
            <a:spLocks noChangeArrowheads="1"/>
          </p:cNvSpPr>
          <p:nvPr/>
        </p:nvSpPr>
        <p:spPr bwMode="auto">
          <a:xfrm>
            <a:off x="2195513" y="554038"/>
            <a:ext cx="11017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700" b="1" u="none">
                <a:latin typeface="Arial" panose="020B0604020202020204" pitchFamily="34" charset="0"/>
              </a:rPr>
              <a:t>Circuitos</a:t>
            </a:r>
          </a:p>
        </p:txBody>
      </p:sp>
      <p:sp>
        <p:nvSpPr>
          <p:cNvPr id="75779" name="Text Box 3">
            <a:extLst>
              <a:ext uri="{FF2B5EF4-FFF2-40B4-BE49-F238E27FC236}">
                <a16:creationId xmlns:a16="http://schemas.microsoft.com/office/drawing/2014/main" id="{6EBB098E-B69D-41AA-F9B1-9AB54944BAA1}"/>
              </a:ext>
            </a:extLst>
          </p:cNvPr>
          <p:cNvSpPr txBox="1">
            <a:spLocks noChangeArrowheads="1"/>
          </p:cNvSpPr>
          <p:nvPr/>
        </p:nvSpPr>
        <p:spPr bwMode="auto">
          <a:xfrm>
            <a:off x="604838" y="862013"/>
            <a:ext cx="794702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r>
              <a:rPr lang="es-ES" altLang="es-AR" sz="1800" u="none"/>
              <a:t>Los esquemas que resultan de aplicar las compuertas lógicas se conocen como circuitos lógicos. </a:t>
            </a:r>
          </a:p>
          <a:p>
            <a:pPr algn="just"/>
            <a:endParaRPr lang="es-ES" altLang="es-AR" sz="1800" u="none"/>
          </a:p>
          <a:p>
            <a:pPr algn="just"/>
            <a:r>
              <a:rPr lang="es-ES" altLang="es-AR" sz="1800" u="none"/>
              <a:t>Una fórmula del cálculo proposicional se puede representar gráficamente usando compuertas lógicas. </a:t>
            </a:r>
          </a:p>
          <a:p>
            <a:pPr algn="just"/>
            <a:endParaRPr lang="es-ES" altLang="es-AR" sz="1800" u="none"/>
          </a:p>
          <a:p>
            <a:pPr algn="just"/>
            <a:r>
              <a:rPr lang="es-ES" altLang="es-AR" sz="1800" u="none"/>
              <a:t>Como se observa en el siguiente circuito para representar fórmulas con </a:t>
            </a:r>
            <a:r>
              <a:rPr lang="es-ES" altLang="es-AR" sz="1800" i="1" u="none"/>
              <a:t>condicionales</a:t>
            </a:r>
            <a:r>
              <a:rPr lang="es-ES" altLang="es-AR" sz="1800" u="none"/>
              <a:t> o </a:t>
            </a:r>
            <a:r>
              <a:rPr lang="es-ES" altLang="es-AR" sz="1800" i="1" u="none"/>
              <a:t>bicondicionales</a:t>
            </a:r>
            <a:r>
              <a:rPr lang="es-ES" altLang="es-AR" sz="1800" u="none"/>
              <a:t> se la debe transformar para eliminarlas. </a:t>
            </a:r>
          </a:p>
          <a:p>
            <a:endParaRPr lang="es-ES" altLang="es-AR" sz="1800" u="none"/>
          </a:p>
        </p:txBody>
      </p:sp>
      <p:grpSp>
        <p:nvGrpSpPr>
          <p:cNvPr id="75780" name="Group 34">
            <a:extLst>
              <a:ext uri="{FF2B5EF4-FFF2-40B4-BE49-F238E27FC236}">
                <a16:creationId xmlns:a16="http://schemas.microsoft.com/office/drawing/2014/main" id="{F879C927-E2DC-AB88-0CEC-354BBD6EA186}"/>
              </a:ext>
            </a:extLst>
          </p:cNvPr>
          <p:cNvGrpSpPr>
            <a:grpSpLocks/>
          </p:cNvGrpSpPr>
          <p:nvPr/>
        </p:nvGrpSpPr>
        <p:grpSpPr bwMode="auto">
          <a:xfrm>
            <a:off x="4240213" y="3289300"/>
            <a:ext cx="4435475" cy="1446213"/>
            <a:chOff x="755576" y="3721596"/>
            <a:chExt cx="4436864" cy="1445418"/>
          </a:xfrm>
        </p:grpSpPr>
        <p:grpSp>
          <p:nvGrpSpPr>
            <p:cNvPr id="75786" name="Group 32">
              <a:extLst>
                <a:ext uri="{FF2B5EF4-FFF2-40B4-BE49-F238E27FC236}">
                  <a16:creationId xmlns:a16="http://schemas.microsoft.com/office/drawing/2014/main" id="{2B64C828-6C84-7A2B-A6A0-C6939C1AB774}"/>
                </a:ext>
              </a:extLst>
            </p:cNvPr>
            <p:cNvGrpSpPr>
              <a:grpSpLocks/>
            </p:cNvGrpSpPr>
            <p:nvPr/>
          </p:nvGrpSpPr>
          <p:grpSpPr bwMode="auto">
            <a:xfrm>
              <a:off x="755576" y="3721596"/>
              <a:ext cx="4436864" cy="1445418"/>
              <a:chOff x="96" y="4106"/>
              <a:chExt cx="3600" cy="1174"/>
            </a:xfrm>
          </p:grpSpPr>
          <p:sp>
            <p:nvSpPr>
              <p:cNvPr id="75788" name="AutoShape 4">
                <a:extLst>
                  <a:ext uri="{FF2B5EF4-FFF2-40B4-BE49-F238E27FC236}">
                    <a16:creationId xmlns:a16="http://schemas.microsoft.com/office/drawing/2014/main" id="{24437436-7C7A-86CD-EF46-53E728392F91}"/>
                  </a:ext>
                </a:extLst>
              </p:cNvPr>
              <p:cNvSpPr>
                <a:spLocks noChangeArrowheads="1"/>
              </p:cNvSpPr>
              <p:nvPr/>
            </p:nvSpPr>
            <p:spPr bwMode="auto">
              <a:xfrm>
                <a:off x="2976" y="4608"/>
                <a:ext cx="384" cy="288"/>
              </a:xfrm>
              <a:prstGeom prst="flowChartDelay">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endParaRPr lang="es-AR" altLang="es-AR"/>
              </a:p>
            </p:txBody>
          </p:sp>
          <p:sp>
            <p:nvSpPr>
              <p:cNvPr id="75789" name="AutoShape 6">
                <a:extLst>
                  <a:ext uri="{FF2B5EF4-FFF2-40B4-BE49-F238E27FC236}">
                    <a16:creationId xmlns:a16="http://schemas.microsoft.com/office/drawing/2014/main" id="{8FFB58EF-C915-11CB-37BD-B0FCD49DC176}"/>
                  </a:ext>
                </a:extLst>
              </p:cNvPr>
              <p:cNvSpPr>
                <a:spLocks noChangeArrowheads="1"/>
              </p:cNvSpPr>
              <p:nvPr/>
            </p:nvSpPr>
            <p:spPr bwMode="auto">
              <a:xfrm rot="-10741366">
                <a:off x="2016" y="4992"/>
                <a:ext cx="432" cy="288"/>
              </a:xfrm>
              <a:prstGeom prst="flowChartOnlineStorag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endParaRPr lang="es-AR" altLang="es-AR"/>
              </a:p>
            </p:txBody>
          </p:sp>
          <p:sp>
            <p:nvSpPr>
              <p:cNvPr id="75790" name="AutoShape 7">
                <a:extLst>
                  <a:ext uri="{FF2B5EF4-FFF2-40B4-BE49-F238E27FC236}">
                    <a16:creationId xmlns:a16="http://schemas.microsoft.com/office/drawing/2014/main" id="{00D8B2C9-9AA1-0393-C901-D3B6D047DF61}"/>
                  </a:ext>
                </a:extLst>
              </p:cNvPr>
              <p:cNvSpPr>
                <a:spLocks noChangeArrowheads="1"/>
              </p:cNvSpPr>
              <p:nvPr/>
            </p:nvSpPr>
            <p:spPr bwMode="auto">
              <a:xfrm rot="-10741366">
                <a:off x="2016" y="4272"/>
                <a:ext cx="432" cy="288"/>
              </a:xfrm>
              <a:prstGeom prst="flowChartOnlineStorag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endParaRPr lang="es-AR" altLang="es-AR"/>
              </a:p>
            </p:txBody>
          </p:sp>
          <p:sp>
            <p:nvSpPr>
              <p:cNvPr id="75791" name="AutoShape 8">
                <a:extLst>
                  <a:ext uri="{FF2B5EF4-FFF2-40B4-BE49-F238E27FC236}">
                    <a16:creationId xmlns:a16="http://schemas.microsoft.com/office/drawing/2014/main" id="{4E0BF8E8-170A-F0FE-C2BE-B179A4866983}"/>
                  </a:ext>
                </a:extLst>
              </p:cNvPr>
              <p:cNvSpPr>
                <a:spLocks noChangeArrowheads="1"/>
              </p:cNvSpPr>
              <p:nvPr/>
            </p:nvSpPr>
            <p:spPr bwMode="auto">
              <a:xfrm rot="-5511644">
                <a:off x="984" y="4248"/>
                <a:ext cx="192" cy="240"/>
              </a:xfrm>
              <a:prstGeom prst="flowChartMerg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endParaRPr lang="es-AR" altLang="es-AR"/>
              </a:p>
            </p:txBody>
          </p:sp>
          <p:sp>
            <p:nvSpPr>
              <p:cNvPr id="75792" name="AutoShape 9">
                <a:extLst>
                  <a:ext uri="{FF2B5EF4-FFF2-40B4-BE49-F238E27FC236}">
                    <a16:creationId xmlns:a16="http://schemas.microsoft.com/office/drawing/2014/main" id="{B4DC1491-3E90-4644-7927-27BF9B8275B2}"/>
                  </a:ext>
                </a:extLst>
              </p:cNvPr>
              <p:cNvSpPr>
                <a:spLocks noChangeArrowheads="1"/>
              </p:cNvSpPr>
              <p:nvPr/>
            </p:nvSpPr>
            <p:spPr bwMode="auto">
              <a:xfrm rot="-5511644">
                <a:off x="984" y="5064"/>
                <a:ext cx="192" cy="240"/>
              </a:xfrm>
              <a:prstGeom prst="flowChartMerg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endParaRPr lang="es-AR" altLang="es-AR"/>
              </a:p>
            </p:txBody>
          </p:sp>
          <p:sp>
            <p:nvSpPr>
              <p:cNvPr id="75793" name="Line 10">
                <a:extLst>
                  <a:ext uri="{FF2B5EF4-FFF2-40B4-BE49-F238E27FC236}">
                    <a16:creationId xmlns:a16="http://schemas.microsoft.com/office/drawing/2014/main" id="{15A3F064-9E99-2B01-8A59-86CFEF588E3E}"/>
                  </a:ext>
                </a:extLst>
              </p:cNvPr>
              <p:cNvSpPr>
                <a:spLocks noChangeShapeType="1"/>
              </p:cNvSpPr>
              <p:nvPr/>
            </p:nvSpPr>
            <p:spPr bwMode="auto">
              <a:xfrm>
                <a:off x="336" y="4368"/>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5794" name="Oval 11">
                <a:extLst>
                  <a:ext uri="{FF2B5EF4-FFF2-40B4-BE49-F238E27FC236}">
                    <a16:creationId xmlns:a16="http://schemas.microsoft.com/office/drawing/2014/main" id="{89A7253C-7527-A014-A081-DC92CAB7CE7C}"/>
                  </a:ext>
                </a:extLst>
              </p:cNvPr>
              <p:cNvSpPr>
                <a:spLocks noChangeArrowheads="1"/>
              </p:cNvSpPr>
              <p:nvPr/>
            </p:nvSpPr>
            <p:spPr bwMode="auto">
              <a:xfrm>
                <a:off x="1200" y="4344"/>
                <a:ext cx="48" cy="4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endParaRPr lang="es-AR" altLang="es-AR"/>
              </a:p>
            </p:txBody>
          </p:sp>
          <p:sp>
            <p:nvSpPr>
              <p:cNvPr id="75795" name="Line 12">
                <a:extLst>
                  <a:ext uri="{FF2B5EF4-FFF2-40B4-BE49-F238E27FC236}">
                    <a16:creationId xmlns:a16="http://schemas.microsoft.com/office/drawing/2014/main" id="{63C3683D-5BBB-7AA7-35AD-CE0F29DA2E3F}"/>
                  </a:ext>
                </a:extLst>
              </p:cNvPr>
              <p:cNvSpPr>
                <a:spLocks noChangeShapeType="1"/>
              </p:cNvSpPr>
              <p:nvPr/>
            </p:nvSpPr>
            <p:spPr bwMode="auto">
              <a:xfrm>
                <a:off x="1248" y="4368"/>
                <a:ext cx="81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5796" name="Oval 13">
                <a:extLst>
                  <a:ext uri="{FF2B5EF4-FFF2-40B4-BE49-F238E27FC236}">
                    <a16:creationId xmlns:a16="http://schemas.microsoft.com/office/drawing/2014/main" id="{BAB21CC1-52F6-52C9-CFAE-5E9E9027738D}"/>
                  </a:ext>
                </a:extLst>
              </p:cNvPr>
              <p:cNvSpPr>
                <a:spLocks noChangeArrowheads="1"/>
              </p:cNvSpPr>
              <p:nvPr/>
            </p:nvSpPr>
            <p:spPr bwMode="auto">
              <a:xfrm>
                <a:off x="1200" y="5160"/>
                <a:ext cx="48" cy="4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endParaRPr lang="es-AR" altLang="es-AR"/>
              </a:p>
            </p:txBody>
          </p:sp>
          <p:sp>
            <p:nvSpPr>
              <p:cNvPr id="75797" name="Line 14">
                <a:extLst>
                  <a:ext uri="{FF2B5EF4-FFF2-40B4-BE49-F238E27FC236}">
                    <a16:creationId xmlns:a16="http://schemas.microsoft.com/office/drawing/2014/main" id="{CB6A0F72-8723-4CE2-5AAD-CDBF7ED829AA}"/>
                  </a:ext>
                </a:extLst>
              </p:cNvPr>
              <p:cNvSpPr>
                <a:spLocks noChangeShapeType="1"/>
              </p:cNvSpPr>
              <p:nvPr/>
            </p:nvSpPr>
            <p:spPr bwMode="auto">
              <a:xfrm>
                <a:off x="1248" y="5184"/>
                <a:ext cx="81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5798" name="Line 15">
                <a:extLst>
                  <a:ext uri="{FF2B5EF4-FFF2-40B4-BE49-F238E27FC236}">
                    <a16:creationId xmlns:a16="http://schemas.microsoft.com/office/drawing/2014/main" id="{3C110D67-4209-DFC0-2629-1167A5791724}"/>
                  </a:ext>
                </a:extLst>
              </p:cNvPr>
              <p:cNvSpPr>
                <a:spLocks noChangeShapeType="1"/>
              </p:cNvSpPr>
              <p:nvPr/>
            </p:nvSpPr>
            <p:spPr bwMode="auto">
              <a:xfrm>
                <a:off x="768" y="4368"/>
                <a:ext cx="0"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5799" name="Line 16">
                <a:extLst>
                  <a:ext uri="{FF2B5EF4-FFF2-40B4-BE49-F238E27FC236}">
                    <a16:creationId xmlns:a16="http://schemas.microsoft.com/office/drawing/2014/main" id="{DDD5126F-751D-2D0B-C82E-B2C4AA367A3B}"/>
                  </a:ext>
                </a:extLst>
              </p:cNvPr>
              <p:cNvSpPr>
                <a:spLocks noChangeShapeType="1"/>
              </p:cNvSpPr>
              <p:nvPr/>
            </p:nvSpPr>
            <p:spPr bwMode="auto">
              <a:xfrm>
                <a:off x="768" y="5040"/>
                <a:ext cx="12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5800" name="Oval 17">
                <a:extLst>
                  <a:ext uri="{FF2B5EF4-FFF2-40B4-BE49-F238E27FC236}">
                    <a16:creationId xmlns:a16="http://schemas.microsoft.com/office/drawing/2014/main" id="{09BBD394-C4AB-5153-CE28-35020BCEC9FE}"/>
                  </a:ext>
                </a:extLst>
              </p:cNvPr>
              <p:cNvSpPr>
                <a:spLocks noChangeArrowheads="1"/>
              </p:cNvSpPr>
              <p:nvPr/>
            </p:nvSpPr>
            <p:spPr bwMode="auto">
              <a:xfrm>
                <a:off x="744" y="4344"/>
                <a:ext cx="48" cy="48"/>
              </a:xfrm>
              <a:prstGeom prst="ellipse">
                <a:avLst/>
              </a:prstGeom>
              <a:solidFill>
                <a:schemeClr val="tx1"/>
              </a:solidFill>
              <a:ln w="9525">
                <a:solidFill>
                  <a:schemeClr val="tx1"/>
                </a:solidFill>
                <a:round/>
                <a:headEnd/>
                <a:tailEnd/>
              </a:ln>
            </p:spPr>
            <p:txBody>
              <a:bodyPr wrap="none" anchor="ct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endParaRPr lang="es-AR" altLang="es-AR"/>
              </a:p>
            </p:txBody>
          </p:sp>
          <p:sp>
            <p:nvSpPr>
              <p:cNvPr id="75801" name="Line 18">
                <a:extLst>
                  <a:ext uri="{FF2B5EF4-FFF2-40B4-BE49-F238E27FC236}">
                    <a16:creationId xmlns:a16="http://schemas.microsoft.com/office/drawing/2014/main" id="{17AE1126-84AE-FED4-0B57-363BD0311212}"/>
                  </a:ext>
                </a:extLst>
              </p:cNvPr>
              <p:cNvSpPr>
                <a:spLocks noChangeShapeType="1"/>
              </p:cNvSpPr>
              <p:nvPr/>
            </p:nvSpPr>
            <p:spPr bwMode="auto">
              <a:xfrm>
                <a:off x="336" y="4512"/>
                <a:ext cx="17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5802" name="Line 19">
                <a:extLst>
                  <a:ext uri="{FF2B5EF4-FFF2-40B4-BE49-F238E27FC236}">
                    <a16:creationId xmlns:a16="http://schemas.microsoft.com/office/drawing/2014/main" id="{3C41073B-2DBF-0595-DC26-E3784F5E1E75}"/>
                  </a:ext>
                </a:extLst>
              </p:cNvPr>
              <p:cNvSpPr>
                <a:spLocks noChangeShapeType="1"/>
              </p:cNvSpPr>
              <p:nvPr/>
            </p:nvSpPr>
            <p:spPr bwMode="auto">
              <a:xfrm>
                <a:off x="624" y="4512"/>
                <a:ext cx="0"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5803" name="Oval 20">
                <a:extLst>
                  <a:ext uri="{FF2B5EF4-FFF2-40B4-BE49-F238E27FC236}">
                    <a16:creationId xmlns:a16="http://schemas.microsoft.com/office/drawing/2014/main" id="{06AFF217-7F53-5128-53DA-298CA6C15E1E}"/>
                  </a:ext>
                </a:extLst>
              </p:cNvPr>
              <p:cNvSpPr>
                <a:spLocks noChangeArrowheads="1"/>
              </p:cNvSpPr>
              <p:nvPr/>
            </p:nvSpPr>
            <p:spPr bwMode="auto">
              <a:xfrm>
                <a:off x="600" y="4488"/>
                <a:ext cx="48" cy="48"/>
              </a:xfrm>
              <a:prstGeom prst="ellipse">
                <a:avLst/>
              </a:prstGeom>
              <a:solidFill>
                <a:schemeClr val="tx1"/>
              </a:solidFill>
              <a:ln w="9525">
                <a:solidFill>
                  <a:schemeClr val="tx1"/>
                </a:solidFill>
                <a:round/>
                <a:headEnd/>
                <a:tailEnd/>
              </a:ln>
            </p:spPr>
            <p:txBody>
              <a:bodyPr wrap="none" anchor="ct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endParaRPr lang="es-AR" altLang="es-AR"/>
              </a:p>
            </p:txBody>
          </p:sp>
          <p:sp>
            <p:nvSpPr>
              <p:cNvPr id="75804" name="Line 21">
                <a:extLst>
                  <a:ext uri="{FF2B5EF4-FFF2-40B4-BE49-F238E27FC236}">
                    <a16:creationId xmlns:a16="http://schemas.microsoft.com/office/drawing/2014/main" id="{B4DBFD6E-446F-A6F6-9316-E74D068764A6}"/>
                  </a:ext>
                </a:extLst>
              </p:cNvPr>
              <p:cNvSpPr>
                <a:spLocks noChangeShapeType="1"/>
              </p:cNvSpPr>
              <p:nvPr/>
            </p:nvSpPr>
            <p:spPr bwMode="auto">
              <a:xfrm>
                <a:off x="624" y="5184"/>
                <a:ext cx="3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5805" name="Line 23">
                <a:extLst>
                  <a:ext uri="{FF2B5EF4-FFF2-40B4-BE49-F238E27FC236}">
                    <a16:creationId xmlns:a16="http://schemas.microsoft.com/office/drawing/2014/main" id="{4866A758-3A7F-490D-5C81-7B2A174CD4A2}"/>
                  </a:ext>
                </a:extLst>
              </p:cNvPr>
              <p:cNvSpPr>
                <a:spLocks noChangeShapeType="1"/>
              </p:cNvSpPr>
              <p:nvPr/>
            </p:nvSpPr>
            <p:spPr bwMode="auto">
              <a:xfrm>
                <a:off x="2448" y="4416"/>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5806" name="Line 24">
                <a:extLst>
                  <a:ext uri="{FF2B5EF4-FFF2-40B4-BE49-F238E27FC236}">
                    <a16:creationId xmlns:a16="http://schemas.microsoft.com/office/drawing/2014/main" id="{F1DB3612-1101-FEBE-A78C-A87616B465A0}"/>
                  </a:ext>
                </a:extLst>
              </p:cNvPr>
              <p:cNvSpPr>
                <a:spLocks noChangeShapeType="1"/>
              </p:cNvSpPr>
              <p:nvPr/>
            </p:nvSpPr>
            <p:spPr bwMode="auto">
              <a:xfrm>
                <a:off x="2592" y="4416"/>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5807" name="Line 25">
                <a:extLst>
                  <a:ext uri="{FF2B5EF4-FFF2-40B4-BE49-F238E27FC236}">
                    <a16:creationId xmlns:a16="http://schemas.microsoft.com/office/drawing/2014/main" id="{09481A77-9236-616A-C25F-AE6FE3B50714}"/>
                  </a:ext>
                </a:extLst>
              </p:cNvPr>
              <p:cNvSpPr>
                <a:spLocks noChangeShapeType="1"/>
              </p:cNvSpPr>
              <p:nvPr/>
            </p:nvSpPr>
            <p:spPr bwMode="auto">
              <a:xfrm>
                <a:off x="2592" y="4704"/>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5808" name="Line 26">
                <a:extLst>
                  <a:ext uri="{FF2B5EF4-FFF2-40B4-BE49-F238E27FC236}">
                    <a16:creationId xmlns:a16="http://schemas.microsoft.com/office/drawing/2014/main" id="{77A60F84-2078-4022-45CB-95115DA3DE96}"/>
                  </a:ext>
                </a:extLst>
              </p:cNvPr>
              <p:cNvSpPr>
                <a:spLocks noChangeShapeType="1"/>
              </p:cNvSpPr>
              <p:nvPr/>
            </p:nvSpPr>
            <p:spPr bwMode="auto">
              <a:xfrm>
                <a:off x="2592" y="4848"/>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5809" name="Line 27">
                <a:extLst>
                  <a:ext uri="{FF2B5EF4-FFF2-40B4-BE49-F238E27FC236}">
                    <a16:creationId xmlns:a16="http://schemas.microsoft.com/office/drawing/2014/main" id="{77C87B02-C3B7-991D-3CFA-9F825143CB0B}"/>
                  </a:ext>
                </a:extLst>
              </p:cNvPr>
              <p:cNvSpPr>
                <a:spLocks noChangeShapeType="1"/>
              </p:cNvSpPr>
              <p:nvPr/>
            </p:nvSpPr>
            <p:spPr bwMode="auto">
              <a:xfrm>
                <a:off x="2592" y="4848"/>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5810" name="Line 28">
                <a:extLst>
                  <a:ext uri="{FF2B5EF4-FFF2-40B4-BE49-F238E27FC236}">
                    <a16:creationId xmlns:a16="http://schemas.microsoft.com/office/drawing/2014/main" id="{6E5FF6EC-AFE6-00DF-5E30-C073BC2FEC3B}"/>
                  </a:ext>
                </a:extLst>
              </p:cNvPr>
              <p:cNvSpPr>
                <a:spLocks noChangeShapeType="1"/>
              </p:cNvSpPr>
              <p:nvPr/>
            </p:nvSpPr>
            <p:spPr bwMode="auto">
              <a:xfrm>
                <a:off x="2448" y="5128"/>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5811" name="Line 29">
                <a:extLst>
                  <a:ext uri="{FF2B5EF4-FFF2-40B4-BE49-F238E27FC236}">
                    <a16:creationId xmlns:a16="http://schemas.microsoft.com/office/drawing/2014/main" id="{DEEE4F14-DAA7-0F77-9FB8-12A1A52D1F5B}"/>
                  </a:ext>
                </a:extLst>
              </p:cNvPr>
              <p:cNvSpPr>
                <a:spLocks noChangeShapeType="1"/>
              </p:cNvSpPr>
              <p:nvPr/>
            </p:nvSpPr>
            <p:spPr bwMode="auto">
              <a:xfrm>
                <a:off x="3360" y="4752"/>
                <a:ext cx="3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5812" name="Text Box 30">
                <a:extLst>
                  <a:ext uri="{FF2B5EF4-FFF2-40B4-BE49-F238E27FC236}">
                    <a16:creationId xmlns:a16="http://schemas.microsoft.com/office/drawing/2014/main" id="{9A55E414-1A7D-ADA6-2487-222229D94865}"/>
                  </a:ext>
                </a:extLst>
              </p:cNvPr>
              <p:cNvSpPr txBox="1">
                <a:spLocks noChangeArrowheads="1"/>
              </p:cNvSpPr>
              <p:nvPr/>
            </p:nvSpPr>
            <p:spPr bwMode="auto">
              <a:xfrm>
                <a:off x="134" y="4106"/>
                <a:ext cx="155"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u="none"/>
                  <a:t>P</a:t>
                </a:r>
              </a:p>
            </p:txBody>
          </p:sp>
          <p:sp>
            <p:nvSpPr>
              <p:cNvPr id="75813" name="Text Box 31">
                <a:extLst>
                  <a:ext uri="{FF2B5EF4-FFF2-40B4-BE49-F238E27FC236}">
                    <a16:creationId xmlns:a16="http://schemas.microsoft.com/office/drawing/2014/main" id="{09101397-CC3C-2AB9-959B-6374AE4792A9}"/>
                  </a:ext>
                </a:extLst>
              </p:cNvPr>
              <p:cNvSpPr txBox="1">
                <a:spLocks noChangeArrowheads="1"/>
              </p:cNvSpPr>
              <p:nvPr/>
            </p:nvSpPr>
            <p:spPr bwMode="auto">
              <a:xfrm>
                <a:off x="96" y="4320"/>
                <a:ext cx="175"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u="none"/>
                  <a:t>Q</a:t>
                </a:r>
              </a:p>
            </p:txBody>
          </p:sp>
        </p:grpSp>
        <p:sp>
          <p:nvSpPr>
            <p:cNvPr id="75787" name="Text Box 33">
              <a:extLst>
                <a:ext uri="{FF2B5EF4-FFF2-40B4-BE49-F238E27FC236}">
                  <a16:creationId xmlns:a16="http://schemas.microsoft.com/office/drawing/2014/main" id="{A7691534-6F7A-B7B7-47AD-CE68B36B0A66}"/>
                </a:ext>
              </a:extLst>
            </p:cNvPr>
            <p:cNvSpPr txBox="1">
              <a:spLocks noChangeArrowheads="1"/>
            </p:cNvSpPr>
            <p:nvPr/>
          </p:nvSpPr>
          <p:spPr bwMode="auto">
            <a:xfrm>
              <a:off x="4860032" y="4153644"/>
              <a:ext cx="300037"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u="none"/>
                <a:t>F</a:t>
              </a:r>
            </a:p>
          </p:txBody>
        </p:sp>
      </p:grpSp>
      <p:sp>
        <p:nvSpPr>
          <p:cNvPr id="75781" name="TextBox 35">
            <a:extLst>
              <a:ext uri="{FF2B5EF4-FFF2-40B4-BE49-F238E27FC236}">
                <a16:creationId xmlns:a16="http://schemas.microsoft.com/office/drawing/2014/main" id="{E4497476-8328-5154-67C7-68A83FFF9975}"/>
              </a:ext>
            </a:extLst>
          </p:cNvPr>
          <p:cNvSpPr txBox="1">
            <a:spLocks noChangeArrowheads="1"/>
          </p:cNvSpPr>
          <p:nvPr/>
        </p:nvSpPr>
        <p:spPr bwMode="auto">
          <a:xfrm>
            <a:off x="468313" y="3365500"/>
            <a:ext cx="381635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 altLang="es-AR" sz="1800" b="1"/>
              <a:t>Ejemplo</a:t>
            </a:r>
            <a:r>
              <a:rPr lang="es-ES" altLang="es-AR" sz="1800" u="none"/>
              <a:t>: La representación en circuito lógico de </a:t>
            </a:r>
          </a:p>
          <a:p>
            <a:endParaRPr lang="es-ES" altLang="es-AR" sz="1800" b="1" u="none"/>
          </a:p>
          <a:p>
            <a:r>
              <a:rPr lang="es-ES" altLang="es-AR" sz="1800" b="1" u="none"/>
              <a:t>(P </a:t>
            </a:r>
            <a:r>
              <a:rPr lang="es-ES" altLang="es-AR" sz="1800" b="1" u="none">
                <a:sym typeface="Symbol" pitchFamily="2" charset="2"/>
              </a:rPr>
              <a:t> Q) </a:t>
            </a:r>
            <a:r>
              <a:rPr lang="es-ES" altLang="es-AR" sz="1800" u="none">
                <a:sym typeface="Symbol" pitchFamily="2" charset="2"/>
              </a:rPr>
              <a:t> (</a:t>
            </a:r>
            <a:r>
              <a:rPr lang="es-ES" altLang="es-AR" sz="1800" b="1" u="none"/>
              <a:t>( ¬ P </a:t>
            </a:r>
            <a:r>
              <a:rPr lang="es-ES" altLang="es-AR" sz="1800" b="1" u="none">
                <a:sym typeface="Symbol" pitchFamily="2" charset="2"/>
              </a:rPr>
              <a:t> </a:t>
            </a:r>
            <a:r>
              <a:rPr lang="es-ES" altLang="es-AR" sz="1800" b="1" u="none"/>
              <a:t>Q) </a:t>
            </a:r>
            <a:r>
              <a:rPr lang="es-ES" altLang="es-AR" sz="1800" b="1" u="none">
                <a:sym typeface="Symbol" pitchFamily="2" charset="2"/>
              </a:rPr>
              <a:t> </a:t>
            </a:r>
            <a:r>
              <a:rPr lang="es-ES" altLang="es-AR" sz="1800" b="1" u="none"/>
              <a:t>( ¬ Q </a:t>
            </a:r>
            <a:r>
              <a:rPr lang="es-ES" altLang="es-AR" sz="1800" b="1" u="none">
                <a:sym typeface="Symbol" pitchFamily="2" charset="2"/>
              </a:rPr>
              <a:t></a:t>
            </a:r>
            <a:r>
              <a:rPr lang="es-ES" altLang="es-AR" sz="1800" b="1" u="none"/>
              <a:t> P))</a:t>
            </a:r>
            <a:endParaRPr lang="es-ES_tradnl" altLang="es-AR" sz="1800" u="none"/>
          </a:p>
          <a:p>
            <a:endParaRPr lang="es-AR" altLang="es-AR"/>
          </a:p>
        </p:txBody>
      </p:sp>
      <p:pic>
        <p:nvPicPr>
          <p:cNvPr id="75782" name="Picture 38" descr="fcfmyn.png">
            <a:extLst>
              <a:ext uri="{FF2B5EF4-FFF2-40B4-BE49-F238E27FC236}">
                <a16:creationId xmlns:a16="http://schemas.microsoft.com/office/drawing/2014/main" id="{4DCE3AF8-E84E-348B-91CF-CD2643275C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5151438"/>
            <a:ext cx="57626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3" name="Picture 39" descr="dpto.png">
            <a:extLst>
              <a:ext uri="{FF2B5EF4-FFF2-40B4-BE49-F238E27FC236}">
                <a16:creationId xmlns:a16="http://schemas.microsoft.com/office/drawing/2014/main" id="{C2F7D619-664D-CFA1-5A68-099ACDAE15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113" y="5160963"/>
            <a:ext cx="508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4" name="Picture 40" descr="mio-1-trans.png">
            <a:extLst>
              <a:ext uri="{FF2B5EF4-FFF2-40B4-BE49-F238E27FC236}">
                <a16:creationId xmlns:a16="http://schemas.microsoft.com/office/drawing/2014/main" id="{4C548529-938A-6154-A8A5-5E3011F5F81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5160963"/>
            <a:ext cx="3841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9C5F24B2-D223-3B06-FF53-066775735DBC}"/>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Number Placeholder 2">
            <a:extLst>
              <a:ext uri="{FF2B5EF4-FFF2-40B4-BE49-F238E27FC236}">
                <a16:creationId xmlns:a16="http://schemas.microsoft.com/office/drawing/2014/main" id="{2F545AA1-2FE8-2A98-EF7D-311ED56CA55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32488F03-F728-4041-B496-75624DAFA70F}" type="slidenum">
              <a:rPr lang="es-ES_tradnl" altLang="es-AR" sz="1000">
                <a:solidFill>
                  <a:srgbClr val="045C75"/>
                </a:solidFill>
              </a:rPr>
              <a:pPr/>
              <a:t>57</a:t>
            </a:fld>
            <a:endParaRPr lang="es-ES_tradnl" altLang="es-AR" sz="1000">
              <a:solidFill>
                <a:srgbClr val="045C75"/>
              </a:solidFill>
            </a:endParaRPr>
          </a:p>
        </p:txBody>
      </p:sp>
      <p:sp>
        <p:nvSpPr>
          <p:cNvPr id="76802" name="Text Box 2">
            <a:extLst>
              <a:ext uri="{FF2B5EF4-FFF2-40B4-BE49-F238E27FC236}">
                <a16:creationId xmlns:a16="http://schemas.microsoft.com/office/drawing/2014/main" id="{B2EAE3AE-4DCD-2B2B-4A09-35C0537DD3EB}"/>
              </a:ext>
            </a:extLst>
          </p:cNvPr>
          <p:cNvSpPr txBox="1">
            <a:spLocks noChangeArrowheads="1"/>
          </p:cNvSpPr>
          <p:nvPr/>
        </p:nvSpPr>
        <p:spPr bwMode="auto">
          <a:xfrm>
            <a:off x="2124075" y="644525"/>
            <a:ext cx="156527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700" b="1" u="none">
                <a:latin typeface="Arial" panose="020B0604020202020204" pitchFamily="34" charset="0"/>
              </a:rPr>
              <a:t>Lógica digital</a:t>
            </a:r>
          </a:p>
        </p:txBody>
      </p:sp>
      <p:sp>
        <p:nvSpPr>
          <p:cNvPr id="76803" name="Text Box 3">
            <a:extLst>
              <a:ext uri="{FF2B5EF4-FFF2-40B4-BE49-F238E27FC236}">
                <a16:creationId xmlns:a16="http://schemas.microsoft.com/office/drawing/2014/main" id="{BFFC9EC0-BA88-3839-BDA6-BB386EBC197F}"/>
              </a:ext>
            </a:extLst>
          </p:cNvPr>
          <p:cNvSpPr txBox="1">
            <a:spLocks noChangeArrowheads="1"/>
          </p:cNvSpPr>
          <p:nvPr/>
        </p:nvSpPr>
        <p:spPr bwMode="auto">
          <a:xfrm>
            <a:off x="604838" y="922338"/>
            <a:ext cx="7947025"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r>
              <a:rPr lang="es-ES_tradnl" altLang="es-AR" sz="1800" u="none"/>
              <a:t>La circuitería digital en las computadoras digitales y otros sistemas digitales se diseña y se analiza con el uso del álgebra de Boole. </a:t>
            </a:r>
          </a:p>
          <a:p>
            <a:pPr algn="just"/>
            <a:endParaRPr lang="es-ES_tradnl" altLang="es-AR" sz="1800" u="none"/>
          </a:p>
          <a:p>
            <a:pPr algn="just"/>
            <a:r>
              <a:rPr lang="es-ES_tradnl" altLang="es-AR" sz="1800" u="none"/>
              <a:t>El funcionamiento de las computadoras se basa en la </a:t>
            </a:r>
            <a:r>
              <a:rPr lang="es-ES_tradnl" altLang="es-AR" sz="1800" i="1" u="none"/>
              <a:t>memorización</a:t>
            </a:r>
            <a:r>
              <a:rPr lang="es-ES_tradnl" altLang="es-AR" sz="1800" u="none"/>
              <a:t> y </a:t>
            </a:r>
            <a:r>
              <a:rPr lang="es-ES_tradnl" altLang="es-AR" sz="1800" i="1" u="none"/>
              <a:t>procesamiento</a:t>
            </a:r>
            <a:r>
              <a:rPr lang="es-ES_tradnl" altLang="es-AR" sz="1800" u="none"/>
              <a:t> de datos binarios. </a:t>
            </a:r>
          </a:p>
          <a:p>
            <a:pPr algn="just"/>
            <a:endParaRPr lang="es-ES_tradnl" altLang="es-AR" sz="1800" u="none"/>
          </a:p>
          <a:p>
            <a:pPr algn="just"/>
            <a:r>
              <a:rPr lang="es-ES_tradnl" altLang="es-AR" sz="1800" u="none"/>
              <a:t>La implementación de la memoria y procesamiento se realiza usando lógica digital y especialmente circuitos </a:t>
            </a:r>
            <a:r>
              <a:rPr lang="es-ES_tradnl" altLang="es-AR" sz="1800" i="1" u="none"/>
              <a:t>combinacionales</a:t>
            </a:r>
            <a:r>
              <a:rPr lang="es-ES_tradnl" altLang="es-AR" sz="1800" u="none"/>
              <a:t> y </a:t>
            </a:r>
            <a:r>
              <a:rPr lang="es-ES_tradnl" altLang="es-AR" sz="1800" i="1" u="none"/>
              <a:t>secuenciales</a:t>
            </a:r>
            <a:r>
              <a:rPr lang="es-ES_tradnl" altLang="es-AR" sz="1800" u="none"/>
              <a:t>.</a:t>
            </a:r>
          </a:p>
        </p:txBody>
      </p:sp>
      <p:sp>
        <p:nvSpPr>
          <p:cNvPr id="76804" name="Text Box 4">
            <a:extLst>
              <a:ext uri="{FF2B5EF4-FFF2-40B4-BE49-F238E27FC236}">
                <a16:creationId xmlns:a16="http://schemas.microsoft.com/office/drawing/2014/main" id="{1999C342-9515-F0E3-CB33-A840B93C07A3}"/>
              </a:ext>
            </a:extLst>
          </p:cNvPr>
          <p:cNvSpPr txBox="1">
            <a:spLocks noChangeArrowheads="1"/>
          </p:cNvSpPr>
          <p:nvPr/>
        </p:nvSpPr>
        <p:spPr bwMode="auto">
          <a:xfrm>
            <a:off x="711200" y="3554413"/>
            <a:ext cx="7945438" cy="1463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77925" tIns="38963" rIns="77925" bIns="38963">
            <a:spAutoFit/>
          </a:bodyPr>
          <a:lstStyle>
            <a:lvl1pPr marL="247650" indent="-247650">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buFontTx/>
              <a:buChar char="•"/>
            </a:pPr>
            <a:r>
              <a:rPr lang="es-ES_tradnl" altLang="es-AR" sz="1800" b="1"/>
              <a:t>Circuitos combinacionales</a:t>
            </a:r>
            <a:r>
              <a:rPr lang="es-ES_tradnl" altLang="es-AR" sz="1800" u="none"/>
              <a:t>: Su salida depende solamente de la combinación de las entradas.</a:t>
            </a:r>
          </a:p>
          <a:p>
            <a:pPr algn="just">
              <a:buFontTx/>
              <a:buChar char="•"/>
            </a:pPr>
            <a:endParaRPr lang="es-ES_tradnl" altLang="es-AR" sz="1800" u="none"/>
          </a:p>
          <a:p>
            <a:pPr algn="just">
              <a:buFontTx/>
              <a:buChar char="•"/>
            </a:pPr>
            <a:r>
              <a:rPr lang="es-ES_tradnl" altLang="es-AR" sz="1800" b="1"/>
              <a:t>Circuitos secuenciales</a:t>
            </a:r>
            <a:r>
              <a:rPr lang="es-ES_tradnl" altLang="es-AR" sz="1800" u="none"/>
              <a:t>: Su salida depende de la combinación de las entradas y del estado anterior (estos son los usados en la memoria).</a:t>
            </a:r>
          </a:p>
        </p:txBody>
      </p:sp>
      <p:pic>
        <p:nvPicPr>
          <p:cNvPr id="76805" name="Picture 9" descr="fcfmyn.png">
            <a:extLst>
              <a:ext uri="{FF2B5EF4-FFF2-40B4-BE49-F238E27FC236}">
                <a16:creationId xmlns:a16="http://schemas.microsoft.com/office/drawing/2014/main" id="{7089EA79-7D35-92E3-91A9-D1EF53339EA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5151438"/>
            <a:ext cx="57626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Picture 10" descr="dpto.png">
            <a:extLst>
              <a:ext uri="{FF2B5EF4-FFF2-40B4-BE49-F238E27FC236}">
                <a16:creationId xmlns:a16="http://schemas.microsoft.com/office/drawing/2014/main" id="{4D73249D-6BEA-D6BE-0205-19E46864EA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113" y="5160963"/>
            <a:ext cx="508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7" name="Picture 11" descr="mio-1-trans.png">
            <a:extLst>
              <a:ext uri="{FF2B5EF4-FFF2-40B4-BE49-F238E27FC236}">
                <a16:creationId xmlns:a16="http://schemas.microsoft.com/office/drawing/2014/main" id="{CB405FD3-43FD-0D8E-4C82-F141E8821CB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5160963"/>
            <a:ext cx="3841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4E299602-2194-B646-D2F9-A03D3C7A2A00}"/>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Number Placeholder 2">
            <a:extLst>
              <a:ext uri="{FF2B5EF4-FFF2-40B4-BE49-F238E27FC236}">
                <a16:creationId xmlns:a16="http://schemas.microsoft.com/office/drawing/2014/main" id="{6CF36BA8-54CA-4415-0F9C-1ED05D3C274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07B5BBC6-3B11-E542-AB04-6312A64BCB4E}" type="slidenum">
              <a:rPr lang="es-ES_tradnl" altLang="es-AR" sz="1000">
                <a:solidFill>
                  <a:srgbClr val="045C75"/>
                </a:solidFill>
              </a:rPr>
              <a:pPr/>
              <a:t>58</a:t>
            </a:fld>
            <a:endParaRPr lang="es-ES_tradnl" altLang="es-AR" sz="1000">
              <a:solidFill>
                <a:srgbClr val="045C75"/>
              </a:solidFill>
            </a:endParaRPr>
          </a:p>
        </p:txBody>
      </p:sp>
      <p:sp>
        <p:nvSpPr>
          <p:cNvPr id="77826" name="Text Box 2">
            <a:extLst>
              <a:ext uri="{FF2B5EF4-FFF2-40B4-BE49-F238E27FC236}">
                <a16:creationId xmlns:a16="http://schemas.microsoft.com/office/drawing/2014/main" id="{A7C051D6-98EB-AD09-01DA-F13342661309}"/>
              </a:ext>
            </a:extLst>
          </p:cNvPr>
          <p:cNvSpPr txBox="1">
            <a:spLocks noChangeArrowheads="1"/>
          </p:cNvSpPr>
          <p:nvPr/>
        </p:nvSpPr>
        <p:spPr bwMode="auto">
          <a:xfrm>
            <a:off x="250825" y="985838"/>
            <a:ext cx="3589338"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700" b="1" u="none">
                <a:latin typeface="Arial" panose="020B0604020202020204" pitchFamily="34" charset="0"/>
              </a:rPr>
              <a:t>Ejemplo: Circuito Combinacional</a:t>
            </a:r>
          </a:p>
        </p:txBody>
      </p:sp>
      <p:sp>
        <p:nvSpPr>
          <p:cNvPr id="77827" name="Text Box 5">
            <a:extLst>
              <a:ext uri="{FF2B5EF4-FFF2-40B4-BE49-F238E27FC236}">
                <a16:creationId xmlns:a16="http://schemas.microsoft.com/office/drawing/2014/main" id="{F867ABD9-9679-4E1B-EB91-E32FD30B3B67}"/>
              </a:ext>
            </a:extLst>
          </p:cNvPr>
          <p:cNvSpPr txBox="1">
            <a:spLocks noChangeArrowheads="1"/>
          </p:cNvSpPr>
          <p:nvPr/>
        </p:nvSpPr>
        <p:spPr bwMode="auto">
          <a:xfrm>
            <a:off x="592138" y="3340100"/>
            <a:ext cx="79470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r>
              <a:rPr lang="es-ES_tradnl" altLang="es-AR" sz="1800" u="none"/>
              <a:t>Analizando las salidas: Suma y Acarreo</a:t>
            </a:r>
          </a:p>
        </p:txBody>
      </p:sp>
      <p:sp>
        <p:nvSpPr>
          <p:cNvPr id="77828" name="Text Box 6">
            <a:extLst>
              <a:ext uri="{FF2B5EF4-FFF2-40B4-BE49-F238E27FC236}">
                <a16:creationId xmlns:a16="http://schemas.microsoft.com/office/drawing/2014/main" id="{0A063624-7AFD-9632-FFE1-8D622E8B4DC4}"/>
              </a:ext>
            </a:extLst>
          </p:cNvPr>
          <p:cNvSpPr txBox="1">
            <a:spLocks noChangeArrowheads="1"/>
          </p:cNvSpPr>
          <p:nvPr/>
        </p:nvSpPr>
        <p:spPr bwMode="auto">
          <a:xfrm>
            <a:off x="719138" y="3924300"/>
            <a:ext cx="49276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r>
              <a:rPr lang="es-ES_tradnl" altLang="es-AR" u="none"/>
              <a:t>Suma = (A * B) + (A * B)</a:t>
            </a:r>
          </a:p>
        </p:txBody>
      </p:sp>
      <p:sp>
        <p:nvSpPr>
          <p:cNvPr id="77829" name="Line 7">
            <a:extLst>
              <a:ext uri="{FF2B5EF4-FFF2-40B4-BE49-F238E27FC236}">
                <a16:creationId xmlns:a16="http://schemas.microsoft.com/office/drawing/2014/main" id="{D709B655-1BC8-2065-293C-F184D1205D4C}"/>
              </a:ext>
            </a:extLst>
          </p:cNvPr>
          <p:cNvSpPr>
            <a:spLocks noChangeShapeType="1"/>
          </p:cNvSpPr>
          <p:nvPr/>
        </p:nvSpPr>
        <p:spPr bwMode="auto">
          <a:xfrm>
            <a:off x="1651000" y="3983038"/>
            <a:ext cx="304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77925" tIns="38963" rIns="77925" bIns="38963" anchor="ctr"/>
          <a:lstStyle/>
          <a:p>
            <a:endParaRPr lang="es-AR"/>
          </a:p>
        </p:txBody>
      </p:sp>
      <p:sp>
        <p:nvSpPr>
          <p:cNvPr id="77830" name="Line 8">
            <a:extLst>
              <a:ext uri="{FF2B5EF4-FFF2-40B4-BE49-F238E27FC236}">
                <a16:creationId xmlns:a16="http://schemas.microsoft.com/office/drawing/2014/main" id="{DE18FC8D-850E-F1E9-4EB8-0D41220DDA1C}"/>
              </a:ext>
            </a:extLst>
          </p:cNvPr>
          <p:cNvSpPr>
            <a:spLocks noChangeShapeType="1"/>
          </p:cNvSpPr>
          <p:nvPr/>
        </p:nvSpPr>
        <p:spPr bwMode="auto">
          <a:xfrm>
            <a:off x="3098800" y="3983038"/>
            <a:ext cx="304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77925" tIns="38963" rIns="77925" bIns="38963" anchor="ctr"/>
          <a:lstStyle/>
          <a:p>
            <a:endParaRPr lang="es-AR"/>
          </a:p>
        </p:txBody>
      </p:sp>
      <p:sp>
        <p:nvSpPr>
          <p:cNvPr id="77831" name="Text Box 9">
            <a:extLst>
              <a:ext uri="{FF2B5EF4-FFF2-40B4-BE49-F238E27FC236}">
                <a16:creationId xmlns:a16="http://schemas.microsoft.com/office/drawing/2014/main" id="{4B45F460-7917-4F96-0561-7AAB4104D4B0}"/>
              </a:ext>
            </a:extLst>
          </p:cNvPr>
          <p:cNvSpPr txBox="1">
            <a:spLocks noChangeArrowheads="1"/>
          </p:cNvSpPr>
          <p:nvPr/>
        </p:nvSpPr>
        <p:spPr bwMode="auto">
          <a:xfrm>
            <a:off x="685800" y="4222750"/>
            <a:ext cx="34544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r>
              <a:rPr lang="es-ES_tradnl" altLang="es-AR" u="none"/>
              <a:t>Acarreo = (A * B)</a:t>
            </a:r>
          </a:p>
        </p:txBody>
      </p:sp>
      <p:grpSp>
        <p:nvGrpSpPr>
          <p:cNvPr id="77832" name="Group 10">
            <a:extLst>
              <a:ext uri="{FF2B5EF4-FFF2-40B4-BE49-F238E27FC236}">
                <a16:creationId xmlns:a16="http://schemas.microsoft.com/office/drawing/2014/main" id="{F84077AE-33A0-B557-26F0-C53B9BF138CA}"/>
              </a:ext>
            </a:extLst>
          </p:cNvPr>
          <p:cNvGrpSpPr>
            <a:grpSpLocks/>
          </p:cNvGrpSpPr>
          <p:nvPr/>
        </p:nvGrpSpPr>
        <p:grpSpPr bwMode="auto">
          <a:xfrm>
            <a:off x="3635375" y="625475"/>
            <a:ext cx="4543425" cy="1704975"/>
            <a:chOff x="312" y="1176"/>
            <a:chExt cx="3344" cy="1704"/>
          </a:xfrm>
        </p:grpSpPr>
        <p:sp>
          <p:nvSpPr>
            <p:cNvPr id="77839" name="AutoShape 11">
              <a:extLst>
                <a:ext uri="{FF2B5EF4-FFF2-40B4-BE49-F238E27FC236}">
                  <a16:creationId xmlns:a16="http://schemas.microsoft.com/office/drawing/2014/main" id="{4949C361-09C7-3C4F-74CD-E2A3E8F21FA2}"/>
                </a:ext>
              </a:extLst>
            </p:cNvPr>
            <p:cNvSpPr>
              <a:spLocks noChangeArrowheads="1"/>
            </p:cNvSpPr>
            <p:nvPr/>
          </p:nvSpPr>
          <p:spPr bwMode="auto">
            <a:xfrm>
              <a:off x="1920" y="1248"/>
              <a:ext cx="384" cy="336"/>
            </a:xfrm>
            <a:prstGeom prst="flowChartDelay">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endParaRPr lang="es-AR" altLang="es-AR"/>
            </a:p>
          </p:txBody>
        </p:sp>
        <p:sp>
          <p:nvSpPr>
            <p:cNvPr id="77840" name="AutoShape 12">
              <a:extLst>
                <a:ext uri="{FF2B5EF4-FFF2-40B4-BE49-F238E27FC236}">
                  <a16:creationId xmlns:a16="http://schemas.microsoft.com/office/drawing/2014/main" id="{77CA6E23-864D-E562-A422-CA774FD179B7}"/>
                </a:ext>
              </a:extLst>
            </p:cNvPr>
            <p:cNvSpPr>
              <a:spLocks noChangeArrowheads="1"/>
            </p:cNvSpPr>
            <p:nvPr/>
          </p:nvSpPr>
          <p:spPr bwMode="auto">
            <a:xfrm>
              <a:off x="1920" y="1968"/>
              <a:ext cx="384" cy="336"/>
            </a:xfrm>
            <a:prstGeom prst="flowChartDelay">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endParaRPr lang="es-AR" altLang="es-AR"/>
            </a:p>
          </p:txBody>
        </p:sp>
        <p:sp>
          <p:nvSpPr>
            <p:cNvPr id="77841" name="AutoShape 13">
              <a:extLst>
                <a:ext uri="{FF2B5EF4-FFF2-40B4-BE49-F238E27FC236}">
                  <a16:creationId xmlns:a16="http://schemas.microsoft.com/office/drawing/2014/main" id="{79363D74-49C3-7677-A65E-80EEF19D1819}"/>
                </a:ext>
              </a:extLst>
            </p:cNvPr>
            <p:cNvSpPr>
              <a:spLocks noChangeArrowheads="1"/>
            </p:cNvSpPr>
            <p:nvPr/>
          </p:nvSpPr>
          <p:spPr bwMode="auto">
            <a:xfrm rot="-10790106">
              <a:off x="2688" y="1584"/>
              <a:ext cx="432" cy="336"/>
            </a:xfrm>
            <a:prstGeom prst="flowChartOnlineStorag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endParaRPr lang="es-AR" altLang="es-AR"/>
            </a:p>
          </p:txBody>
        </p:sp>
        <p:grpSp>
          <p:nvGrpSpPr>
            <p:cNvPr id="77842" name="Group 14">
              <a:extLst>
                <a:ext uri="{FF2B5EF4-FFF2-40B4-BE49-F238E27FC236}">
                  <a16:creationId xmlns:a16="http://schemas.microsoft.com/office/drawing/2014/main" id="{3E80746A-C521-43FC-38AA-80DC659DC7A6}"/>
                </a:ext>
              </a:extLst>
            </p:cNvPr>
            <p:cNvGrpSpPr>
              <a:grpSpLocks/>
            </p:cNvGrpSpPr>
            <p:nvPr/>
          </p:nvGrpSpPr>
          <p:grpSpPr bwMode="auto">
            <a:xfrm>
              <a:off x="1104" y="1248"/>
              <a:ext cx="280" cy="200"/>
              <a:chOff x="656" y="1408"/>
              <a:chExt cx="280" cy="200"/>
            </a:xfrm>
          </p:grpSpPr>
          <p:sp>
            <p:nvSpPr>
              <p:cNvPr id="77873" name="AutoShape 15">
                <a:extLst>
                  <a:ext uri="{FF2B5EF4-FFF2-40B4-BE49-F238E27FC236}">
                    <a16:creationId xmlns:a16="http://schemas.microsoft.com/office/drawing/2014/main" id="{F917ACBE-5827-0492-2C94-07BE6304D336}"/>
                  </a:ext>
                </a:extLst>
              </p:cNvPr>
              <p:cNvSpPr>
                <a:spLocks noChangeArrowheads="1"/>
              </p:cNvSpPr>
              <p:nvPr/>
            </p:nvSpPr>
            <p:spPr bwMode="auto">
              <a:xfrm rot="-5526918">
                <a:off x="672" y="1392"/>
                <a:ext cx="200" cy="232"/>
              </a:xfrm>
              <a:prstGeom prst="flowChartMerg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endParaRPr lang="es-AR" altLang="es-AR"/>
              </a:p>
            </p:txBody>
          </p:sp>
          <p:sp>
            <p:nvSpPr>
              <p:cNvPr id="77874" name="Oval 16">
                <a:extLst>
                  <a:ext uri="{FF2B5EF4-FFF2-40B4-BE49-F238E27FC236}">
                    <a16:creationId xmlns:a16="http://schemas.microsoft.com/office/drawing/2014/main" id="{5700683D-F84D-9BE4-4E36-04D7FFBCA4A6}"/>
                  </a:ext>
                </a:extLst>
              </p:cNvPr>
              <p:cNvSpPr>
                <a:spLocks noChangeArrowheads="1"/>
              </p:cNvSpPr>
              <p:nvPr/>
            </p:nvSpPr>
            <p:spPr bwMode="auto">
              <a:xfrm>
                <a:off x="888" y="1480"/>
                <a:ext cx="48" cy="4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endParaRPr lang="es-AR" altLang="es-AR"/>
              </a:p>
            </p:txBody>
          </p:sp>
        </p:grpSp>
        <p:sp>
          <p:nvSpPr>
            <p:cNvPr id="77843" name="Line 17">
              <a:extLst>
                <a:ext uri="{FF2B5EF4-FFF2-40B4-BE49-F238E27FC236}">
                  <a16:creationId xmlns:a16="http://schemas.microsoft.com/office/drawing/2014/main" id="{BC949943-B0A4-3E99-5B0D-7E47EDEF2DE2}"/>
                </a:ext>
              </a:extLst>
            </p:cNvPr>
            <p:cNvSpPr>
              <a:spLocks noChangeShapeType="1"/>
            </p:cNvSpPr>
            <p:nvPr/>
          </p:nvSpPr>
          <p:spPr bwMode="auto">
            <a:xfrm>
              <a:off x="528" y="1344"/>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7844" name="Line 18">
              <a:extLst>
                <a:ext uri="{FF2B5EF4-FFF2-40B4-BE49-F238E27FC236}">
                  <a16:creationId xmlns:a16="http://schemas.microsoft.com/office/drawing/2014/main" id="{FE581504-67CC-A9EE-5FBF-6BF801F5673C}"/>
                </a:ext>
              </a:extLst>
            </p:cNvPr>
            <p:cNvSpPr>
              <a:spLocks noChangeShapeType="1"/>
            </p:cNvSpPr>
            <p:nvPr/>
          </p:nvSpPr>
          <p:spPr bwMode="auto">
            <a:xfrm>
              <a:off x="1392" y="1344"/>
              <a:ext cx="5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grpSp>
          <p:nvGrpSpPr>
            <p:cNvPr id="77845" name="Group 19">
              <a:extLst>
                <a:ext uri="{FF2B5EF4-FFF2-40B4-BE49-F238E27FC236}">
                  <a16:creationId xmlns:a16="http://schemas.microsoft.com/office/drawing/2014/main" id="{388DE867-2B55-3C96-409E-CA734A9346B7}"/>
                </a:ext>
              </a:extLst>
            </p:cNvPr>
            <p:cNvGrpSpPr>
              <a:grpSpLocks/>
            </p:cNvGrpSpPr>
            <p:nvPr/>
          </p:nvGrpSpPr>
          <p:grpSpPr bwMode="auto">
            <a:xfrm>
              <a:off x="1104" y="2112"/>
              <a:ext cx="280" cy="200"/>
              <a:chOff x="656" y="1408"/>
              <a:chExt cx="280" cy="200"/>
            </a:xfrm>
          </p:grpSpPr>
          <p:sp>
            <p:nvSpPr>
              <p:cNvPr id="77871" name="AutoShape 20">
                <a:extLst>
                  <a:ext uri="{FF2B5EF4-FFF2-40B4-BE49-F238E27FC236}">
                    <a16:creationId xmlns:a16="http://schemas.microsoft.com/office/drawing/2014/main" id="{7CA00F76-8337-D930-4C95-42E372F681F7}"/>
                  </a:ext>
                </a:extLst>
              </p:cNvPr>
              <p:cNvSpPr>
                <a:spLocks noChangeArrowheads="1"/>
              </p:cNvSpPr>
              <p:nvPr/>
            </p:nvSpPr>
            <p:spPr bwMode="auto">
              <a:xfrm rot="-5526918">
                <a:off x="672" y="1392"/>
                <a:ext cx="200" cy="232"/>
              </a:xfrm>
              <a:prstGeom prst="flowChartMerg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endParaRPr lang="es-AR" altLang="es-AR"/>
              </a:p>
            </p:txBody>
          </p:sp>
          <p:sp>
            <p:nvSpPr>
              <p:cNvPr id="77872" name="Oval 21">
                <a:extLst>
                  <a:ext uri="{FF2B5EF4-FFF2-40B4-BE49-F238E27FC236}">
                    <a16:creationId xmlns:a16="http://schemas.microsoft.com/office/drawing/2014/main" id="{B0D9A01E-2A77-462E-6F53-27DF79460806}"/>
                  </a:ext>
                </a:extLst>
              </p:cNvPr>
              <p:cNvSpPr>
                <a:spLocks noChangeArrowheads="1"/>
              </p:cNvSpPr>
              <p:nvPr/>
            </p:nvSpPr>
            <p:spPr bwMode="auto">
              <a:xfrm>
                <a:off x="888" y="1480"/>
                <a:ext cx="48" cy="4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endParaRPr lang="es-AR" altLang="es-AR"/>
              </a:p>
            </p:txBody>
          </p:sp>
        </p:grpSp>
        <p:sp>
          <p:nvSpPr>
            <p:cNvPr id="77846" name="Line 22">
              <a:extLst>
                <a:ext uri="{FF2B5EF4-FFF2-40B4-BE49-F238E27FC236}">
                  <a16:creationId xmlns:a16="http://schemas.microsoft.com/office/drawing/2014/main" id="{102FE805-6C24-D1B4-D6EF-19BDBFEA1073}"/>
                </a:ext>
              </a:extLst>
            </p:cNvPr>
            <p:cNvSpPr>
              <a:spLocks noChangeShapeType="1"/>
            </p:cNvSpPr>
            <p:nvPr/>
          </p:nvSpPr>
          <p:spPr bwMode="auto">
            <a:xfrm>
              <a:off x="1392" y="2208"/>
              <a:ext cx="5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7847" name="Line 23">
              <a:extLst>
                <a:ext uri="{FF2B5EF4-FFF2-40B4-BE49-F238E27FC236}">
                  <a16:creationId xmlns:a16="http://schemas.microsoft.com/office/drawing/2014/main" id="{707A93A1-6212-1B85-8B79-A1A386C05F49}"/>
                </a:ext>
              </a:extLst>
            </p:cNvPr>
            <p:cNvSpPr>
              <a:spLocks noChangeShapeType="1"/>
            </p:cNvSpPr>
            <p:nvPr/>
          </p:nvSpPr>
          <p:spPr bwMode="auto">
            <a:xfrm>
              <a:off x="528" y="1520"/>
              <a:ext cx="13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7848" name="Line 24">
              <a:extLst>
                <a:ext uri="{FF2B5EF4-FFF2-40B4-BE49-F238E27FC236}">
                  <a16:creationId xmlns:a16="http://schemas.microsoft.com/office/drawing/2014/main" id="{449E1E31-D294-7360-9ABA-3550FA486A25}"/>
                </a:ext>
              </a:extLst>
            </p:cNvPr>
            <p:cNvSpPr>
              <a:spLocks noChangeShapeType="1"/>
            </p:cNvSpPr>
            <p:nvPr/>
          </p:nvSpPr>
          <p:spPr bwMode="auto">
            <a:xfrm>
              <a:off x="720" y="1536"/>
              <a:ext cx="0" cy="12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7849" name="Line 25">
              <a:extLst>
                <a:ext uri="{FF2B5EF4-FFF2-40B4-BE49-F238E27FC236}">
                  <a16:creationId xmlns:a16="http://schemas.microsoft.com/office/drawing/2014/main" id="{26C85E91-5CB8-3418-5EAD-BD46C0810035}"/>
                </a:ext>
              </a:extLst>
            </p:cNvPr>
            <p:cNvSpPr>
              <a:spLocks noChangeShapeType="1"/>
            </p:cNvSpPr>
            <p:nvPr/>
          </p:nvSpPr>
          <p:spPr bwMode="auto">
            <a:xfrm>
              <a:off x="720" y="2208"/>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7850" name="Oval 26">
              <a:extLst>
                <a:ext uri="{FF2B5EF4-FFF2-40B4-BE49-F238E27FC236}">
                  <a16:creationId xmlns:a16="http://schemas.microsoft.com/office/drawing/2014/main" id="{8C7697C8-2D81-2807-12A0-2C19A3D9A056}"/>
                </a:ext>
              </a:extLst>
            </p:cNvPr>
            <p:cNvSpPr>
              <a:spLocks noChangeArrowheads="1"/>
            </p:cNvSpPr>
            <p:nvPr/>
          </p:nvSpPr>
          <p:spPr bwMode="auto">
            <a:xfrm>
              <a:off x="696" y="1496"/>
              <a:ext cx="48" cy="48"/>
            </a:xfrm>
            <a:prstGeom prst="ellipse">
              <a:avLst/>
            </a:prstGeom>
            <a:solidFill>
              <a:schemeClr val="tx1"/>
            </a:solidFill>
            <a:ln w="9525">
              <a:solidFill>
                <a:schemeClr val="tx1"/>
              </a:solidFill>
              <a:round/>
              <a:headEnd/>
              <a:tailEnd/>
            </a:ln>
          </p:spPr>
          <p:txBody>
            <a:bodyPr wrap="none" anchor="ct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endParaRPr lang="es-AR" altLang="es-AR"/>
            </a:p>
          </p:txBody>
        </p:sp>
        <p:sp>
          <p:nvSpPr>
            <p:cNvPr id="77851" name="Line 27">
              <a:extLst>
                <a:ext uri="{FF2B5EF4-FFF2-40B4-BE49-F238E27FC236}">
                  <a16:creationId xmlns:a16="http://schemas.microsoft.com/office/drawing/2014/main" id="{76BF2328-526D-A8EC-DEFC-D99D446CE519}"/>
                </a:ext>
              </a:extLst>
            </p:cNvPr>
            <p:cNvSpPr>
              <a:spLocks noChangeShapeType="1"/>
            </p:cNvSpPr>
            <p:nvPr/>
          </p:nvSpPr>
          <p:spPr bwMode="auto">
            <a:xfrm>
              <a:off x="912" y="1344"/>
              <a:ext cx="0" cy="12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7852" name="Line 28">
              <a:extLst>
                <a:ext uri="{FF2B5EF4-FFF2-40B4-BE49-F238E27FC236}">
                  <a16:creationId xmlns:a16="http://schemas.microsoft.com/office/drawing/2014/main" id="{D52C46B5-4162-8D64-BFFA-C2528FF06164}"/>
                </a:ext>
              </a:extLst>
            </p:cNvPr>
            <p:cNvSpPr>
              <a:spLocks noChangeShapeType="1"/>
            </p:cNvSpPr>
            <p:nvPr/>
          </p:nvSpPr>
          <p:spPr bwMode="auto">
            <a:xfrm>
              <a:off x="912" y="2064"/>
              <a:ext cx="10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7853" name="Oval 29">
              <a:extLst>
                <a:ext uri="{FF2B5EF4-FFF2-40B4-BE49-F238E27FC236}">
                  <a16:creationId xmlns:a16="http://schemas.microsoft.com/office/drawing/2014/main" id="{B84B6228-67AC-F541-73BB-457EC54BDB5B}"/>
                </a:ext>
              </a:extLst>
            </p:cNvPr>
            <p:cNvSpPr>
              <a:spLocks noChangeArrowheads="1"/>
            </p:cNvSpPr>
            <p:nvPr/>
          </p:nvSpPr>
          <p:spPr bwMode="auto">
            <a:xfrm>
              <a:off x="888" y="1320"/>
              <a:ext cx="48" cy="48"/>
            </a:xfrm>
            <a:prstGeom prst="ellipse">
              <a:avLst/>
            </a:prstGeom>
            <a:solidFill>
              <a:schemeClr val="tx1"/>
            </a:solidFill>
            <a:ln w="9525">
              <a:solidFill>
                <a:schemeClr val="tx1"/>
              </a:solidFill>
              <a:round/>
              <a:headEnd/>
              <a:tailEnd/>
            </a:ln>
          </p:spPr>
          <p:txBody>
            <a:bodyPr wrap="none" anchor="ct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endParaRPr lang="es-AR" altLang="es-AR"/>
            </a:p>
          </p:txBody>
        </p:sp>
        <p:sp>
          <p:nvSpPr>
            <p:cNvPr id="77854" name="Line 30">
              <a:extLst>
                <a:ext uri="{FF2B5EF4-FFF2-40B4-BE49-F238E27FC236}">
                  <a16:creationId xmlns:a16="http://schemas.microsoft.com/office/drawing/2014/main" id="{B647FA2E-DEC9-21B4-FFAF-4DB987151F7E}"/>
                </a:ext>
              </a:extLst>
            </p:cNvPr>
            <p:cNvSpPr>
              <a:spLocks noChangeShapeType="1"/>
            </p:cNvSpPr>
            <p:nvPr/>
          </p:nvSpPr>
          <p:spPr bwMode="auto">
            <a:xfrm>
              <a:off x="2304" y="1416"/>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7855" name="Line 31">
              <a:extLst>
                <a:ext uri="{FF2B5EF4-FFF2-40B4-BE49-F238E27FC236}">
                  <a16:creationId xmlns:a16="http://schemas.microsoft.com/office/drawing/2014/main" id="{24B76CBE-F3A3-D826-A88E-2615A83B8597}"/>
                </a:ext>
              </a:extLst>
            </p:cNvPr>
            <p:cNvSpPr>
              <a:spLocks noChangeShapeType="1"/>
            </p:cNvSpPr>
            <p:nvPr/>
          </p:nvSpPr>
          <p:spPr bwMode="auto">
            <a:xfrm>
              <a:off x="2448" y="1416"/>
              <a:ext cx="0" cy="2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7856" name="Line 32">
              <a:extLst>
                <a:ext uri="{FF2B5EF4-FFF2-40B4-BE49-F238E27FC236}">
                  <a16:creationId xmlns:a16="http://schemas.microsoft.com/office/drawing/2014/main" id="{C079188B-146A-1F4F-17E2-AED75DBD4E31}"/>
                </a:ext>
              </a:extLst>
            </p:cNvPr>
            <p:cNvSpPr>
              <a:spLocks noChangeShapeType="1"/>
            </p:cNvSpPr>
            <p:nvPr/>
          </p:nvSpPr>
          <p:spPr bwMode="auto">
            <a:xfrm>
              <a:off x="2448" y="1680"/>
              <a:ext cx="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7857" name="Line 33">
              <a:extLst>
                <a:ext uri="{FF2B5EF4-FFF2-40B4-BE49-F238E27FC236}">
                  <a16:creationId xmlns:a16="http://schemas.microsoft.com/office/drawing/2014/main" id="{2B59F736-788E-898B-7476-26324A4C1A52}"/>
                </a:ext>
              </a:extLst>
            </p:cNvPr>
            <p:cNvSpPr>
              <a:spLocks noChangeShapeType="1"/>
            </p:cNvSpPr>
            <p:nvPr/>
          </p:nvSpPr>
          <p:spPr bwMode="auto">
            <a:xfrm>
              <a:off x="2448" y="1824"/>
              <a:ext cx="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7858" name="Line 34">
              <a:extLst>
                <a:ext uri="{FF2B5EF4-FFF2-40B4-BE49-F238E27FC236}">
                  <a16:creationId xmlns:a16="http://schemas.microsoft.com/office/drawing/2014/main" id="{EAA47715-4C46-0DD4-FFE7-E338B516E3F7}"/>
                </a:ext>
              </a:extLst>
            </p:cNvPr>
            <p:cNvSpPr>
              <a:spLocks noChangeShapeType="1"/>
            </p:cNvSpPr>
            <p:nvPr/>
          </p:nvSpPr>
          <p:spPr bwMode="auto">
            <a:xfrm>
              <a:off x="2448" y="1824"/>
              <a:ext cx="0" cy="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7859" name="Line 35">
              <a:extLst>
                <a:ext uri="{FF2B5EF4-FFF2-40B4-BE49-F238E27FC236}">
                  <a16:creationId xmlns:a16="http://schemas.microsoft.com/office/drawing/2014/main" id="{5B01FA2E-717B-42A9-3684-27A167CBFD03}"/>
                </a:ext>
              </a:extLst>
            </p:cNvPr>
            <p:cNvSpPr>
              <a:spLocks noChangeShapeType="1"/>
            </p:cNvSpPr>
            <p:nvPr/>
          </p:nvSpPr>
          <p:spPr bwMode="auto">
            <a:xfrm>
              <a:off x="2304" y="2136"/>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7860" name="Line 36">
              <a:extLst>
                <a:ext uri="{FF2B5EF4-FFF2-40B4-BE49-F238E27FC236}">
                  <a16:creationId xmlns:a16="http://schemas.microsoft.com/office/drawing/2014/main" id="{CB44EF8E-2C74-3810-AEC2-406E65D20CAF}"/>
                </a:ext>
              </a:extLst>
            </p:cNvPr>
            <p:cNvSpPr>
              <a:spLocks noChangeShapeType="1"/>
            </p:cNvSpPr>
            <p:nvPr/>
          </p:nvSpPr>
          <p:spPr bwMode="auto">
            <a:xfrm>
              <a:off x="3120" y="1760"/>
              <a:ext cx="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7861" name="AutoShape 37">
              <a:extLst>
                <a:ext uri="{FF2B5EF4-FFF2-40B4-BE49-F238E27FC236}">
                  <a16:creationId xmlns:a16="http://schemas.microsoft.com/office/drawing/2014/main" id="{6797CBA2-69AB-07DB-93BB-3DD11D7E4C45}"/>
                </a:ext>
              </a:extLst>
            </p:cNvPr>
            <p:cNvSpPr>
              <a:spLocks noChangeArrowheads="1"/>
            </p:cNvSpPr>
            <p:nvPr/>
          </p:nvSpPr>
          <p:spPr bwMode="auto">
            <a:xfrm>
              <a:off x="1920" y="2544"/>
              <a:ext cx="384" cy="336"/>
            </a:xfrm>
            <a:prstGeom prst="flowChartDelay">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endParaRPr lang="es-AR" altLang="es-AR"/>
            </a:p>
          </p:txBody>
        </p:sp>
        <p:sp>
          <p:nvSpPr>
            <p:cNvPr id="77862" name="Line 38">
              <a:extLst>
                <a:ext uri="{FF2B5EF4-FFF2-40B4-BE49-F238E27FC236}">
                  <a16:creationId xmlns:a16="http://schemas.microsoft.com/office/drawing/2014/main" id="{4CC1F10D-57CE-5295-A056-EA1CECA78729}"/>
                </a:ext>
              </a:extLst>
            </p:cNvPr>
            <p:cNvSpPr>
              <a:spLocks noChangeShapeType="1"/>
            </p:cNvSpPr>
            <p:nvPr/>
          </p:nvSpPr>
          <p:spPr bwMode="auto">
            <a:xfrm>
              <a:off x="912" y="2640"/>
              <a:ext cx="10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7863" name="Line 39">
              <a:extLst>
                <a:ext uri="{FF2B5EF4-FFF2-40B4-BE49-F238E27FC236}">
                  <a16:creationId xmlns:a16="http://schemas.microsoft.com/office/drawing/2014/main" id="{8688F274-6286-375C-BF6E-6D197011FA90}"/>
                </a:ext>
              </a:extLst>
            </p:cNvPr>
            <p:cNvSpPr>
              <a:spLocks noChangeShapeType="1"/>
            </p:cNvSpPr>
            <p:nvPr/>
          </p:nvSpPr>
          <p:spPr bwMode="auto">
            <a:xfrm>
              <a:off x="720" y="2784"/>
              <a:ext cx="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7864" name="Oval 40">
              <a:extLst>
                <a:ext uri="{FF2B5EF4-FFF2-40B4-BE49-F238E27FC236}">
                  <a16:creationId xmlns:a16="http://schemas.microsoft.com/office/drawing/2014/main" id="{1F6C3650-8735-284D-39FC-6229A311EF65}"/>
                </a:ext>
              </a:extLst>
            </p:cNvPr>
            <p:cNvSpPr>
              <a:spLocks noChangeArrowheads="1"/>
            </p:cNvSpPr>
            <p:nvPr/>
          </p:nvSpPr>
          <p:spPr bwMode="auto">
            <a:xfrm>
              <a:off x="888" y="2032"/>
              <a:ext cx="48" cy="48"/>
            </a:xfrm>
            <a:prstGeom prst="ellipse">
              <a:avLst/>
            </a:prstGeom>
            <a:solidFill>
              <a:schemeClr val="tx1"/>
            </a:solidFill>
            <a:ln w="9525">
              <a:solidFill>
                <a:schemeClr val="tx1"/>
              </a:solidFill>
              <a:round/>
              <a:headEnd/>
              <a:tailEnd/>
            </a:ln>
          </p:spPr>
          <p:txBody>
            <a:bodyPr wrap="none" anchor="ct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endParaRPr lang="es-AR" altLang="es-AR"/>
            </a:p>
          </p:txBody>
        </p:sp>
        <p:sp>
          <p:nvSpPr>
            <p:cNvPr id="77865" name="Oval 41">
              <a:extLst>
                <a:ext uri="{FF2B5EF4-FFF2-40B4-BE49-F238E27FC236}">
                  <a16:creationId xmlns:a16="http://schemas.microsoft.com/office/drawing/2014/main" id="{70B3CCAC-2636-B2C9-9ECF-588FC6B7D443}"/>
                </a:ext>
              </a:extLst>
            </p:cNvPr>
            <p:cNvSpPr>
              <a:spLocks noChangeArrowheads="1"/>
            </p:cNvSpPr>
            <p:nvPr/>
          </p:nvSpPr>
          <p:spPr bwMode="auto">
            <a:xfrm>
              <a:off x="696" y="2184"/>
              <a:ext cx="48" cy="48"/>
            </a:xfrm>
            <a:prstGeom prst="ellipse">
              <a:avLst/>
            </a:prstGeom>
            <a:solidFill>
              <a:schemeClr val="tx1"/>
            </a:solidFill>
            <a:ln w="9525">
              <a:solidFill>
                <a:schemeClr val="tx1"/>
              </a:solidFill>
              <a:round/>
              <a:headEnd/>
              <a:tailEnd/>
            </a:ln>
          </p:spPr>
          <p:txBody>
            <a:bodyPr wrap="none" anchor="ct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endParaRPr lang="es-AR" altLang="es-AR"/>
            </a:p>
          </p:txBody>
        </p:sp>
        <p:sp>
          <p:nvSpPr>
            <p:cNvPr id="77866" name="Line 42">
              <a:extLst>
                <a:ext uri="{FF2B5EF4-FFF2-40B4-BE49-F238E27FC236}">
                  <a16:creationId xmlns:a16="http://schemas.microsoft.com/office/drawing/2014/main" id="{4A232133-24D0-9C72-5D16-A8A7762ACAE0}"/>
                </a:ext>
              </a:extLst>
            </p:cNvPr>
            <p:cNvSpPr>
              <a:spLocks noChangeShapeType="1"/>
            </p:cNvSpPr>
            <p:nvPr/>
          </p:nvSpPr>
          <p:spPr bwMode="auto">
            <a:xfrm>
              <a:off x="2304" y="2712"/>
              <a:ext cx="13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7867" name="Text Box 43">
              <a:extLst>
                <a:ext uri="{FF2B5EF4-FFF2-40B4-BE49-F238E27FC236}">
                  <a16:creationId xmlns:a16="http://schemas.microsoft.com/office/drawing/2014/main" id="{5FE9B32A-F2C7-9119-9A2D-B03D701307BB}"/>
                </a:ext>
              </a:extLst>
            </p:cNvPr>
            <p:cNvSpPr txBox="1">
              <a:spLocks noChangeArrowheads="1"/>
            </p:cNvSpPr>
            <p:nvPr/>
          </p:nvSpPr>
          <p:spPr bwMode="auto">
            <a:xfrm>
              <a:off x="313" y="1176"/>
              <a:ext cx="175"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u="none"/>
                <a:t>A</a:t>
              </a:r>
            </a:p>
          </p:txBody>
        </p:sp>
        <p:sp>
          <p:nvSpPr>
            <p:cNvPr id="77868" name="Text Box 44">
              <a:extLst>
                <a:ext uri="{FF2B5EF4-FFF2-40B4-BE49-F238E27FC236}">
                  <a16:creationId xmlns:a16="http://schemas.microsoft.com/office/drawing/2014/main" id="{77DA49D6-9595-2BC2-9058-18004E76C4DB}"/>
                </a:ext>
              </a:extLst>
            </p:cNvPr>
            <p:cNvSpPr txBox="1">
              <a:spLocks noChangeArrowheads="1"/>
            </p:cNvSpPr>
            <p:nvPr/>
          </p:nvSpPr>
          <p:spPr bwMode="auto">
            <a:xfrm>
              <a:off x="312" y="1376"/>
              <a:ext cx="168"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u="none"/>
                <a:t>B</a:t>
              </a:r>
            </a:p>
          </p:txBody>
        </p:sp>
        <p:sp>
          <p:nvSpPr>
            <p:cNvPr id="77869" name="Text Box 45">
              <a:extLst>
                <a:ext uri="{FF2B5EF4-FFF2-40B4-BE49-F238E27FC236}">
                  <a16:creationId xmlns:a16="http://schemas.microsoft.com/office/drawing/2014/main" id="{744B7533-6FE8-D28C-AEFF-93075493D6D6}"/>
                </a:ext>
              </a:extLst>
            </p:cNvPr>
            <p:cNvSpPr txBox="1">
              <a:spLocks noChangeArrowheads="1"/>
            </p:cNvSpPr>
            <p:nvPr/>
          </p:nvSpPr>
          <p:spPr bwMode="auto">
            <a:xfrm>
              <a:off x="3168" y="1351"/>
              <a:ext cx="363"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u="none"/>
                <a:t>Suma</a:t>
              </a:r>
            </a:p>
          </p:txBody>
        </p:sp>
        <p:sp>
          <p:nvSpPr>
            <p:cNvPr id="77870" name="Text Box 46">
              <a:extLst>
                <a:ext uri="{FF2B5EF4-FFF2-40B4-BE49-F238E27FC236}">
                  <a16:creationId xmlns:a16="http://schemas.microsoft.com/office/drawing/2014/main" id="{F6E20665-6F1C-47A4-393F-C8C9FF8D5E5D}"/>
                </a:ext>
              </a:extLst>
            </p:cNvPr>
            <p:cNvSpPr txBox="1">
              <a:spLocks noChangeArrowheads="1"/>
            </p:cNvSpPr>
            <p:nvPr/>
          </p:nvSpPr>
          <p:spPr bwMode="auto">
            <a:xfrm>
              <a:off x="3010" y="2341"/>
              <a:ext cx="477"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u="none"/>
                <a:t>Acarreo</a:t>
              </a:r>
            </a:p>
          </p:txBody>
        </p:sp>
      </p:grpSp>
      <p:sp>
        <p:nvSpPr>
          <p:cNvPr id="77833" name="Text Box 47">
            <a:extLst>
              <a:ext uri="{FF2B5EF4-FFF2-40B4-BE49-F238E27FC236}">
                <a16:creationId xmlns:a16="http://schemas.microsoft.com/office/drawing/2014/main" id="{6AE268D9-4881-F984-C7DA-A99356BB140F}"/>
              </a:ext>
            </a:extLst>
          </p:cNvPr>
          <p:cNvSpPr txBox="1">
            <a:spLocks noChangeArrowheads="1"/>
          </p:cNvSpPr>
          <p:nvPr/>
        </p:nvSpPr>
        <p:spPr bwMode="auto">
          <a:xfrm>
            <a:off x="609600" y="2479675"/>
            <a:ext cx="7945438"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r>
              <a:rPr lang="es-ES_tradnl" altLang="es-AR" sz="1800" u="none"/>
              <a:t>Este circuito es una parte componente de la ALU (Unidad Aritmética-Lógica) encargada de las operaciones aritmético-lógicas de la CPU y se denomina </a:t>
            </a:r>
            <a:r>
              <a:rPr lang="es-ES_tradnl" altLang="es-AR" sz="1800"/>
              <a:t>Semi-sumador binario de 2 bits</a:t>
            </a:r>
            <a:r>
              <a:rPr lang="es-ES_tradnl" altLang="es-AR" sz="1800" u="none"/>
              <a:t>.</a:t>
            </a:r>
          </a:p>
        </p:txBody>
      </p:sp>
      <p:graphicFrame>
        <p:nvGraphicFramePr>
          <p:cNvPr id="77834" name="Object 48">
            <a:extLst>
              <a:ext uri="{FF2B5EF4-FFF2-40B4-BE49-F238E27FC236}">
                <a16:creationId xmlns:a16="http://schemas.microsoft.com/office/drawing/2014/main" id="{A4F7C3BA-B231-B3A7-70E4-42F9AAC8A694}"/>
              </a:ext>
            </a:extLst>
          </p:cNvPr>
          <p:cNvGraphicFramePr>
            <a:graphicFrameLocks noChangeAspect="1"/>
          </p:cNvGraphicFramePr>
          <p:nvPr/>
        </p:nvGraphicFramePr>
        <p:xfrm>
          <a:off x="4249738" y="4000500"/>
          <a:ext cx="4437062" cy="1039813"/>
        </p:xfrm>
        <a:graphic>
          <a:graphicData uri="http://schemas.openxmlformats.org/presentationml/2006/ole">
            <mc:AlternateContent xmlns:mc="http://schemas.openxmlformats.org/markup-compatibility/2006">
              <mc:Choice xmlns:v="urn:schemas-microsoft-com:vml" Requires="v">
                <p:oleObj name="Document" r:id="rId2" imgW="20294600" imgH="11023600" progId="Word.Document.8">
                  <p:embed/>
                </p:oleObj>
              </mc:Choice>
              <mc:Fallback>
                <p:oleObj name="Document" r:id="rId2" imgW="20294600" imgH="11023600" progId="Word.Document.8">
                  <p:embed/>
                  <p:pic>
                    <p:nvPicPr>
                      <p:cNvPr id="0" name="Object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9738" y="4000500"/>
                        <a:ext cx="4437062" cy="1039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77835" name="Picture 51" descr="fcfmyn.png">
            <a:extLst>
              <a:ext uri="{FF2B5EF4-FFF2-40B4-BE49-F238E27FC236}">
                <a16:creationId xmlns:a16="http://schemas.microsoft.com/office/drawing/2014/main" id="{2E950707-300D-6EAD-5319-4FDDDBC1037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188" y="5151438"/>
            <a:ext cx="57626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6" name="Picture 52" descr="dpto.png">
            <a:extLst>
              <a:ext uri="{FF2B5EF4-FFF2-40B4-BE49-F238E27FC236}">
                <a16:creationId xmlns:a16="http://schemas.microsoft.com/office/drawing/2014/main" id="{EFAD9AA8-0472-3FD3-7FF4-BECFAB9B08D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8113" y="5160963"/>
            <a:ext cx="508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7" name="Picture 53" descr="mio-1-trans.png">
            <a:extLst>
              <a:ext uri="{FF2B5EF4-FFF2-40B4-BE49-F238E27FC236}">
                <a16:creationId xmlns:a16="http://schemas.microsoft.com/office/drawing/2014/main" id="{644C0CC1-540F-BF44-1F67-880406DC5BA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87450" y="5160963"/>
            <a:ext cx="3841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BA3DF04C-1A79-8897-15EC-A736EF81AC30}"/>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Number Placeholder 2">
            <a:extLst>
              <a:ext uri="{FF2B5EF4-FFF2-40B4-BE49-F238E27FC236}">
                <a16:creationId xmlns:a16="http://schemas.microsoft.com/office/drawing/2014/main" id="{AB2FB34F-298F-6682-D119-A579166BEFE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FE1D26EF-2588-1342-A422-A35C32219324}" type="slidenum">
              <a:rPr lang="es-ES_tradnl" altLang="es-AR" sz="1000">
                <a:solidFill>
                  <a:srgbClr val="045C75"/>
                </a:solidFill>
              </a:rPr>
              <a:pPr/>
              <a:t>59</a:t>
            </a:fld>
            <a:endParaRPr lang="es-ES_tradnl" altLang="es-AR" sz="1000">
              <a:solidFill>
                <a:srgbClr val="045C75"/>
              </a:solidFill>
            </a:endParaRPr>
          </a:p>
        </p:txBody>
      </p:sp>
      <p:sp>
        <p:nvSpPr>
          <p:cNvPr id="78850" name="Text Box 2">
            <a:extLst>
              <a:ext uri="{FF2B5EF4-FFF2-40B4-BE49-F238E27FC236}">
                <a16:creationId xmlns:a16="http://schemas.microsoft.com/office/drawing/2014/main" id="{5EBBEBFC-1B9B-1A14-B23B-A669A1E9F657}"/>
              </a:ext>
            </a:extLst>
          </p:cNvPr>
          <p:cNvSpPr txBox="1">
            <a:spLocks noChangeArrowheads="1"/>
          </p:cNvSpPr>
          <p:nvPr/>
        </p:nvSpPr>
        <p:spPr bwMode="auto">
          <a:xfrm>
            <a:off x="971550" y="1004888"/>
            <a:ext cx="1077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700" b="1" u="none">
                <a:latin typeface="Arial" panose="020B0604020202020204" pitchFamily="34" charset="0"/>
              </a:rPr>
              <a:t>Ejemplo: </a:t>
            </a:r>
          </a:p>
        </p:txBody>
      </p:sp>
      <p:pic>
        <p:nvPicPr>
          <p:cNvPr id="78851" name="Picture 51" descr="fcfmyn.png">
            <a:extLst>
              <a:ext uri="{FF2B5EF4-FFF2-40B4-BE49-F238E27FC236}">
                <a16:creationId xmlns:a16="http://schemas.microsoft.com/office/drawing/2014/main" id="{2FFFB7E9-82AF-740D-EC72-9569E319E06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5151438"/>
            <a:ext cx="57626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2" name="Picture 52" descr="dpto.png">
            <a:extLst>
              <a:ext uri="{FF2B5EF4-FFF2-40B4-BE49-F238E27FC236}">
                <a16:creationId xmlns:a16="http://schemas.microsoft.com/office/drawing/2014/main" id="{CF2ADEB8-FAF0-0D33-B15D-158C9F2B01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113" y="5160963"/>
            <a:ext cx="508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53" descr="mio-1-trans.png">
            <a:extLst>
              <a:ext uri="{FF2B5EF4-FFF2-40B4-BE49-F238E27FC236}">
                <a16:creationId xmlns:a16="http://schemas.microsoft.com/office/drawing/2014/main" id="{4FB68FCF-A8F0-4CA8-FCE9-3017E75BE22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5160963"/>
            <a:ext cx="3841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4" name="Rectangle 3">
            <a:extLst>
              <a:ext uri="{FF2B5EF4-FFF2-40B4-BE49-F238E27FC236}">
                <a16:creationId xmlns:a16="http://schemas.microsoft.com/office/drawing/2014/main" id="{AE1624B0-3B27-98E3-0CCF-C51EC696B630}"/>
              </a:ext>
            </a:extLst>
          </p:cNvPr>
          <p:cNvSpPr>
            <a:spLocks noChangeArrowheads="1"/>
          </p:cNvSpPr>
          <p:nvPr/>
        </p:nvSpPr>
        <p:spPr bwMode="auto">
          <a:xfrm>
            <a:off x="395288" y="1633538"/>
            <a:ext cx="1227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 altLang="es-AR" b="1" u="none"/>
              <a:t>(P </a:t>
            </a:r>
            <a:r>
              <a:rPr lang="es-ES_tradnl" altLang="es-AR" u="none">
                <a:sym typeface="Symbol" pitchFamily="2" charset="2"/>
              </a:rPr>
              <a:t></a:t>
            </a:r>
            <a:r>
              <a:rPr lang="es-ES" altLang="es-AR" b="1" u="none">
                <a:sym typeface="Symbol" pitchFamily="2" charset="2"/>
              </a:rPr>
              <a:t> Q) </a:t>
            </a:r>
            <a:r>
              <a:rPr lang="es-ES" altLang="es-AR" u="none">
                <a:sym typeface="Symbol" pitchFamily="2" charset="2"/>
              </a:rPr>
              <a:t></a:t>
            </a:r>
            <a:endParaRPr lang="es-ES_tradnl" altLang="es-AR" u="none"/>
          </a:p>
        </p:txBody>
      </p:sp>
      <p:sp>
        <p:nvSpPr>
          <p:cNvPr id="5" name="Rectangle 4">
            <a:extLst>
              <a:ext uri="{FF2B5EF4-FFF2-40B4-BE49-F238E27FC236}">
                <a16:creationId xmlns:a16="http://schemas.microsoft.com/office/drawing/2014/main" id="{E262DE4F-C957-F27B-228A-9AB648EE1383}"/>
              </a:ext>
            </a:extLst>
          </p:cNvPr>
          <p:cNvSpPr>
            <a:spLocks noChangeArrowheads="1"/>
          </p:cNvSpPr>
          <p:nvPr/>
        </p:nvSpPr>
        <p:spPr bwMode="auto">
          <a:xfrm>
            <a:off x="468313" y="2786063"/>
            <a:ext cx="3146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 altLang="es-AR" u="none">
                <a:sym typeface="Symbol" pitchFamily="2" charset="2"/>
              </a:rPr>
              <a:t>(</a:t>
            </a:r>
            <a:r>
              <a:rPr lang="es-ES_tradnl" altLang="es-AR" u="none">
                <a:sym typeface="Symbol" pitchFamily="2" charset="2"/>
              </a:rPr>
              <a:t></a:t>
            </a:r>
            <a:r>
              <a:rPr lang="es-ES" altLang="es-AR" u="none">
                <a:sym typeface="Symbol" pitchFamily="2" charset="2"/>
              </a:rPr>
              <a:t>(</a:t>
            </a:r>
            <a:r>
              <a:rPr lang="es-ES" altLang="es-AR" b="1" u="none"/>
              <a:t>( ¬ P </a:t>
            </a:r>
            <a:r>
              <a:rPr lang="es-ES" altLang="es-AR" b="1" u="none">
                <a:sym typeface="Symbol" pitchFamily="2" charset="2"/>
              </a:rPr>
              <a:t> </a:t>
            </a:r>
            <a:r>
              <a:rPr lang="es-ES" altLang="es-AR" b="1" u="none"/>
              <a:t>Q) </a:t>
            </a:r>
            <a:r>
              <a:rPr lang="es-ES" altLang="es-AR" b="1" u="none">
                <a:sym typeface="Symbol" pitchFamily="2" charset="2"/>
              </a:rPr>
              <a:t> </a:t>
            </a:r>
            <a:r>
              <a:rPr lang="es-ES" altLang="es-AR" b="1" u="none"/>
              <a:t>( ¬ Q </a:t>
            </a:r>
            <a:r>
              <a:rPr lang="es-ES" altLang="es-AR" b="1" u="none">
                <a:sym typeface="Symbol" pitchFamily="2" charset="2"/>
              </a:rPr>
              <a:t></a:t>
            </a:r>
            <a:r>
              <a:rPr lang="es-ES" altLang="es-AR" b="1" u="none"/>
              <a:t> P)))</a:t>
            </a:r>
            <a:endParaRPr lang="es-ES_tradnl" altLang="es-AR" u="none"/>
          </a:p>
        </p:txBody>
      </p:sp>
      <p:sp>
        <p:nvSpPr>
          <p:cNvPr id="56" name="Rectangle 55">
            <a:extLst>
              <a:ext uri="{FF2B5EF4-FFF2-40B4-BE49-F238E27FC236}">
                <a16:creationId xmlns:a16="http://schemas.microsoft.com/office/drawing/2014/main" id="{A61AE7B2-7D51-24C7-2192-C3E5FBED0A4D}"/>
              </a:ext>
            </a:extLst>
          </p:cNvPr>
          <p:cNvSpPr>
            <a:spLocks noChangeArrowheads="1"/>
          </p:cNvSpPr>
          <p:nvPr/>
        </p:nvSpPr>
        <p:spPr bwMode="auto">
          <a:xfrm>
            <a:off x="468313" y="2209800"/>
            <a:ext cx="1581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 altLang="es-AR" b="1" u="none"/>
              <a:t>(</a:t>
            </a:r>
            <a:r>
              <a:rPr lang="es-ES_tradnl" altLang="es-AR" u="none">
                <a:sym typeface="Symbol" pitchFamily="2" charset="2"/>
              </a:rPr>
              <a:t></a:t>
            </a:r>
            <a:r>
              <a:rPr lang="es-ES" altLang="es-AR" b="1" u="none"/>
              <a:t>(P </a:t>
            </a:r>
            <a:r>
              <a:rPr lang="es-ES" altLang="es-AR" b="1" u="none">
                <a:sym typeface="Symbol" pitchFamily="2" charset="2"/>
              </a:rPr>
              <a:t>Q)) </a:t>
            </a:r>
            <a:r>
              <a:rPr lang="es-ES" altLang="es-AR" u="none">
                <a:sym typeface="Symbol" pitchFamily="2" charset="2"/>
              </a:rPr>
              <a:t></a:t>
            </a:r>
            <a:endParaRPr lang="es-ES_tradnl" altLang="es-AR" u="none"/>
          </a:p>
        </p:txBody>
      </p:sp>
      <p:grpSp>
        <p:nvGrpSpPr>
          <p:cNvPr id="6" name="Group 5">
            <a:extLst>
              <a:ext uri="{FF2B5EF4-FFF2-40B4-BE49-F238E27FC236}">
                <a16:creationId xmlns:a16="http://schemas.microsoft.com/office/drawing/2014/main" id="{D716D4B7-03ED-530D-EF6B-08737E05FAB6}"/>
              </a:ext>
            </a:extLst>
          </p:cNvPr>
          <p:cNvGrpSpPr>
            <a:grpSpLocks/>
          </p:cNvGrpSpPr>
          <p:nvPr/>
        </p:nvGrpSpPr>
        <p:grpSpPr bwMode="auto">
          <a:xfrm>
            <a:off x="4140200" y="1344613"/>
            <a:ext cx="4532313" cy="1468437"/>
            <a:chOff x="3995936" y="1489348"/>
            <a:chExt cx="4532007" cy="1466956"/>
          </a:xfrm>
        </p:grpSpPr>
        <p:sp>
          <p:nvSpPr>
            <p:cNvPr id="78859" name="AutoShape 4">
              <a:extLst>
                <a:ext uri="{FF2B5EF4-FFF2-40B4-BE49-F238E27FC236}">
                  <a16:creationId xmlns:a16="http://schemas.microsoft.com/office/drawing/2014/main" id="{3D3D2497-7793-3D89-237E-ED759EE935AF}"/>
                </a:ext>
              </a:extLst>
            </p:cNvPr>
            <p:cNvSpPr>
              <a:spLocks noChangeArrowheads="1"/>
            </p:cNvSpPr>
            <p:nvPr/>
          </p:nvSpPr>
          <p:spPr bwMode="auto">
            <a:xfrm>
              <a:off x="7544316" y="2107746"/>
              <a:ext cx="473117" cy="354778"/>
            </a:xfrm>
            <a:prstGeom prst="flowChartDelay">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endParaRPr lang="es-AR" altLang="es-AR"/>
            </a:p>
          </p:txBody>
        </p:sp>
        <p:sp>
          <p:nvSpPr>
            <p:cNvPr id="78860" name="AutoShape 6">
              <a:extLst>
                <a:ext uri="{FF2B5EF4-FFF2-40B4-BE49-F238E27FC236}">
                  <a16:creationId xmlns:a16="http://schemas.microsoft.com/office/drawing/2014/main" id="{C32C2434-155E-3C3B-DEF2-F94BD4E65460}"/>
                </a:ext>
              </a:extLst>
            </p:cNvPr>
            <p:cNvSpPr>
              <a:spLocks noChangeArrowheads="1"/>
            </p:cNvSpPr>
            <p:nvPr/>
          </p:nvSpPr>
          <p:spPr bwMode="auto">
            <a:xfrm rot="-10741366">
              <a:off x="6361523" y="2580783"/>
              <a:ext cx="532257" cy="354778"/>
            </a:xfrm>
            <a:prstGeom prst="flowChartOnlineStorag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endParaRPr lang="es-AR" altLang="es-AR"/>
            </a:p>
          </p:txBody>
        </p:sp>
        <p:sp>
          <p:nvSpPr>
            <p:cNvPr id="78861" name="AutoShape 7">
              <a:extLst>
                <a:ext uri="{FF2B5EF4-FFF2-40B4-BE49-F238E27FC236}">
                  <a16:creationId xmlns:a16="http://schemas.microsoft.com/office/drawing/2014/main" id="{DC97D059-38DC-E657-BF1C-C64EA75F64E2}"/>
                </a:ext>
              </a:extLst>
            </p:cNvPr>
            <p:cNvSpPr>
              <a:spLocks noChangeArrowheads="1"/>
            </p:cNvSpPr>
            <p:nvPr/>
          </p:nvSpPr>
          <p:spPr bwMode="auto">
            <a:xfrm rot="-10741366">
              <a:off x="6361523" y="1693838"/>
              <a:ext cx="532257" cy="354778"/>
            </a:xfrm>
            <a:prstGeom prst="flowChartOnlineStorag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endParaRPr lang="es-AR" altLang="es-AR"/>
            </a:p>
          </p:txBody>
        </p:sp>
        <p:sp>
          <p:nvSpPr>
            <p:cNvPr id="78862" name="AutoShape 8">
              <a:extLst>
                <a:ext uri="{FF2B5EF4-FFF2-40B4-BE49-F238E27FC236}">
                  <a16:creationId xmlns:a16="http://schemas.microsoft.com/office/drawing/2014/main" id="{6A26BF0C-710A-EC61-CEDE-C0AFBAC57165}"/>
                </a:ext>
              </a:extLst>
            </p:cNvPr>
            <p:cNvSpPr>
              <a:spLocks noChangeArrowheads="1"/>
            </p:cNvSpPr>
            <p:nvPr/>
          </p:nvSpPr>
          <p:spPr bwMode="auto">
            <a:xfrm rot="-5511644">
              <a:off x="5090040" y="1664248"/>
              <a:ext cx="236519" cy="295698"/>
            </a:xfrm>
            <a:prstGeom prst="flowChartMerg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endParaRPr lang="es-AR" altLang="es-AR"/>
            </a:p>
          </p:txBody>
        </p:sp>
        <p:sp>
          <p:nvSpPr>
            <p:cNvPr id="78863" name="AutoShape 9">
              <a:extLst>
                <a:ext uri="{FF2B5EF4-FFF2-40B4-BE49-F238E27FC236}">
                  <a16:creationId xmlns:a16="http://schemas.microsoft.com/office/drawing/2014/main" id="{A68A393D-587C-1E94-8C57-21BEDD0B9A65}"/>
                </a:ext>
              </a:extLst>
            </p:cNvPr>
            <p:cNvSpPr>
              <a:spLocks noChangeArrowheads="1"/>
            </p:cNvSpPr>
            <p:nvPr/>
          </p:nvSpPr>
          <p:spPr bwMode="auto">
            <a:xfrm rot="-5511644">
              <a:off x="5090040" y="2690196"/>
              <a:ext cx="236519" cy="295698"/>
            </a:xfrm>
            <a:prstGeom prst="flowChartMerg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endParaRPr lang="es-AR" altLang="es-AR"/>
            </a:p>
          </p:txBody>
        </p:sp>
        <p:sp>
          <p:nvSpPr>
            <p:cNvPr id="78864" name="Line 10">
              <a:extLst>
                <a:ext uri="{FF2B5EF4-FFF2-40B4-BE49-F238E27FC236}">
                  <a16:creationId xmlns:a16="http://schemas.microsoft.com/office/drawing/2014/main" id="{C2371AC1-F382-CC4B-FD30-96589F5F8E9E}"/>
                </a:ext>
              </a:extLst>
            </p:cNvPr>
            <p:cNvSpPr>
              <a:spLocks noChangeShapeType="1"/>
            </p:cNvSpPr>
            <p:nvPr/>
          </p:nvSpPr>
          <p:spPr bwMode="auto">
            <a:xfrm>
              <a:off x="4291634" y="1812097"/>
              <a:ext cx="76881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8865" name="Oval 11">
              <a:extLst>
                <a:ext uri="{FF2B5EF4-FFF2-40B4-BE49-F238E27FC236}">
                  <a16:creationId xmlns:a16="http://schemas.microsoft.com/office/drawing/2014/main" id="{A05AAFB3-F039-7DD9-9722-A1FB99A157D9}"/>
                </a:ext>
              </a:extLst>
            </p:cNvPr>
            <p:cNvSpPr>
              <a:spLocks noChangeArrowheads="1"/>
            </p:cNvSpPr>
            <p:nvPr/>
          </p:nvSpPr>
          <p:spPr bwMode="auto">
            <a:xfrm>
              <a:off x="5356148" y="1782533"/>
              <a:ext cx="59140" cy="5913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endParaRPr lang="es-AR" altLang="es-AR"/>
            </a:p>
          </p:txBody>
        </p:sp>
        <p:sp>
          <p:nvSpPr>
            <p:cNvPr id="78866" name="Line 12">
              <a:extLst>
                <a:ext uri="{FF2B5EF4-FFF2-40B4-BE49-F238E27FC236}">
                  <a16:creationId xmlns:a16="http://schemas.microsoft.com/office/drawing/2014/main" id="{EE683421-6124-0B84-8BEF-8EC46D3D452A}"/>
                </a:ext>
              </a:extLst>
            </p:cNvPr>
            <p:cNvSpPr>
              <a:spLocks noChangeShapeType="1"/>
            </p:cNvSpPr>
            <p:nvPr/>
          </p:nvSpPr>
          <p:spPr bwMode="auto">
            <a:xfrm>
              <a:off x="5415288" y="1812097"/>
              <a:ext cx="100537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8867" name="Oval 13">
              <a:extLst>
                <a:ext uri="{FF2B5EF4-FFF2-40B4-BE49-F238E27FC236}">
                  <a16:creationId xmlns:a16="http://schemas.microsoft.com/office/drawing/2014/main" id="{7896EDFB-6186-D2B0-F653-355973BCA5EC}"/>
                </a:ext>
              </a:extLst>
            </p:cNvPr>
            <p:cNvSpPr>
              <a:spLocks noChangeArrowheads="1"/>
            </p:cNvSpPr>
            <p:nvPr/>
          </p:nvSpPr>
          <p:spPr bwMode="auto">
            <a:xfrm>
              <a:off x="5356148" y="2787737"/>
              <a:ext cx="59140" cy="5913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endParaRPr lang="es-AR" altLang="es-AR"/>
            </a:p>
          </p:txBody>
        </p:sp>
        <p:sp>
          <p:nvSpPr>
            <p:cNvPr id="78868" name="Line 14">
              <a:extLst>
                <a:ext uri="{FF2B5EF4-FFF2-40B4-BE49-F238E27FC236}">
                  <a16:creationId xmlns:a16="http://schemas.microsoft.com/office/drawing/2014/main" id="{71432E26-6EB2-B2E4-A570-28DB290B2F1F}"/>
                </a:ext>
              </a:extLst>
            </p:cNvPr>
            <p:cNvSpPr>
              <a:spLocks noChangeShapeType="1"/>
            </p:cNvSpPr>
            <p:nvPr/>
          </p:nvSpPr>
          <p:spPr bwMode="auto">
            <a:xfrm>
              <a:off x="5415288" y="2817302"/>
              <a:ext cx="100537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8869" name="Line 15">
              <a:extLst>
                <a:ext uri="{FF2B5EF4-FFF2-40B4-BE49-F238E27FC236}">
                  <a16:creationId xmlns:a16="http://schemas.microsoft.com/office/drawing/2014/main" id="{79A7F861-AE4F-0D86-D3ED-FF8FD3EAD5B7}"/>
                </a:ext>
              </a:extLst>
            </p:cNvPr>
            <p:cNvSpPr>
              <a:spLocks noChangeShapeType="1"/>
            </p:cNvSpPr>
            <p:nvPr/>
          </p:nvSpPr>
          <p:spPr bwMode="auto">
            <a:xfrm>
              <a:off x="4823891" y="1812097"/>
              <a:ext cx="0" cy="8278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8870" name="Line 16">
              <a:extLst>
                <a:ext uri="{FF2B5EF4-FFF2-40B4-BE49-F238E27FC236}">
                  <a16:creationId xmlns:a16="http://schemas.microsoft.com/office/drawing/2014/main" id="{8D44DF53-ED24-A02F-E6D1-7CAE1BF836D5}"/>
                </a:ext>
              </a:extLst>
            </p:cNvPr>
            <p:cNvSpPr>
              <a:spLocks noChangeShapeType="1"/>
            </p:cNvSpPr>
            <p:nvPr/>
          </p:nvSpPr>
          <p:spPr bwMode="auto">
            <a:xfrm>
              <a:off x="4823891" y="2639913"/>
              <a:ext cx="159677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8871" name="Oval 17">
              <a:extLst>
                <a:ext uri="{FF2B5EF4-FFF2-40B4-BE49-F238E27FC236}">
                  <a16:creationId xmlns:a16="http://schemas.microsoft.com/office/drawing/2014/main" id="{58AC364E-8DDF-F43C-FDBB-B8CCDFEB95B8}"/>
                </a:ext>
              </a:extLst>
            </p:cNvPr>
            <p:cNvSpPr>
              <a:spLocks noChangeArrowheads="1"/>
            </p:cNvSpPr>
            <p:nvPr/>
          </p:nvSpPr>
          <p:spPr bwMode="auto">
            <a:xfrm>
              <a:off x="4794322" y="1782533"/>
              <a:ext cx="59140" cy="59130"/>
            </a:xfrm>
            <a:prstGeom prst="ellipse">
              <a:avLst/>
            </a:prstGeom>
            <a:solidFill>
              <a:schemeClr val="tx1"/>
            </a:solidFill>
            <a:ln w="9525">
              <a:solidFill>
                <a:schemeClr val="tx1"/>
              </a:solidFill>
              <a:round/>
              <a:headEnd/>
              <a:tailEnd/>
            </a:ln>
          </p:spPr>
          <p:txBody>
            <a:bodyPr wrap="none" anchor="ct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endParaRPr lang="es-AR" altLang="es-AR"/>
            </a:p>
          </p:txBody>
        </p:sp>
        <p:sp>
          <p:nvSpPr>
            <p:cNvPr id="78872" name="Line 18">
              <a:extLst>
                <a:ext uri="{FF2B5EF4-FFF2-40B4-BE49-F238E27FC236}">
                  <a16:creationId xmlns:a16="http://schemas.microsoft.com/office/drawing/2014/main" id="{1C2DCA3B-0FA8-777E-F09D-93E35188563D}"/>
                </a:ext>
              </a:extLst>
            </p:cNvPr>
            <p:cNvSpPr>
              <a:spLocks noChangeShapeType="1"/>
            </p:cNvSpPr>
            <p:nvPr/>
          </p:nvSpPr>
          <p:spPr bwMode="auto">
            <a:xfrm>
              <a:off x="4291634" y="1989486"/>
              <a:ext cx="21290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8873" name="Line 19">
              <a:extLst>
                <a:ext uri="{FF2B5EF4-FFF2-40B4-BE49-F238E27FC236}">
                  <a16:creationId xmlns:a16="http://schemas.microsoft.com/office/drawing/2014/main" id="{5E1A06A2-2F88-A209-43D4-6050C07DF833}"/>
                </a:ext>
              </a:extLst>
            </p:cNvPr>
            <p:cNvSpPr>
              <a:spLocks noChangeShapeType="1"/>
            </p:cNvSpPr>
            <p:nvPr/>
          </p:nvSpPr>
          <p:spPr bwMode="auto">
            <a:xfrm>
              <a:off x="4646472" y="1989486"/>
              <a:ext cx="0" cy="8278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8874" name="Oval 20">
              <a:extLst>
                <a:ext uri="{FF2B5EF4-FFF2-40B4-BE49-F238E27FC236}">
                  <a16:creationId xmlns:a16="http://schemas.microsoft.com/office/drawing/2014/main" id="{53CD0002-BC9F-19A0-A7E0-CE26D279D694}"/>
                </a:ext>
              </a:extLst>
            </p:cNvPr>
            <p:cNvSpPr>
              <a:spLocks noChangeArrowheads="1"/>
            </p:cNvSpPr>
            <p:nvPr/>
          </p:nvSpPr>
          <p:spPr bwMode="auto">
            <a:xfrm>
              <a:off x="4616903" y="1959922"/>
              <a:ext cx="59140" cy="59130"/>
            </a:xfrm>
            <a:prstGeom prst="ellipse">
              <a:avLst/>
            </a:prstGeom>
            <a:solidFill>
              <a:schemeClr val="tx1"/>
            </a:solidFill>
            <a:ln w="9525">
              <a:solidFill>
                <a:schemeClr val="tx1"/>
              </a:solidFill>
              <a:round/>
              <a:headEnd/>
              <a:tailEnd/>
            </a:ln>
          </p:spPr>
          <p:txBody>
            <a:bodyPr wrap="none" anchor="ct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endParaRPr lang="es-AR" altLang="es-AR"/>
            </a:p>
          </p:txBody>
        </p:sp>
        <p:sp>
          <p:nvSpPr>
            <p:cNvPr id="78875" name="Line 21">
              <a:extLst>
                <a:ext uri="{FF2B5EF4-FFF2-40B4-BE49-F238E27FC236}">
                  <a16:creationId xmlns:a16="http://schemas.microsoft.com/office/drawing/2014/main" id="{88D1A90F-64B3-0877-6D03-C047DA8BB8D5}"/>
                </a:ext>
              </a:extLst>
            </p:cNvPr>
            <p:cNvSpPr>
              <a:spLocks noChangeShapeType="1"/>
            </p:cNvSpPr>
            <p:nvPr/>
          </p:nvSpPr>
          <p:spPr bwMode="auto">
            <a:xfrm>
              <a:off x="4646472" y="2817302"/>
              <a:ext cx="41397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8876" name="Line 23">
              <a:extLst>
                <a:ext uri="{FF2B5EF4-FFF2-40B4-BE49-F238E27FC236}">
                  <a16:creationId xmlns:a16="http://schemas.microsoft.com/office/drawing/2014/main" id="{3F6E5BA7-72FC-7EAC-98C5-EAA69B8E6AF3}"/>
                </a:ext>
              </a:extLst>
            </p:cNvPr>
            <p:cNvSpPr>
              <a:spLocks noChangeShapeType="1"/>
            </p:cNvSpPr>
            <p:nvPr/>
          </p:nvSpPr>
          <p:spPr bwMode="auto">
            <a:xfrm>
              <a:off x="6893780" y="1871227"/>
              <a:ext cx="1774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8877" name="Line 24">
              <a:extLst>
                <a:ext uri="{FF2B5EF4-FFF2-40B4-BE49-F238E27FC236}">
                  <a16:creationId xmlns:a16="http://schemas.microsoft.com/office/drawing/2014/main" id="{DE290784-DAFE-4706-1D1F-B750387787A4}"/>
                </a:ext>
              </a:extLst>
            </p:cNvPr>
            <p:cNvSpPr>
              <a:spLocks noChangeShapeType="1"/>
            </p:cNvSpPr>
            <p:nvPr/>
          </p:nvSpPr>
          <p:spPr bwMode="auto">
            <a:xfrm>
              <a:off x="7071199" y="1871227"/>
              <a:ext cx="0" cy="35477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8878" name="Line 25">
              <a:extLst>
                <a:ext uri="{FF2B5EF4-FFF2-40B4-BE49-F238E27FC236}">
                  <a16:creationId xmlns:a16="http://schemas.microsoft.com/office/drawing/2014/main" id="{B9EDF646-4F7C-1BA1-DBA7-C293145AE115}"/>
                </a:ext>
              </a:extLst>
            </p:cNvPr>
            <p:cNvSpPr>
              <a:spLocks noChangeShapeType="1"/>
            </p:cNvSpPr>
            <p:nvPr/>
          </p:nvSpPr>
          <p:spPr bwMode="auto">
            <a:xfrm>
              <a:off x="7071199" y="2226005"/>
              <a:ext cx="4731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8879" name="Line 26">
              <a:extLst>
                <a:ext uri="{FF2B5EF4-FFF2-40B4-BE49-F238E27FC236}">
                  <a16:creationId xmlns:a16="http://schemas.microsoft.com/office/drawing/2014/main" id="{4CB3B0D3-5CC6-36DC-B896-269F5BC149AF}"/>
                </a:ext>
              </a:extLst>
            </p:cNvPr>
            <p:cNvSpPr>
              <a:spLocks noChangeShapeType="1"/>
            </p:cNvSpPr>
            <p:nvPr/>
          </p:nvSpPr>
          <p:spPr bwMode="auto">
            <a:xfrm>
              <a:off x="7071199" y="2403394"/>
              <a:ext cx="4731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8880" name="Line 27">
              <a:extLst>
                <a:ext uri="{FF2B5EF4-FFF2-40B4-BE49-F238E27FC236}">
                  <a16:creationId xmlns:a16="http://schemas.microsoft.com/office/drawing/2014/main" id="{0BE97AD8-D387-1BFF-511B-DA154731087D}"/>
                </a:ext>
              </a:extLst>
            </p:cNvPr>
            <p:cNvSpPr>
              <a:spLocks noChangeShapeType="1"/>
            </p:cNvSpPr>
            <p:nvPr/>
          </p:nvSpPr>
          <p:spPr bwMode="auto">
            <a:xfrm>
              <a:off x="7071199" y="2403394"/>
              <a:ext cx="0" cy="35477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8881" name="Line 28">
              <a:extLst>
                <a:ext uri="{FF2B5EF4-FFF2-40B4-BE49-F238E27FC236}">
                  <a16:creationId xmlns:a16="http://schemas.microsoft.com/office/drawing/2014/main" id="{9A7A800C-3E3A-CA7C-C114-5B2B0B1B4F04}"/>
                </a:ext>
              </a:extLst>
            </p:cNvPr>
            <p:cNvSpPr>
              <a:spLocks noChangeShapeType="1"/>
            </p:cNvSpPr>
            <p:nvPr/>
          </p:nvSpPr>
          <p:spPr bwMode="auto">
            <a:xfrm>
              <a:off x="6893780" y="2748317"/>
              <a:ext cx="1774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8882" name="Line 29">
              <a:extLst>
                <a:ext uri="{FF2B5EF4-FFF2-40B4-BE49-F238E27FC236}">
                  <a16:creationId xmlns:a16="http://schemas.microsoft.com/office/drawing/2014/main" id="{865415A6-44B8-EF96-B51A-A03966F2FFD8}"/>
                </a:ext>
              </a:extLst>
            </p:cNvPr>
            <p:cNvSpPr>
              <a:spLocks noChangeShapeType="1"/>
            </p:cNvSpPr>
            <p:nvPr/>
          </p:nvSpPr>
          <p:spPr bwMode="auto">
            <a:xfrm>
              <a:off x="8113965" y="2269834"/>
              <a:ext cx="41397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8883" name="Text Box 30">
              <a:extLst>
                <a:ext uri="{FF2B5EF4-FFF2-40B4-BE49-F238E27FC236}">
                  <a16:creationId xmlns:a16="http://schemas.microsoft.com/office/drawing/2014/main" id="{42AF7EBD-E5F9-ECC1-D542-2C4155B9D57C}"/>
                </a:ext>
              </a:extLst>
            </p:cNvPr>
            <p:cNvSpPr txBox="1">
              <a:spLocks noChangeArrowheads="1"/>
            </p:cNvSpPr>
            <p:nvPr/>
          </p:nvSpPr>
          <p:spPr bwMode="auto">
            <a:xfrm>
              <a:off x="4042755" y="1489348"/>
              <a:ext cx="190972" cy="538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u="none"/>
                <a:t>P</a:t>
              </a:r>
            </a:p>
          </p:txBody>
        </p:sp>
        <p:sp>
          <p:nvSpPr>
            <p:cNvPr id="78884" name="Text Box 31">
              <a:extLst>
                <a:ext uri="{FF2B5EF4-FFF2-40B4-BE49-F238E27FC236}">
                  <a16:creationId xmlns:a16="http://schemas.microsoft.com/office/drawing/2014/main" id="{92C5AF06-54FB-5F03-1C45-189B8CCE20E6}"/>
                </a:ext>
              </a:extLst>
            </p:cNvPr>
            <p:cNvSpPr txBox="1">
              <a:spLocks noChangeArrowheads="1"/>
            </p:cNvSpPr>
            <p:nvPr/>
          </p:nvSpPr>
          <p:spPr bwMode="auto">
            <a:xfrm>
              <a:off x="3995936" y="1752968"/>
              <a:ext cx="215613" cy="538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u="none"/>
                <a:t>Q</a:t>
              </a:r>
            </a:p>
          </p:txBody>
        </p:sp>
        <p:sp>
          <p:nvSpPr>
            <p:cNvPr id="78885" name="Text Box 33">
              <a:extLst>
                <a:ext uri="{FF2B5EF4-FFF2-40B4-BE49-F238E27FC236}">
                  <a16:creationId xmlns:a16="http://schemas.microsoft.com/office/drawing/2014/main" id="{D7B53E7E-4376-89EB-3538-10075DE708DF}"/>
                </a:ext>
              </a:extLst>
            </p:cNvPr>
            <p:cNvSpPr txBox="1">
              <a:spLocks noChangeArrowheads="1"/>
            </p:cNvSpPr>
            <p:nvPr/>
          </p:nvSpPr>
          <p:spPr bwMode="auto">
            <a:xfrm>
              <a:off x="8172400" y="1895461"/>
              <a:ext cx="299943" cy="3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u="none"/>
                <a:t>F</a:t>
              </a:r>
            </a:p>
          </p:txBody>
        </p:sp>
        <p:sp>
          <p:nvSpPr>
            <p:cNvPr id="78886" name="Oval 13">
              <a:extLst>
                <a:ext uri="{FF2B5EF4-FFF2-40B4-BE49-F238E27FC236}">
                  <a16:creationId xmlns:a16="http://schemas.microsoft.com/office/drawing/2014/main" id="{450B3C8F-1DF0-C059-2655-0F25CC2AD0A4}"/>
                </a:ext>
              </a:extLst>
            </p:cNvPr>
            <p:cNvSpPr>
              <a:spLocks noChangeArrowheads="1"/>
            </p:cNvSpPr>
            <p:nvPr/>
          </p:nvSpPr>
          <p:spPr bwMode="auto">
            <a:xfrm>
              <a:off x="8041252" y="2248411"/>
              <a:ext cx="59140" cy="5913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endParaRPr lang="es-AR" altLang="es-AR"/>
            </a:p>
          </p:txBody>
        </p:sp>
      </p:grpSp>
      <p:sp>
        <p:nvSpPr>
          <p:cNvPr id="2" name="Footer Placeholder 1">
            <a:extLst>
              <a:ext uri="{FF2B5EF4-FFF2-40B4-BE49-F238E27FC236}">
                <a16:creationId xmlns:a16="http://schemas.microsoft.com/office/drawing/2014/main" id="{C02B2255-3C56-CDBA-5B1C-0D3ABB261F18}"/>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2">
            <a:extLst>
              <a:ext uri="{FF2B5EF4-FFF2-40B4-BE49-F238E27FC236}">
                <a16:creationId xmlns:a16="http://schemas.microsoft.com/office/drawing/2014/main" id="{34A9DDC6-EBA6-7153-1DAA-EB088A05339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3789430C-3D98-884A-B19C-0951FE2387D9}" type="slidenum">
              <a:rPr lang="es-ES_tradnl" altLang="es-AR" sz="1000">
                <a:solidFill>
                  <a:srgbClr val="045C75"/>
                </a:solidFill>
              </a:rPr>
              <a:pPr/>
              <a:t>6</a:t>
            </a:fld>
            <a:endParaRPr lang="es-ES_tradnl" altLang="es-AR" sz="1000">
              <a:solidFill>
                <a:srgbClr val="045C75"/>
              </a:solidFill>
            </a:endParaRPr>
          </a:p>
        </p:txBody>
      </p:sp>
      <p:sp>
        <p:nvSpPr>
          <p:cNvPr id="21506" name="Text Box 2">
            <a:extLst>
              <a:ext uri="{FF2B5EF4-FFF2-40B4-BE49-F238E27FC236}">
                <a16:creationId xmlns:a16="http://schemas.microsoft.com/office/drawing/2014/main" id="{DFF86091-B0B0-56AD-358F-A28A5EA08CB0}"/>
              </a:ext>
            </a:extLst>
          </p:cNvPr>
          <p:cNvSpPr txBox="1">
            <a:spLocks noChangeArrowheads="1"/>
          </p:cNvSpPr>
          <p:nvPr/>
        </p:nvSpPr>
        <p:spPr bwMode="auto">
          <a:xfrm>
            <a:off x="6524625" y="1201738"/>
            <a:ext cx="157638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b="1" u="none"/>
              <a:t>Introducción</a:t>
            </a:r>
          </a:p>
        </p:txBody>
      </p:sp>
      <p:sp>
        <p:nvSpPr>
          <p:cNvPr id="21507" name="Text Box 3">
            <a:extLst>
              <a:ext uri="{FF2B5EF4-FFF2-40B4-BE49-F238E27FC236}">
                <a16:creationId xmlns:a16="http://schemas.microsoft.com/office/drawing/2014/main" id="{FE98CEF9-3853-B2BD-18B9-BED9950B7260}"/>
              </a:ext>
            </a:extLst>
          </p:cNvPr>
          <p:cNvSpPr txBox="1">
            <a:spLocks noChangeArrowheads="1"/>
          </p:cNvSpPr>
          <p:nvPr/>
        </p:nvSpPr>
        <p:spPr bwMode="auto">
          <a:xfrm>
            <a:off x="604838" y="1765300"/>
            <a:ext cx="794702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r>
              <a:rPr lang="es-ES_tradnl" altLang="es-AR" sz="1800" u="none"/>
              <a:t>Existen en la realidad un número considerable de problemas con los que una persona se enfrenta y de los cuales se deben </a:t>
            </a:r>
            <a:r>
              <a:rPr lang="es-ES_tradnl" altLang="es-AR" sz="1800" b="1" i="1"/>
              <a:t>deducir</a:t>
            </a:r>
            <a:r>
              <a:rPr lang="es-ES_tradnl" altLang="es-AR" sz="1800" u="none"/>
              <a:t> ciertos datos para poder resolverlos. </a:t>
            </a:r>
          </a:p>
          <a:p>
            <a:pPr algn="just"/>
            <a:endParaRPr lang="es-ES_tradnl" altLang="es-AR" u="none"/>
          </a:p>
        </p:txBody>
      </p:sp>
      <p:sp>
        <p:nvSpPr>
          <p:cNvPr id="21508" name="Text Box 13">
            <a:extLst>
              <a:ext uri="{FF2B5EF4-FFF2-40B4-BE49-F238E27FC236}">
                <a16:creationId xmlns:a16="http://schemas.microsoft.com/office/drawing/2014/main" id="{A3EDD980-6845-8ABF-4D96-7EC193E18ECE}"/>
              </a:ext>
            </a:extLst>
          </p:cNvPr>
          <p:cNvSpPr txBox="1">
            <a:spLocks noChangeArrowheads="1"/>
          </p:cNvSpPr>
          <p:nvPr/>
        </p:nvSpPr>
        <p:spPr bwMode="auto">
          <a:xfrm>
            <a:off x="960438" y="1201738"/>
            <a:ext cx="1909762"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b="1" u="none">
                <a:latin typeface="Arial" panose="020B0604020202020204" pitchFamily="34" charset="0"/>
              </a:rPr>
              <a:t>Lógica Formal</a:t>
            </a:r>
            <a:endParaRPr lang="es-ES_tradnl" altLang="es-AR" b="1" u="none"/>
          </a:p>
        </p:txBody>
      </p:sp>
      <p:grpSp>
        <p:nvGrpSpPr>
          <p:cNvPr id="2" name="Group 21">
            <a:extLst>
              <a:ext uri="{FF2B5EF4-FFF2-40B4-BE49-F238E27FC236}">
                <a16:creationId xmlns:a16="http://schemas.microsoft.com/office/drawing/2014/main" id="{D2CE82BD-1E98-DDCF-6A5A-82C4D42F8F45}"/>
              </a:ext>
            </a:extLst>
          </p:cNvPr>
          <p:cNvGrpSpPr>
            <a:grpSpLocks/>
          </p:cNvGrpSpPr>
          <p:nvPr/>
        </p:nvGrpSpPr>
        <p:grpSpPr bwMode="auto">
          <a:xfrm>
            <a:off x="468313" y="3314700"/>
            <a:ext cx="8496300" cy="1295400"/>
            <a:chOff x="3131840" y="3721596"/>
            <a:chExt cx="8496944" cy="1296144"/>
          </a:xfrm>
        </p:grpSpPr>
        <p:sp>
          <p:nvSpPr>
            <p:cNvPr id="17" name="Rectangle 16">
              <a:extLst>
                <a:ext uri="{FF2B5EF4-FFF2-40B4-BE49-F238E27FC236}">
                  <a16:creationId xmlns:a16="http://schemas.microsoft.com/office/drawing/2014/main" id="{BB800D5D-5D72-D8D2-84F2-47E42E33E00B}"/>
                </a:ext>
              </a:extLst>
            </p:cNvPr>
            <p:cNvSpPr/>
            <p:nvPr/>
          </p:nvSpPr>
          <p:spPr bwMode="auto">
            <a:xfrm>
              <a:off x="3131840" y="3721596"/>
              <a:ext cx="8496944"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solidFill>
                  <a:srgbClr val="FFFFFF"/>
                </a:solidFill>
                <a:ea typeface="ＭＳ Ｐゴシック" charset="0"/>
                <a:cs typeface="ＭＳ Ｐゴシック" charset="0"/>
              </a:endParaRPr>
            </a:p>
          </p:txBody>
        </p:sp>
        <p:sp>
          <p:nvSpPr>
            <p:cNvPr id="21516" name="TextBox 15">
              <a:extLst>
                <a:ext uri="{FF2B5EF4-FFF2-40B4-BE49-F238E27FC236}">
                  <a16:creationId xmlns:a16="http://schemas.microsoft.com/office/drawing/2014/main" id="{BACA5974-4296-80F7-9494-69F00246993A}"/>
                </a:ext>
              </a:extLst>
            </p:cNvPr>
            <p:cNvSpPr txBox="1">
              <a:spLocks noChangeArrowheads="1"/>
            </p:cNvSpPr>
            <p:nvPr/>
          </p:nvSpPr>
          <p:spPr bwMode="auto">
            <a:xfrm>
              <a:off x="3423962" y="3920148"/>
              <a:ext cx="8019070" cy="1026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r>
                <a:rPr lang="en-US" altLang="es-AR" sz="1800" u="none">
                  <a:solidFill>
                    <a:srgbClr val="C9FAFC"/>
                  </a:solidFill>
                </a:rPr>
                <a:t>Una deducción, razonamiento o inferencia, es un tipo de pensamiento que se basa en la generación de conocimiento  nuevo (la conclusión) a partir de un conocimiento existente (las premisas)</a:t>
              </a:r>
              <a:endParaRPr lang="es-AR" altLang="es-AR" sz="1800" u="none">
                <a:solidFill>
                  <a:srgbClr val="C9FAFC"/>
                </a:solidFill>
              </a:endParaRPr>
            </a:p>
          </p:txBody>
        </p:sp>
      </p:grpSp>
      <p:cxnSp>
        <p:nvCxnSpPr>
          <p:cNvPr id="20" name="Straight Connector 19">
            <a:extLst>
              <a:ext uri="{FF2B5EF4-FFF2-40B4-BE49-F238E27FC236}">
                <a16:creationId xmlns:a16="http://schemas.microsoft.com/office/drawing/2014/main" id="{E11DFE53-1886-ED75-8BD7-D7C07A10CF46}"/>
              </a:ext>
            </a:extLst>
          </p:cNvPr>
          <p:cNvCxnSpPr/>
          <p:nvPr/>
        </p:nvCxnSpPr>
        <p:spPr>
          <a:xfrm>
            <a:off x="762000" y="2933700"/>
            <a:ext cx="78105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1511" name="Picture 3" descr="unsl.jpeg">
            <a:extLst>
              <a:ext uri="{FF2B5EF4-FFF2-40B4-BE49-F238E27FC236}">
                <a16:creationId xmlns:a16="http://schemas.microsoft.com/office/drawing/2014/main" id="{ACDE30F4-BE46-F6F7-7756-D245831513B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9838" y="5089525"/>
            <a:ext cx="342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4" descr="fcfmyn.jpeg">
            <a:extLst>
              <a:ext uri="{FF2B5EF4-FFF2-40B4-BE49-F238E27FC236}">
                <a16:creationId xmlns:a16="http://schemas.microsoft.com/office/drawing/2014/main" id="{33D8D3A3-77EE-CC02-6140-C707968012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275" y="5106988"/>
            <a:ext cx="433388"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5" descr="dpto.jpeg">
            <a:extLst>
              <a:ext uri="{FF2B5EF4-FFF2-40B4-BE49-F238E27FC236}">
                <a16:creationId xmlns:a16="http://schemas.microsoft.com/office/drawing/2014/main" id="{E9D05889-6BBA-DF63-099A-3019B44532D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054600"/>
            <a:ext cx="4730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1">
            <a:extLst>
              <a:ext uri="{FF2B5EF4-FFF2-40B4-BE49-F238E27FC236}">
                <a16:creationId xmlns:a16="http://schemas.microsoft.com/office/drawing/2014/main" id="{78A19179-BBD8-D145-79F6-61E31805FD2F}"/>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Number Placeholder 2">
            <a:extLst>
              <a:ext uri="{FF2B5EF4-FFF2-40B4-BE49-F238E27FC236}">
                <a16:creationId xmlns:a16="http://schemas.microsoft.com/office/drawing/2014/main" id="{CB6A8239-85DA-07CA-1039-9D3CFBC4450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8F04B7FC-138E-4244-8FB1-926BA5648A9B}" type="slidenum">
              <a:rPr lang="es-ES_tradnl" altLang="es-AR" sz="1000">
                <a:solidFill>
                  <a:srgbClr val="045C75"/>
                </a:solidFill>
              </a:rPr>
              <a:pPr/>
              <a:t>60</a:t>
            </a:fld>
            <a:endParaRPr lang="es-ES_tradnl" altLang="es-AR" sz="1000">
              <a:solidFill>
                <a:srgbClr val="045C75"/>
              </a:solidFill>
            </a:endParaRPr>
          </a:p>
        </p:txBody>
      </p:sp>
      <p:sp>
        <p:nvSpPr>
          <p:cNvPr id="79874" name="Text Box 2">
            <a:extLst>
              <a:ext uri="{FF2B5EF4-FFF2-40B4-BE49-F238E27FC236}">
                <a16:creationId xmlns:a16="http://schemas.microsoft.com/office/drawing/2014/main" id="{4FB9CB04-1B27-EABC-1CFB-5482FFE25C73}"/>
              </a:ext>
            </a:extLst>
          </p:cNvPr>
          <p:cNvSpPr txBox="1">
            <a:spLocks noChangeArrowheads="1"/>
          </p:cNvSpPr>
          <p:nvPr/>
        </p:nvSpPr>
        <p:spPr bwMode="auto">
          <a:xfrm>
            <a:off x="971550" y="1004888"/>
            <a:ext cx="1077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700" b="1" u="none">
                <a:latin typeface="Arial" panose="020B0604020202020204" pitchFamily="34" charset="0"/>
              </a:rPr>
              <a:t>Ejemplo: </a:t>
            </a:r>
          </a:p>
        </p:txBody>
      </p:sp>
      <p:pic>
        <p:nvPicPr>
          <p:cNvPr id="79875" name="Picture 51" descr="fcfmyn.png">
            <a:extLst>
              <a:ext uri="{FF2B5EF4-FFF2-40B4-BE49-F238E27FC236}">
                <a16:creationId xmlns:a16="http://schemas.microsoft.com/office/drawing/2014/main" id="{6024634E-5C18-0798-8583-7083E9872A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5151438"/>
            <a:ext cx="57626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Picture 52" descr="dpto.png">
            <a:extLst>
              <a:ext uri="{FF2B5EF4-FFF2-40B4-BE49-F238E27FC236}">
                <a16:creationId xmlns:a16="http://schemas.microsoft.com/office/drawing/2014/main" id="{D867A3A0-7DC3-6E21-3785-3732B8DECD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113" y="5160963"/>
            <a:ext cx="508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53" descr="mio-1-trans.png">
            <a:extLst>
              <a:ext uri="{FF2B5EF4-FFF2-40B4-BE49-F238E27FC236}">
                <a16:creationId xmlns:a16="http://schemas.microsoft.com/office/drawing/2014/main" id="{CEF18B68-EA81-BDC8-0992-6BBCE180553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5160963"/>
            <a:ext cx="3841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AE0F9868-8064-F8AD-090B-58E5327252D5}"/>
              </a:ext>
            </a:extLst>
          </p:cNvPr>
          <p:cNvSpPr>
            <a:spLocks noChangeArrowheads="1"/>
          </p:cNvSpPr>
          <p:nvPr/>
        </p:nvSpPr>
        <p:spPr bwMode="auto">
          <a:xfrm>
            <a:off x="1042988" y="4081463"/>
            <a:ext cx="1314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 altLang="es-AR" b="1" u="none"/>
              <a:t>((¬A) </a:t>
            </a:r>
            <a:r>
              <a:rPr lang="es-ES" altLang="es-AR" b="1" u="none">
                <a:sym typeface="Symbol" pitchFamily="2" charset="2"/>
              </a:rPr>
              <a:t> B) </a:t>
            </a:r>
            <a:endParaRPr lang="es-ES_tradnl" altLang="es-AR" u="none"/>
          </a:p>
        </p:txBody>
      </p:sp>
      <p:sp>
        <p:nvSpPr>
          <p:cNvPr id="5" name="Rectangle 4">
            <a:extLst>
              <a:ext uri="{FF2B5EF4-FFF2-40B4-BE49-F238E27FC236}">
                <a16:creationId xmlns:a16="http://schemas.microsoft.com/office/drawing/2014/main" id="{F62B34D8-0F85-DF04-3A3B-90A22C58E0B2}"/>
              </a:ext>
            </a:extLst>
          </p:cNvPr>
          <p:cNvSpPr>
            <a:spLocks noChangeArrowheads="1"/>
          </p:cNvSpPr>
          <p:nvPr/>
        </p:nvSpPr>
        <p:spPr bwMode="auto">
          <a:xfrm>
            <a:off x="4356100" y="4113213"/>
            <a:ext cx="1312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 altLang="es-AR" b="1" u="none"/>
              <a:t>(B</a:t>
            </a:r>
            <a:r>
              <a:rPr lang="es-ES" altLang="es-AR" b="1" u="none">
                <a:sym typeface="Symbol" pitchFamily="2" charset="2"/>
              </a:rPr>
              <a:t> (</a:t>
            </a:r>
            <a:r>
              <a:rPr lang="es-ES" altLang="es-AR" b="1" u="none"/>
              <a:t>¬ C))</a:t>
            </a:r>
            <a:endParaRPr lang="es-ES_tradnl" altLang="es-AR" u="none"/>
          </a:p>
        </p:txBody>
      </p:sp>
      <p:pic>
        <p:nvPicPr>
          <p:cNvPr id="79880" name="Picture 1" descr="ejemplocircuitologico.png">
            <a:extLst>
              <a:ext uri="{FF2B5EF4-FFF2-40B4-BE49-F238E27FC236}">
                <a16:creationId xmlns:a16="http://schemas.microsoft.com/office/drawing/2014/main" id="{0C286DA9-6407-CCA7-C8E1-B12EBE76C1C9}"/>
              </a:ext>
            </a:extLst>
          </p:cNvPr>
          <p:cNvPicPr>
            <a:picLocks noChangeAspect="1"/>
          </p:cNvPicPr>
          <p:nvPr/>
        </p:nvPicPr>
        <p:blipFill>
          <a:blip r:embed="rId5">
            <a:extLst>
              <a:ext uri="{28A0092B-C50C-407E-A947-70E740481C1C}">
                <a14:useLocalDpi xmlns:a14="http://schemas.microsoft.com/office/drawing/2010/main" val="0"/>
              </a:ext>
            </a:extLst>
          </a:blip>
          <a:srcRect t="33202"/>
          <a:stretch>
            <a:fillRect/>
          </a:stretch>
        </p:blipFill>
        <p:spPr bwMode="auto">
          <a:xfrm>
            <a:off x="3297238" y="1273175"/>
            <a:ext cx="54514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2C92D18-CF75-5DB1-5D80-1502C34EBB10}"/>
              </a:ext>
            </a:extLst>
          </p:cNvPr>
          <p:cNvSpPr>
            <a:spLocks noChangeArrowheads="1"/>
          </p:cNvSpPr>
          <p:nvPr/>
        </p:nvSpPr>
        <p:spPr bwMode="auto">
          <a:xfrm>
            <a:off x="3276600" y="1273175"/>
            <a:ext cx="2808288" cy="1296988"/>
          </a:xfrm>
          <a:prstGeom prst="rect">
            <a:avLst/>
          </a:prstGeom>
          <a:noFill/>
          <a:ln w="19050">
            <a:solidFill>
              <a:srgbClr val="FF0000"/>
            </a:solidFill>
            <a:miter lim="800000"/>
            <a:headEnd/>
            <a:tailEnd/>
          </a:ln>
          <a:effectLst>
            <a:outerShdw blurRad="57150" dist="38100" dir="5400000" algn="ctr" rotWithShape="0">
              <a:srgbClr val="002041">
                <a:alpha val="48000"/>
              </a:srgbClr>
            </a:outerShdw>
          </a:effectLst>
        </p:spPr>
        <p:txBody>
          <a:bodyPr anchor="ctr"/>
          <a:lstStyle/>
          <a:p>
            <a:pPr algn="ctr">
              <a:defRPr/>
            </a:pPr>
            <a:endParaRPr lang="en-US">
              <a:solidFill>
                <a:schemeClr val="lt1"/>
              </a:solidFill>
              <a:latin typeface="+mn-lt"/>
              <a:ea typeface="+mn-ea"/>
            </a:endParaRPr>
          </a:p>
        </p:txBody>
      </p:sp>
      <p:sp>
        <p:nvSpPr>
          <p:cNvPr id="42" name="Rectangle 41">
            <a:extLst>
              <a:ext uri="{FF2B5EF4-FFF2-40B4-BE49-F238E27FC236}">
                <a16:creationId xmlns:a16="http://schemas.microsoft.com/office/drawing/2014/main" id="{EA62733C-FB06-4645-3BD1-8FD6F82560D7}"/>
              </a:ext>
            </a:extLst>
          </p:cNvPr>
          <p:cNvSpPr>
            <a:spLocks noChangeArrowheads="1"/>
          </p:cNvSpPr>
          <p:nvPr/>
        </p:nvSpPr>
        <p:spPr bwMode="auto">
          <a:xfrm>
            <a:off x="3276600" y="2065338"/>
            <a:ext cx="2808288" cy="1152525"/>
          </a:xfrm>
          <a:prstGeom prst="rect">
            <a:avLst/>
          </a:prstGeom>
          <a:noFill/>
          <a:ln w="19050">
            <a:solidFill>
              <a:srgbClr val="FF0000"/>
            </a:solidFill>
            <a:miter lim="800000"/>
            <a:headEnd/>
            <a:tailEnd/>
          </a:ln>
          <a:effectLst>
            <a:outerShdw blurRad="57150" dist="38100" dir="5400000" algn="ctr" rotWithShape="0">
              <a:srgbClr val="002041">
                <a:alpha val="48000"/>
              </a:srgbClr>
            </a:outerShdw>
          </a:effectLst>
        </p:spPr>
        <p:txBody>
          <a:bodyPr anchor="ctr"/>
          <a:lstStyle/>
          <a:p>
            <a:pPr algn="ctr">
              <a:defRPr/>
            </a:pPr>
            <a:endParaRPr lang="en-US">
              <a:solidFill>
                <a:schemeClr val="lt1"/>
              </a:solidFill>
              <a:latin typeface="+mn-lt"/>
              <a:ea typeface="+mn-ea"/>
            </a:endParaRPr>
          </a:p>
        </p:txBody>
      </p:sp>
      <p:sp>
        <p:nvSpPr>
          <p:cNvPr id="43" name="Rectangle 42">
            <a:extLst>
              <a:ext uri="{FF2B5EF4-FFF2-40B4-BE49-F238E27FC236}">
                <a16:creationId xmlns:a16="http://schemas.microsoft.com/office/drawing/2014/main" id="{C0E93304-F469-DBBD-C50B-2B0207036C67}"/>
              </a:ext>
            </a:extLst>
          </p:cNvPr>
          <p:cNvSpPr>
            <a:spLocks noChangeArrowheads="1"/>
          </p:cNvSpPr>
          <p:nvPr/>
        </p:nvSpPr>
        <p:spPr bwMode="auto">
          <a:xfrm>
            <a:off x="2700338" y="4097338"/>
            <a:ext cx="1376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 altLang="es-AR" b="1" u="none"/>
              <a:t>(B </a:t>
            </a:r>
            <a:r>
              <a:rPr lang="es-ES" altLang="es-AR" b="1" u="none">
                <a:sym typeface="Symbol" pitchFamily="2" charset="2"/>
              </a:rPr>
              <a:t> </a:t>
            </a:r>
            <a:r>
              <a:rPr lang="es-ES" altLang="es-AR" b="1" u="none"/>
              <a:t>(¬C) </a:t>
            </a:r>
            <a:r>
              <a:rPr lang="es-ES" altLang="es-AR" b="1" u="none">
                <a:sym typeface="Symbol" pitchFamily="2" charset="2"/>
              </a:rPr>
              <a:t>) </a:t>
            </a:r>
            <a:endParaRPr lang="es-ES_tradnl" altLang="es-AR" u="none"/>
          </a:p>
        </p:txBody>
      </p:sp>
      <p:sp>
        <p:nvSpPr>
          <p:cNvPr id="44" name="Rectangle 43">
            <a:extLst>
              <a:ext uri="{FF2B5EF4-FFF2-40B4-BE49-F238E27FC236}">
                <a16:creationId xmlns:a16="http://schemas.microsoft.com/office/drawing/2014/main" id="{1F76F17B-A0D4-C02C-AB72-8C91BE96C70F}"/>
              </a:ext>
            </a:extLst>
          </p:cNvPr>
          <p:cNvSpPr>
            <a:spLocks noChangeArrowheads="1"/>
          </p:cNvSpPr>
          <p:nvPr/>
        </p:nvSpPr>
        <p:spPr bwMode="auto">
          <a:xfrm>
            <a:off x="3276600" y="1273175"/>
            <a:ext cx="3887788" cy="1944688"/>
          </a:xfrm>
          <a:prstGeom prst="rect">
            <a:avLst/>
          </a:prstGeom>
          <a:noFill/>
          <a:ln w="19050">
            <a:solidFill>
              <a:srgbClr val="FF0000"/>
            </a:solidFill>
            <a:miter lim="800000"/>
            <a:headEnd/>
            <a:tailEnd/>
          </a:ln>
          <a:effectLst>
            <a:outerShdw blurRad="57150" dist="38100" dir="5400000" algn="ctr" rotWithShape="0">
              <a:srgbClr val="002041">
                <a:alpha val="48000"/>
              </a:srgbClr>
            </a:outerShdw>
          </a:effectLst>
        </p:spPr>
        <p:txBody>
          <a:bodyPr anchor="ctr"/>
          <a:lstStyle/>
          <a:p>
            <a:pPr algn="ctr">
              <a:defRPr/>
            </a:pPr>
            <a:endParaRPr lang="en-US">
              <a:solidFill>
                <a:schemeClr val="lt1"/>
              </a:solidFill>
              <a:latin typeface="+mn-lt"/>
              <a:ea typeface="+mn-ea"/>
            </a:endParaRPr>
          </a:p>
        </p:txBody>
      </p:sp>
      <p:sp>
        <p:nvSpPr>
          <p:cNvPr id="45" name="Rectangle 44">
            <a:extLst>
              <a:ext uri="{FF2B5EF4-FFF2-40B4-BE49-F238E27FC236}">
                <a16:creationId xmlns:a16="http://schemas.microsoft.com/office/drawing/2014/main" id="{99DB9ECF-77AE-00D3-5B80-D7FAC2696D27}"/>
              </a:ext>
            </a:extLst>
          </p:cNvPr>
          <p:cNvSpPr>
            <a:spLocks noChangeArrowheads="1"/>
          </p:cNvSpPr>
          <p:nvPr/>
        </p:nvSpPr>
        <p:spPr bwMode="auto">
          <a:xfrm>
            <a:off x="684213" y="4113213"/>
            <a:ext cx="3959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 altLang="es-AR" u="none">
                <a:sym typeface="Symbol" pitchFamily="2" charset="2"/>
              </a:rPr>
              <a:t>(</a:t>
            </a:r>
            <a:r>
              <a:rPr lang="es-ES_tradnl" altLang="es-AR" u="none">
                <a:sym typeface="Symbol" pitchFamily="2" charset="2"/>
              </a:rPr>
              <a:t>                   </a:t>
            </a:r>
            <a:r>
              <a:rPr lang="es-ES" altLang="es-AR" b="1" u="none"/>
              <a:t>   </a:t>
            </a:r>
            <a:r>
              <a:rPr lang="es-ES" altLang="es-AR" b="1" u="none">
                <a:sym typeface="Symbol" pitchFamily="2" charset="2"/>
              </a:rPr>
              <a:t>                      </a:t>
            </a:r>
            <a:r>
              <a:rPr lang="es-ES" altLang="es-AR" b="1" u="none"/>
              <a:t>)</a:t>
            </a:r>
            <a:endParaRPr lang="es-ES_tradnl" altLang="es-AR" u="none"/>
          </a:p>
        </p:txBody>
      </p:sp>
      <p:sp>
        <p:nvSpPr>
          <p:cNvPr id="46" name="Rectangle 45">
            <a:extLst>
              <a:ext uri="{FF2B5EF4-FFF2-40B4-BE49-F238E27FC236}">
                <a16:creationId xmlns:a16="http://schemas.microsoft.com/office/drawing/2014/main" id="{6F439DA1-FF71-49BF-67E5-0B93E226ED54}"/>
              </a:ext>
            </a:extLst>
          </p:cNvPr>
          <p:cNvSpPr>
            <a:spLocks noChangeArrowheads="1"/>
          </p:cNvSpPr>
          <p:nvPr/>
        </p:nvSpPr>
        <p:spPr bwMode="auto">
          <a:xfrm>
            <a:off x="3276600" y="2065338"/>
            <a:ext cx="5399088" cy="1079500"/>
          </a:xfrm>
          <a:prstGeom prst="rect">
            <a:avLst/>
          </a:prstGeom>
          <a:noFill/>
          <a:ln w="19050">
            <a:solidFill>
              <a:srgbClr val="FF0000"/>
            </a:solidFill>
            <a:miter lim="800000"/>
            <a:headEnd/>
            <a:tailEnd/>
          </a:ln>
          <a:effectLst>
            <a:outerShdw blurRad="57150" dist="38100" dir="5400000" algn="ctr" rotWithShape="0">
              <a:srgbClr val="002041">
                <a:alpha val="48000"/>
              </a:srgbClr>
            </a:outerShdw>
          </a:effectLst>
        </p:spPr>
        <p:txBody>
          <a:bodyPr anchor="ctr"/>
          <a:lstStyle/>
          <a:p>
            <a:pPr algn="ctr">
              <a:defRPr/>
            </a:pPr>
            <a:endParaRPr lang="en-US">
              <a:solidFill>
                <a:schemeClr val="lt1"/>
              </a:solidFill>
              <a:latin typeface="+mn-lt"/>
              <a:ea typeface="+mn-ea"/>
            </a:endParaRPr>
          </a:p>
        </p:txBody>
      </p:sp>
      <p:sp>
        <p:nvSpPr>
          <p:cNvPr id="47" name="Rectangle 46">
            <a:extLst>
              <a:ext uri="{FF2B5EF4-FFF2-40B4-BE49-F238E27FC236}">
                <a16:creationId xmlns:a16="http://schemas.microsoft.com/office/drawing/2014/main" id="{A4884AAF-C0B0-1C80-619E-7B3322135200}"/>
              </a:ext>
            </a:extLst>
          </p:cNvPr>
          <p:cNvSpPr>
            <a:spLocks noChangeArrowheads="1"/>
          </p:cNvSpPr>
          <p:nvPr/>
        </p:nvSpPr>
        <p:spPr bwMode="auto">
          <a:xfrm>
            <a:off x="468313" y="4086225"/>
            <a:ext cx="828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 altLang="es-AR" u="none">
                <a:sym typeface="Symbol" pitchFamily="2" charset="2"/>
              </a:rPr>
              <a:t>(                                                        </a:t>
            </a:r>
            <a:r>
              <a:rPr lang="es-ES" altLang="es-AR" b="1" u="none">
                <a:sym typeface="Symbol" pitchFamily="2" charset="2"/>
              </a:rPr>
              <a:t>                       </a:t>
            </a:r>
            <a:r>
              <a:rPr lang="es-ES" altLang="es-AR" b="1" u="none"/>
              <a:t>)</a:t>
            </a:r>
            <a:endParaRPr lang="es-ES_tradnl" altLang="es-AR" u="none"/>
          </a:p>
        </p:txBody>
      </p:sp>
      <p:sp>
        <p:nvSpPr>
          <p:cNvPr id="2" name="Footer Placeholder 1">
            <a:extLst>
              <a:ext uri="{FF2B5EF4-FFF2-40B4-BE49-F238E27FC236}">
                <a16:creationId xmlns:a16="http://schemas.microsoft.com/office/drawing/2014/main" id="{D208F1D2-AE01-14B9-8DAC-28F43A494870}"/>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0"/>
                                          </p:stCondLst>
                                        </p:cTn>
                                        <p:tgtEl>
                                          <p:spTgt spid="42"/>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nodeType="clickEffect">
                                  <p:stCondLst>
                                    <p:cond delay="0"/>
                                  </p:stCondLst>
                                  <p:childTnLst>
                                    <p:set>
                                      <p:cBhvr>
                                        <p:cTn id="38" dur="1" fill="hold">
                                          <p:stCondLst>
                                            <p:cond delay="0"/>
                                          </p:stCondLst>
                                        </p:cTn>
                                        <p:tgtEl>
                                          <p:spTgt spid="44"/>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animBg="1"/>
      <p:bldP spid="3" grpId="1" animBg="1"/>
      <p:bldP spid="42" grpId="0" animBg="1"/>
      <p:bldP spid="42" grpId="1" animBg="1"/>
      <p:bldP spid="43" grpId="0"/>
      <p:bldP spid="44" grpId="0" animBg="1"/>
      <p:bldP spid="44" grpId="1" animBg="1"/>
      <p:bldP spid="45" grpId="0"/>
      <p:bldP spid="46" grpId="0" animBg="1"/>
      <p:bldP spid="4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Number Placeholder 2">
            <a:extLst>
              <a:ext uri="{FF2B5EF4-FFF2-40B4-BE49-F238E27FC236}">
                <a16:creationId xmlns:a16="http://schemas.microsoft.com/office/drawing/2014/main" id="{E3127E17-8D4D-CFDB-C996-986EA19E552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9A18A640-EC31-714B-9EA2-EE6556E3D2F2}" type="slidenum">
              <a:rPr lang="es-ES_tradnl" altLang="es-AR" sz="1000">
                <a:solidFill>
                  <a:srgbClr val="045C75"/>
                </a:solidFill>
              </a:rPr>
              <a:pPr/>
              <a:t>61</a:t>
            </a:fld>
            <a:endParaRPr lang="es-ES_tradnl" altLang="es-AR" sz="1000">
              <a:solidFill>
                <a:srgbClr val="045C75"/>
              </a:solidFill>
            </a:endParaRPr>
          </a:p>
        </p:txBody>
      </p:sp>
      <p:sp>
        <p:nvSpPr>
          <p:cNvPr id="80898" name="Text Box 43">
            <a:extLst>
              <a:ext uri="{FF2B5EF4-FFF2-40B4-BE49-F238E27FC236}">
                <a16:creationId xmlns:a16="http://schemas.microsoft.com/office/drawing/2014/main" id="{58AC3E9B-75DF-AB68-778A-44F707F35387}"/>
              </a:ext>
            </a:extLst>
          </p:cNvPr>
          <p:cNvSpPr txBox="1">
            <a:spLocks noChangeArrowheads="1"/>
          </p:cNvSpPr>
          <p:nvPr/>
        </p:nvSpPr>
        <p:spPr bwMode="auto">
          <a:xfrm>
            <a:off x="250825" y="912813"/>
            <a:ext cx="8569325" cy="460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marL="161925" indent="-161925">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nSpc>
                <a:spcPct val="150000"/>
              </a:lnSpc>
            </a:pPr>
            <a:endParaRPr lang="es-ES_tradnl" altLang="es-AR" sz="1000" u="none"/>
          </a:p>
          <a:p>
            <a:pPr>
              <a:lnSpc>
                <a:spcPct val="150000"/>
              </a:lnSpc>
              <a:buFontTx/>
              <a:buChar char="•"/>
            </a:pPr>
            <a:r>
              <a:rPr lang="ja-JP" altLang="es-ES_tradnl" sz="1700" i="1" u="none"/>
              <a:t>“</a:t>
            </a:r>
            <a:r>
              <a:rPr lang="es-ES_tradnl" altLang="ja-JP" sz="1700" i="1" u="none"/>
              <a:t>Lógica Computacional</a:t>
            </a:r>
            <a:r>
              <a:rPr lang="ja-JP" altLang="es-ES_tradnl" sz="1700" i="1" u="none"/>
              <a:t>”</a:t>
            </a:r>
            <a:r>
              <a:rPr lang="es-ES_tradnl" altLang="ja-JP" sz="1700" u="none"/>
              <a:t>, Enrique Paniagua Arís, J.L. Sánchez González, Fernando Martín Rubio, Ed. Thomson</a:t>
            </a:r>
            <a:r>
              <a:rPr lang="es-ES_tradnl" altLang="ja-JP" sz="1700" i="1" u="none"/>
              <a:t>. </a:t>
            </a:r>
            <a:r>
              <a:rPr lang="es-ES_tradnl" altLang="ja-JP" sz="1700" u="none"/>
              <a:t>ISBN: 84-9732-182-0. </a:t>
            </a:r>
            <a:endParaRPr lang="es-ES_tradnl" altLang="ja-JP" sz="1700" i="1" u="none"/>
          </a:p>
          <a:p>
            <a:pPr>
              <a:lnSpc>
                <a:spcPct val="150000"/>
              </a:lnSpc>
              <a:buFontTx/>
              <a:buChar char="•"/>
            </a:pPr>
            <a:r>
              <a:rPr lang="ja-JP" altLang="es-ES_tradnl" sz="1700" i="1" u="none"/>
              <a:t>“</a:t>
            </a:r>
            <a:r>
              <a:rPr lang="es-ES_tradnl" altLang="ja-JP" sz="1700" i="1" u="none"/>
              <a:t>Organización y Arquitectura de Computadores - Diseño para optimizar prestaciones</a:t>
            </a:r>
            <a:r>
              <a:rPr lang="ja-JP" altLang="es-ES_tradnl" sz="1700" i="1" u="none"/>
              <a:t>”</a:t>
            </a:r>
            <a:r>
              <a:rPr lang="es-ES_tradnl" altLang="ja-JP" sz="1700" i="1" u="none"/>
              <a:t> - </a:t>
            </a:r>
            <a:r>
              <a:rPr lang="es-ES_tradnl" altLang="ja-JP" sz="1700" u="none"/>
              <a:t>4</a:t>
            </a:r>
            <a:r>
              <a:rPr lang="es-ES_tradnl" altLang="ja-JP" sz="1700" baseline="30000"/>
              <a:t>a</a:t>
            </a:r>
            <a:r>
              <a:rPr lang="es-ES_tradnl" altLang="ja-JP" sz="1700" u="none"/>
              <a:t>. Edición, William Stallings, Prentice Hall.  ISBN: 84-89660-24-7</a:t>
            </a:r>
          </a:p>
          <a:p>
            <a:pPr>
              <a:lnSpc>
                <a:spcPct val="150000"/>
              </a:lnSpc>
              <a:buFontTx/>
              <a:buChar char="•"/>
            </a:pPr>
            <a:r>
              <a:rPr lang="ja-JP" altLang="es-ES_tradnl" sz="1700" i="1" u="none"/>
              <a:t>“</a:t>
            </a:r>
            <a:r>
              <a:rPr lang="es-ES_tradnl" altLang="ja-JP" sz="1700" i="1" u="none"/>
              <a:t>Logica para Matematicos</a:t>
            </a:r>
            <a:r>
              <a:rPr lang="ja-JP" altLang="es-ES_tradnl" sz="1700" i="1" u="none"/>
              <a:t>”</a:t>
            </a:r>
            <a:r>
              <a:rPr lang="es-ES_tradnl" altLang="ja-JP" sz="1700" u="none"/>
              <a:t>, A.G. Hamilton.</a:t>
            </a:r>
          </a:p>
          <a:p>
            <a:pPr>
              <a:lnSpc>
                <a:spcPct val="150000"/>
              </a:lnSpc>
              <a:buFontTx/>
              <a:buChar char="•"/>
            </a:pPr>
            <a:r>
              <a:rPr lang="ja-JP" altLang="es-ES_tradnl" sz="1700" u="none"/>
              <a:t>“</a:t>
            </a:r>
            <a:r>
              <a:rPr lang="es-ES_tradnl" altLang="ja-JP" sz="1700" i="1" u="none"/>
              <a:t>Matemática Elemental Moderna - Estructura y método</a:t>
            </a:r>
            <a:r>
              <a:rPr lang="ja-JP" altLang="es-ES_tradnl" sz="1700" i="1" u="none"/>
              <a:t>”</a:t>
            </a:r>
            <a:r>
              <a:rPr lang="es-ES_tradnl" altLang="ja-JP" sz="1700" u="none"/>
              <a:t>, Cesar Trejo. Ed. EUDEBA.</a:t>
            </a:r>
          </a:p>
          <a:p>
            <a:pPr>
              <a:lnSpc>
                <a:spcPct val="150000"/>
              </a:lnSpc>
              <a:buFontTx/>
              <a:buChar char="•"/>
            </a:pPr>
            <a:r>
              <a:rPr lang="ja-JP" altLang="es-ES_tradnl" sz="1700" u="none"/>
              <a:t>“</a:t>
            </a:r>
            <a:r>
              <a:rPr lang="es-ES_tradnl" altLang="ja-JP" sz="1700" i="1" u="none"/>
              <a:t>Lógica Simbólica y Elementos de Metodología de la Ciencia</a:t>
            </a:r>
            <a:r>
              <a:rPr lang="ja-JP" altLang="es-ES_tradnl" sz="1700" u="none"/>
              <a:t>”</a:t>
            </a:r>
            <a:r>
              <a:rPr lang="es-ES_tradnl" altLang="ja-JP" sz="1700" u="none"/>
              <a:t>. Alicia Salama. Edit. El Ateneo.</a:t>
            </a:r>
          </a:p>
          <a:p>
            <a:pPr>
              <a:lnSpc>
                <a:spcPct val="150000"/>
              </a:lnSpc>
              <a:buFontTx/>
              <a:buChar char="•"/>
            </a:pPr>
            <a:r>
              <a:rPr lang="ja-JP" altLang="es-ES_tradnl" sz="1700" u="none"/>
              <a:t>“</a:t>
            </a:r>
            <a:r>
              <a:rPr lang="es-ES_tradnl" altLang="ja-JP" sz="1700" i="1" u="none"/>
              <a:t>Introduction to Mathematical Logic</a:t>
            </a:r>
            <a:r>
              <a:rPr lang="ja-JP" altLang="es-ES_tradnl" sz="1700" u="none"/>
              <a:t>”</a:t>
            </a:r>
            <a:r>
              <a:rPr lang="es-ES_tradnl" altLang="ja-JP" sz="1700" u="none"/>
              <a:t>, Elliot Mendelson, Wadswoth &amp; Brooks Advance Books &amp; Software. </a:t>
            </a:r>
          </a:p>
          <a:p>
            <a:pPr>
              <a:lnSpc>
                <a:spcPct val="150000"/>
              </a:lnSpc>
              <a:buFontTx/>
              <a:buChar char="•"/>
            </a:pPr>
            <a:r>
              <a:rPr lang="es-ES_tradnl" altLang="es-AR" sz="1700" i="1" u="none"/>
              <a:t>Material de estudio de la Cátedra.</a:t>
            </a:r>
          </a:p>
          <a:p>
            <a:pPr>
              <a:lnSpc>
                <a:spcPct val="150000"/>
              </a:lnSpc>
            </a:pPr>
            <a:endParaRPr lang="es-ES_tradnl" altLang="es-AR" sz="1700" i="1" u="none"/>
          </a:p>
        </p:txBody>
      </p:sp>
      <p:sp>
        <p:nvSpPr>
          <p:cNvPr id="80899" name="Rectangle 1">
            <a:extLst>
              <a:ext uri="{FF2B5EF4-FFF2-40B4-BE49-F238E27FC236}">
                <a16:creationId xmlns:a16="http://schemas.microsoft.com/office/drawing/2014/main" id="{8FF023B1-AE82-ADA0-409F-F5FDC7BCA8CC}"/>
              </a:ext>
            </a:extLst>
          </p:cNvPr>
          <p:cNvSpPr>
            <a:spLocks noChangeArrowheads="1"/>
          </p:cNvSpPr>
          <p:nvPr/>
        </p:nvSpPr>
        <p:spPr bwMode="auto">
          <a:xfrm>
            <a:off x="971550" y="769938"/>
            <a:ext cx="1566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b="1"/>
              <a:t>Bibliografía</a:t>
            </a:r>
            <a:r>
              <a:rPr lang="es-ES_tradnl" altLang="es-AR" u="none"/>
              <a:t>:</a:t>
            </a:r>
          </a:p>
        </p:txBody>
      </p:sp>
      <p:pic>
        <p:nvPicPr>
          <p:cNvPr id="80900" name="Picture 3" descr="unsl.jpeg">
            <a:extLst>
              <a:ext uri="{FF2B5EF4-FFF2-40B4-BE49-F238E27FC236}">
                <a16:creationId xmlns:a16="http://schemas.microsoft.com/office/drawing/2014/main" id="{21DB74CF-852B-239A-5ED7-C7AAEF9B25F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9838" y="5233988"/>
            <a:ext cx="342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4" descr="fcfmyn.jpeg">
            <a:extLst>
              <a:ext uri="{FF2B5EF4-FFF2-40B4-BE49-F238E27FC236}">
                <a16:creationId xmlns:a16="http://schemas.microsoft.com/office/drawing/2014/main" id="{D02AEA03-8373-36A8-5582-FA03A00EE0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275" y="5251450"/>
            <a:ext cx="433388"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2" name="Picture 5" descr="dpto.jpeg">
            <a:extLst>
              <a:ext uri="{FF2B5EF4-FFF2-40B4-BE49-F238E27FC236}">
                <a16:creationId xmlns:a16="http://schemas.microsoft.com/office/drawing/2014/main" id="{5C631F6D-CB09-07FC-9CF0-3C3ED487D29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199063"/>
            <a:ext cx="4730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1FEA58B8-0646-FCFB-2BF3-EAB0B392F9C8}"/>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Marcador de número de diapositiva 2">
            <a:extLst>
              <a:ext uri="{FF2B5EF4-FFF2-40B4-BE49-F238E27FC236}">
                <a16:creationId xmlns:a16="http://schemas.microsoft.com/office/drawing/2014/main" id="{4EC7CE44-EB39-8B32-FDD7-17E746D0EFC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9F0544E8-FB90-B943-9AA2-9ABB8DCA06E6}" type="slidenum">
              <a:rPr lang="es-ES_tradnl" altLang="es-AR" sz="1000">
                <a:solidFill>
                  <a:srgbClr val="045C75"/>
                </a:solidFill>
              </a:rPr>
              <a:pPr/>
              <a:t>7</a:t>
            </a:fld>
            <a:endParaRPr lang="es-ES_tradnl" altLang="es-AR" sz="1000">
              <a:solidFill>
                <a:srgbClr val="045C75"/>
              </a:solidFill>
            </a:endParaRPr>
          </a:p>
        </p:txBody>
      </p:sp>
      <p:grpSp>
        <p:nvGrpSpPr>
          <p:cNvPr id="2" name="Group 21">
            <a:extLst>
              <a:ext uri="{FF2B5EF4-FFF2-40B4-BE49-F238E27FC236}">
                <a16:creationId xmlns:a16="http://schemas.microsoft.com/office/drawing/2014/main" id="{D4688F0B-0AC3-AED2-5788-EA81337A7C2A}"/>
              </a:ext>
            </a:extLst>
          </p:cNvPr>
          <p:cNvGrpSpPr>
            <a:grpSpLocks/>
          </p:cNvGrpSpPr>
          <p:nvPr/>
        </p:nvGrpSpPr>
        <p:grpSpPr bwMode="auto">
          <a:xfrm>
            <a:off x="1476375" y="3771900"/>
            <a:ext cx="5702300" cy="1079500"/>
            <a:chOff x="1106742" y="6946134"/>
            <a:chExt cx="4277562" cy="1872209"/>
          </a:xfrm>
        </p:grpSpPr>
        <p:sp>
          <p:nvSpPr>
            <p:cNvPr id="22540" name="Oval 4">
              <a:extLst>
                <a:ext uri="{FF2B5EF4-FFF2-40B4-BE49-F238E27FC236}">
                  <a16:creationId xmlns:a16="http://schemas.microsoft.com/office/drawing/2014/main" id="{3504CC91-3D76-0544-3010-BE9FE56CA98C}"/>
                </a:ext>
              </a:extLst>
            </p:cNvPr>
            <p:cNvSpPr>
              <a:spLocks noChangeArrowheads="1"/>
            </p:cNvSpPr>
            <p:nvPr/>
          </p:nvSpPr>
          <p:spPr bwMode="auto">
            <a:xfrm>
              <a:off x="1106742" y="6946136"/>
              <a:ext cx="1242138" cy="1381889"/>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endParaRPr lang="es-AR" altLang="es-AR"/>
            </a:p>
          </p:txBody>
        </p:sp>
        <p:sp>
          <p:nvSpPr>
            <p:cNvPr id="22541" name="Oval 5">
              <a:extLst>
                <a:ext uri="{FF2B5EF4-FFF2-40B4-BE49-F238E27FC236}">
                  <a16:creationId xmlns:a16="http://schemas.microsoft.com/office/drawing/2014/main" id="{32E84DA9-F34A-0B45-9A40-52D66F506A19}"/>
                </a:ext>
              </a:extLst>
            </p:cNvPr>
            <p:cNvSpPr>
              <a:spLocks noChangeArrowheads="1"/>
            </p:cNvSpPr>
            <p:nvPr/>
          </p:nvSpPr>
          <p:spPr bwMode="auto">
            <a:xfrm>
              <a:off x="4347102" y="6946134"/>
              <a:ext cx="1037202" cy="1381889"/>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endParaRPr lang="es-AR" altLang="es-AR"/>
            </a:p>
          </p:txBody>
        </p:sp>
        <p:sp>
          <p:nvSpPr>
            <p:cNvPr id="22542" name="Text Box 6">
              <a:extLst>
                <a:ext uri="{FF2B5EF4-FFF2-40B4-BE49-F238E27FC236}">
                  <a16:creationId xmlns:a16="http://schemas.microsoft.com/office/drawing/2014/main" id="{7C0FBBC7-AF93-98AC-B1CD-4917648C531C}"/>
                </a:ext>
              </a:extLst>
            </p:cNvPr>
            <p:cNvSpPr txBox="1">
              <a:spLocks noChangeArrowheads="1"/>
            </p:cNvSpPr>
            <p:nvPr/>
          </p:nvSpPr>
          <p:spPr bwMode="auto">
            <a:xfrm>
              <a:off x="1333022" y="7070950"/>
              <a:ext cx="853840" cy="122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u="none"/>
                <a:t>Lenguaje</a:t>
              </a:r>
            </a:p>
            <a:p>
              <a:r>
                <a:rPr lang="es-ES_tradnl" altLang="es-AR" u="none"/>
                <a:t>natural</a:t>
              </a:r>
            </a:p>
          </p:txBody>
        </p:sp>
        <p:sp>
          <p:nvSpPr>
            <p:cNvPr id="22543" name="Text Box 7">
              <a:extLst>
                <a:ext uri="{FF2B5EF4-FFF2-40B4-BE49-F238E27FC236}">
                  <a16:creationId xmlns:a16="http://schemas.microsoft.com/office/drawing/2014/main" id="{250E107B-50F2-AFD2-5AC0-5A39C61149C2}"/>
                </a:ext>
              </a:extLst>
            </p:cNvPr>
            <p:cNvSpPr txBox="1">
              <a:spLocks noChangeArrowheads="1"/>
            </p:cNvSpPr>
            <p:nvPr/>
          </p:nvSpPr>
          <p:spPr bwMode="auto">
            <a:xfrm>
              <a:off x="4478500" y="7073966"/>
              <a:ext cx="821379" cy="112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sz="1800" u="none"/>
                <a:t>Lenguaje</a:t>
              </a:r>
            </a:p>
            <a:p>
              <a:r>
                <a:rPr lang="es-ES_tradnl" altLang="es-AR" sz="1800" u="none"/>
                <a:t>simbólico</a:t>
              </a:r>
            </a:p>
          </p:txBody>
        </p:sp>
        <p:sp>
          <p:nvSpPr>
            <p:cNvPr id="22544" name="Freeform 9">
              <a:extLst>
                <a:ext uri="{FF2B5EF4-FFF2-40B4-BE49-F238E27FC236}">
                  <a16:creationId xmlns:a16="http://schemas.microsoft.com/office/drawing/2014/main" id="{66B7E9F9-4EE7-88CA-FE35-50F174497365}"/>
                </a:ext>
              </a:extLst>
            </p:cNvPr>
            <p:cNvSpPr>
              <a:spLocks/>
            </p:cNvSpPr>
            <p:nvPr/>
          </p:nvSpPr>
          <p:spPr bwMode="auto">
            <a:xfrm>
              <a:off x="2348880" y="7261223"/>
              <a:ext cx="1981200" cy="304800"/>
            </a:xfrm>
            <a:custGeom>
              <a:avLst/>
              <a:gdLst>
                <a:gd name="T0" fmla="*/ 0 w 1248"/>
                <a:gd name="T1" fmla="*/ 2147483646 h 336"/>
                <a:gd name="T2" fmla="*/ 2147483646 w 1248"/>
                <a:gd name="T3" fmla="*/ 0 h 336"/>
                <a:gd name="T4" fmla="*/ 2147483646 w 1248"/>
                <a:gd name="T5" fmla="*/ 2147483646 h 336"/>
                <a:gd name="T6" fmla="*/ 0 60000 65536"/>
                <a:gd name="T7" fmla="*/ 0 60000 65536"/>
                <a:gd name="T8" fmla="*/ 0 60000 65536"/>
                <a:gd name="T9" fmla="*/ 0 w 1248"/>
                <a:gd name="T10" fmla="*/ 0 h 336"/>
                <a:gd name="T11" fmla="*/ 1248 w 1248"/>
                <a:gd name="T12" fmla="*/ 336 h 336"/>
              </a:gdLst>
              <a:ahLst/>
              <a:cxnLst>
                <a:cxn ang="T6">
                  <a:pos x="T0" y="T1"/>
                </a:cxn>
                <a:cxn ang="T7">
                  <a:pos x="T2" y="T3"/>
                </a:cxn>
                <a:cxn ang="T8">
                  <a:pos x="T4" y="T5"/>
                </a:cxn>
              </a:cxnLst>
              <a:rect l="T9" t="T10" r="T11" b="T12"/>
              <a:pathLst>
                <a:path w="1248" h="336">
                  <a:moveTo>
                    <a:pt x="0" y="336"/>
                  </a:moveTo>
                  <a:cubicBezTo>
                    <a:pt x="160" y="168"/>
                    <a:pt x="320" y="0"/>
                    <a:pt x="528" y="0"/>
                  </a:cubicBezTo>
                  <a:cubicBezTo>
                    <a:pt x="736" y="0"/>
                    <a:pt x="992" y="168"/>
                    <a:pt x="1248" y="336"/>
                  </a:cubicBezTo>
                </a:path>
              </a:pathLst>
            </a:custGeom>
            <a:noFill/>
            <a:ln w="317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s-AR"/>
            </a:p>
          </p:txBody>
        </p:sp>
        <p:sp>
          <p:nvSpPr>
            <p:cNvPr id="22545" name="Text Box 11">
              <a:extLst>
                <a:ext uri="{FF2B5EF4-FFF2-40B4-BE49-F238E27FC236}">
                  <a16:creationId xmlns:a16="http://schemas.microsoft.com/office/drawing/2014/main" id="{CDFA5B26-BEB3-2584-288B-C473C86E94F7}"/>
                </a:ext>
              </a:extLst>
            </p:cNvPr>
            <p:cNvSpPr txBox="1">
              <a:spLocks noChangeArrowheads="1"/>
            </p:cNvSpPr>
            <p:nvPr/>
          </p:nvSpPr>
          <p:spPr bwMode="auto">
            <a:xfrm>
              <a:off x="2578100" y="8124819"/>
              <a:ext cx="1358016" cy="693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u="none"/>
                <a:t>Transformación</a:t>
              </a:r>
            </a:p>
          </p:txBody>
        </p:sp>
        <p:sp>
          <p:nvSpPr>
            <p:cNvPr id="22546" name="Line 12">
              <a:extLst>
                <a:ext uri="{FF2B5EF4-FFF2-40B4-BE49-F238E27FC236}">
                  <a16:creationId xmlns:a16="http://schemas.microsoft.com/office/drawing/2014/main" id="{4071FE38-D684-7E43-338F-5A8E3A699DEA}"/>
                </a:ext>
              </a:extLst>
            </p:cNvPr>
            <p:cNvSpPr>
              <a:spLocks noChangeShapeType="1"/>
            </p:cNvSpPr>
            <p:nvPr/>
          </p:nvSpPr>
          <p:spPr bwMode="auto">
            <a:xfrm flipV="1">
              <a:off x="3266982" y="7445391"/>
              <a:ext cx="0" cy="83820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AR"/>
            </a:p>
          </p:txBody>
        </p:sp>
      </p:grpSp>
      <p:sp>
        <p:nvSpPr>
          <p:cNvPr id="22531" name="Text Box 13">
            <a:extLst>
              <a:ext uri="{FF2B5EF4-FFF2-40B4-BE49-F238E27FC236}">
                <a16:creationId xmlns:a16="http://schemas.microsoft.com/office/drawing/2014/main" id="{8FDC29CE-EEEE-BC4D-416B-C9E2115DBA42}"/>
              </a:ext>
            </a:extLst>
          </p:cNvPr>
          <p:cNvSpPr txBox="1">
            <a:spLocks noChangeArrowheads="1"/>
          </p:cNvSpPr>
          <p:nvPr/>
        </p:nvSpPr>
        <p:spPr bwMode="auto">
          <a:xfrm>
            <a:off x="1377950" y="598488"/>
            <a:ext cx="1909763"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b="1" u="none">
                <a:latin typeface="Arial" panose="020B0604020202020204" pitchFamily="34" charset="0"/>
              </a:rPr>
              <a:t>Lógica Formal</a:t>
            </a:r>
            <a:endParaRPr lang="es-ES_tradnl" altLang="es-AR" b="1" u="none"/>
          </a:p>
        </p:txBody>
      </p:sp>
      <p:sp>
        <p:nvSpPr>
          <p:cNvPr id="14" name="CuadroTexto 13">
            <a:extLst>
              <a:ext uri="{FF2B5EF4-FFF2-40B4-BE49-F238E27FC236}">
                <a16:creationId xmlns:a16="http://schemas.microsoft.com/office/drawing/2014/main" id="{7BA52440-ED4D-2997-FA9E-E4901AA64B08}"/>
              </a:ext>
            </a:extLst>
          </p:cNvPr>
          <p:cNvSpPr txBox="1">
            <a:spLocks noChangeArrowheads="1"/>
          </p:cNvSpPr>
          <p:nvPr/>
        </p:nvSpPr>
        <p:spPr bwMode="auto">
          <a:xfrm>
            <a:off x="533400" y="3143250"/>
            <a:ext cx="2435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s-ES_tradnl" altLang="es-AR" u="none"/>
              <a:t>Es necesario entonces</a:t>
            </a:r>
          </a:p>
        </p:txBody>
      </p:sp>
      <p:sp>
        <p:nvSpPr>
          <p:cNvPr id="15" name="TextBox 20">
            <a:extLst>
              <a:ext uri="{FF2B5EF4-FFF2-40B4-BE49-F238E27FC236}">
                <a16:creationId xmlns:a16="http://schemas.microsoft.com/office/drawing/2014/main" id="{2F385AFF-00E4-D698-64FA-2F920896E932}"/>
              </a:ext>
            </a:extLst>
          </p:cNvPr>
          <p:cNvSpPr txBox="1">
            <a:spLocks noChangeArrowheads="1"/>
          </p:cNvSpPr>
          <p:nvPr/>
        </p:nvSpPr>
        <p:spPr bwMode="auto">
          <a:xfrm>
            <a:off x="533400" y="2095500"/>
            <a:ext cx="7810500" cy="632685"/>
          </a:xfrm>
          <a:prstGeom prst="rect">
            <a:avLst/>
          </a:prstGeom>
          <a:solidFill>
            <a:schemeClr val="accent1">
              <a:lumMod val="40000"/>
              <a:lumOff val="60000"/>
            </a:schemeClr>
          </a:solidFill>
          <a:ln w="9525">
            <a:solidFill>
              <a:schemeClr val="accent1">
                <a:lumMod val="40000"/>
                <a:lumOff val="60000"/>
              </a:schemeClr>
            </a:solidFill>
            <a:miter lim="800000"/>
            <a:headEnd/>
            <a:tailEnd/>
          </a:ln>
          <a:scene3d>
            <a:camera prst="orthographicFront"/>
            <a:lightRig rig="threePt" dir="t"/>
          </a:scene3d>
          <a:sp3d>
            <a:bevelT/>
          </a:sp3d>
        </p:spPr>
        <p:txBody>
          <a:bodyPr lIns="77925" tIns="38963" rIns="77925" bIns="38963">
            <a:spAutoFit/>
            <a:sp3d extrusionH="57150">
              <a:bevelT w="38100" h="38100"/>
            </a:sp3d>
          </a:bodyPr>
          <a:lstStyle/>
          <a:p>
            <a:pPr algn="just">
              <a:defRPr/>
            </a:pPr>
            <a:r>
              <a:rPr lang="es-ES_tradnl" sz="1800" u="none" dirty="0">
                <a:latin typeface="Times New Roman" charset="0"/>
                <a:ea typeface="+mn-ea"/>
              </a:rPr>
              <a:t>Es necesario que dichas reglas sean establecidas y usadas con una cierta </a:t>
            </a:r>
            <a:r>
              <a:rPr lang="es-ES_tradnl" sz="1800" b="1" i="1" dirty="0">
                <a:latin typeface="Times New Roman" charset="0"/>
                <a:ea typeface="+mn-ea"/>
              </a:rPr>
              <a:t>precisión</a:t>
            </a:r>
            <a:r>
              <a:rPr lang="es-ES_tradnl" sz="1800" u="none" dirty="0">
                <a:latin typeface="Times New Roman" charset="0"/>
                <a:ea typeface="+mn-ea"/>
              </a:rPr>
              <a:t> de modo que puedan ser reutilizadas.</a:t>
            </a:r>
            <a:endParaRPr lang="es-AR" dirty="0">
              <a:latin typeface="Times New Roman" charset="0"/>
              <a:ea typeface="+mn-ea"/>
            </a:endParaRPr>
          </a:p>
        </p:txBody>
      </p:sp>
      <p:sp>
        <p:nvSpPr>
          <p:cNvPr id="22534" name="TextBox 15">
            <a:extLst>
              <a:ext uri="{FF2B5EF4-FFF2-40B4-BE49-F238E27FC236}">
                <a16:creationId xmlns:a16="http://schemas.microsoft.com/office/drawing/2014/main" id="{052AC135-D13F-D1F1-BE98-B3DEB06AAD9C}"/>
              </a:ext>
            </a:extLst>
          </p:cNvPr>
          <p:cNvSpPr txBox="1">
            <a:spLocks noChangeArrowheads="1"/>
          </p:cNvSpPr>
          <p:nvPr/>
        </p:nvSpPr>
        <p:spPr bwMode="auto">
          <a:xfrm>
            <a:off x="533400" y="1181100"/>
            <a:ext cx="78105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r>
              <a:rPr lang="es-ES_tradnl" altLang="es-AR" sz="1800" u="none"/>
              <a:t>Si bien la forma en que las personas aplican el poder deductivo es muy personal, éste podría ser encausado o guiado a través del uso de </a:t>
            </a:r>
            <a:r>
              <a:rPr lang="es-ES_tradnl" altLang="es-AR" sz="1800" b="1" i="1"/>
              <a:t>reglas de deducción</a:t>
            </a:r>
            <a:r>
              <a:rPr lang="es-ES_tradnl" altLang="es-AR" sz="1800" u="none"/>
              <a:t>. </a:t>
            </a:r>
            <a:endParaRPr lang="es-AR" altLang="es-AR"/>
          </a:p>
        </p:txBody>
      </p:sp>
      <p:sp>
        <p:nvSpPr>
          <p:cNvPr id="9" name="TextBox 8">
            <a:extLst>
              <a:ext uri="{FF2B5EF4-FFF2-40B4-BE49-F238E27FC236}">
                <a16:creationId xmlns:a16="http://schemas.microsoft.com/office/drawing/2014/main" id="{BB4ACC68-C0CD-017C-11B7-38B7A89CB87B}"/>
              </a:ext>
            </a:extLst>
          </p:cNvPr>
          <p:cNvSpPr txBox="1"/>
          <p:nvPr/>
        </p:nvSpPr>
        <p:spPr>
          <a:xfrm rot="19315432">
            <a:off x="4740275" y="3722688"/>
            <a:ext cx="3454400" cy="338137"/>
          </a:xfrm>
          <a:prstGeom prst="rect">
            <a:avLst/>
          </a:prstGeom>
          <a:solidFill>
            <a:schemeClr val="accent1">
              <a:lumMod val="20000"/>
              <a:lumOff val="80000"/>
            </a:schemeClr>
          </a:solidFill>
          <a:ln>
            <a:solidFill>
              <a:schemeClr val="accent1">
                <a:lumMod val="40000"/>
                <a:lumOff val="60000"/>
              </a:schemeClr>
            </a:solidFill>
          </a:ln>
        </p:spPr>
        <p:txBody>
          <a:bodyPr>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defRPr/>
            </a:pPr>
            <a:r>
              <a:rPr lang="en-US" altLang="es-AR" sz="1600"/>
              <a:t>Lenguaje de la </a:t>
            </a:r>
            <a:r>
              <a:rPr lang="en-US" altLang="es-AR" sz="1600">
                <a:latin typeface="Comic Sans MS" panose="030F0902030302020204" pitchFamily="66" charset="0"/>
              </a:rPr>
              <a:t>Lógica Proposicional</a:t>
            </a:r>
          </a:p>
        </p:txBody>
      </p:sp>
      <p:pic>
        <p:nvPicPr>
          <p:cNvPr id="22536" name="Picture 3" descr="unsl.jpeg">
            <a:extLst>
              <a:ext uri="{FF2B5EF4-FFF2-40B4-BE49-F238E27FC236}">
                <a16:creationId xmlns:a16="http://schemas.microsoft.com/office/drawing/2014/main" id="{C758C0D8-9FC0-E1EB-FA9E-4F30955725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9838" y="5089525"/>
            <a:ext cx="342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4" descr="fcfmyn.jpeg">
            <a:extLst>
              <a:ext uri="{FF2B5EF4-FFF2-40B4-BE49-F238E27FC236}">
                <a16:creationId xmlns:a16="http://schemas.microsoft.com/office/drawing/2014/main" id="{06F125C7-6DB4-1924-78FD-E1BD92966C2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275" y="5106988"/>
            <a:ext cx="433388"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5" descr="dpto.jpeg">
            <a:extLst>
              <a:ext uri="{FF2B5EF4-FFF2-40B4-BE49-F238E27FC236}">
                <a16:creationId xmlns:a16="http://schemas.microsoft.com/office/drawing/2014/main" id="{3E658E41-9AFB-6CAF-29F5-BD9E923F331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054600"/>
            <a:ext cx="4730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1">
            <a:extLst>
              <a:ext uri="{FF2B5EF4-FFF2-40B4-BE49-F238E27FC236}">
                <a16:creationId xmlns:a16="http://schemas.microsoft.com/office/drawing/2014/main" id="{26CC179A-6692-E04D-B559-F057AD3F3B4E}"/>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200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nodeType="afterGroup">
                            <p:stCondLst>
                              <p:cond delay="2000"/>
                            </p:stCondLst>
                            <p:childTnLst>
                              <p:par>
                                <p:cTn id="8" presetID="1" presetClass="entr" presetSubtype="0" fill="hold" nodeType="afterEffect">
                                  <p:stCondLst>
                                    <p:cond delay="200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nodeType="afterGroup">
                            <p:stCondLst>
                              <p:cond delay="4000"/>
                            </p:stCondLst>
                            <p:childTnLst>
                              <p:par>
                                <p:cTn id="11" presetID="1" presetClass="entr" presetSubtype="0" fill="hold" nodeType="afterEffect">
                                  <p:stCondLst>
                                    <p:cond delay="100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2">
            <a:extLst>
              <a:ext uri="{FF2B5EF4-FFF2-40B4-BE49-F238E27FC236}">
                <a16:creationId xmlns:a16="http://schemas.microsoft.com/office/drawing/2014/main" id="{FFB08E69-CAD3-722A-AA97-118D60A96D5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3D69B9A9-152E-9C49-BBB1-2803DA0BE74B}" type="slidenum">
              <a:rPr lang="es-ES_tradnl" altLang="es-AR" sz="1000">
                <a:solidFill>
                  <a:srgbClr val="045C75"/>
                </a:solidFill>
              </a:rPr>
              <a:pPr/>
              <a:t>8</a:t>
            </a:fld>
            <a:endParaRPr lang="es-ES_tradnl" altLang="es-AR" sz="1000">
              <a:solidFill>
                <a:srgbClr val="045C75"/>
              </a:solidFill>
            </a:endParaRPr>
          </a:p>
        </p:txBody>
      </p:sp>
      <p:sp>
        <p:nvSpPr>
          <p:cNvPr id="23554" name="Text Box 2">
            <a:extLst>
              <a:ext uri="{FF2B5EF4-FFF2-40B4-BE49-F238E27FC236}">
                <a16:creationId xmlns:a16="http://schemas.microsoft.com/office/drawing/2014/main" id="{A5C860A1-DE47-721C-8844-BCEAE93A8629}"/>
              </a:ext>
            </a:extLst>
          </p:cNvPr>
          <p:cNvSpPr txBox="1">
            <a:spLocks noChangeArrowheads="1"/>
          </p:cNvSpPr>
          <p:nvPr/>
        </p:nvSpPr>
        <p:spPr bwMode="auto">
          <a:xfrm>
            <a:off x="1258888" y="598488"/>
            <a:ext cx="47148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b="1" u="none"/>
              <a:t>Lenguaje Natural: Frases y Conjunciones</a:t>
            </a:r>
          </a:p>
        </p:txBody>
      </p:sp>
      <p:sp>
        <p:nvSpPr>
          <p:cNvPr id="23555" name="Text Box 3">
            <a:extLst>
              <a:ext uri="{FF2B5EF4-FFF2-40B4-BE49-F238E27FC236}">
                <a16:creationId xmlns:a16="http://schemas.microsoft.com/office/drawing/2014/main" id="{4D21A89C-A50A-8A99-B6D6-85F8AFAE0BD4}"/>
              </a:ext>
            </a:extLst>
          </p:cNvPr>
          <p:cNvSpPr txBox="1">
            <a:spLocks noChangeArrowheads="1"/>
          </p:cNvSpPr>
          <p:nvPr/>
        </p:nvSpPr>
        <p:spPr bwMode="auto">
          <a:xfrm>
            <a:off x="723900" y="971550"/>
            <a:ext cx="7945438"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r>
              <a:rPr lang="es-ES_tradnl" altLang="es-AR" sz="1800" u="none"/>
              <a:t>Si se desea deducir información a partir de nuestro lenguaje cotidiano formado de frases o expresiones, es necesario poder evaluarlas como </a:t>
            </a:r>
            <a:r>
              <a:rPr lang="es-ES_tradnl" altLang="es-AR" sz="1800" i="1"/>
              <a:t>verdadera o falsa</a:t>
            </a:r>
            <a:r>
              <a:rPr lang="es-ES_tradnl" altLang="es-AR" sz="1800" i="1" u="none"/>
              <a:t> </a:t>
            </a:r>
            <a:r>
              <a:rPr lang="es-ES_tradnl" altLang="es-AR" sz="1800" u="none"/>
              <a:t>(aunque no todas  pueden ser evaluadas).</a:t>
            </a:r>
          </a:p>
          <a:p>
            <a:pPr algn="just"/>
            <a:endParaRPr lang="es-ES_tradnl" altLang="es-AR" sz="800" u="none"/>
          </a:p>
          <a:p>
            <a:pPr algn="just"/>
            <a:r>
              <a:rPr lang="es-ES_tradnl" altLang="es-AR" sz="1800" u="none"/>
              <a:t>Ejemplos:</a:t>
            </a:r>
          </a:p>
        </p:txBody>
      </p:sp>
      <p:sp>
        <p:nvSpPr>
          <p:cNvPr id="1031" name="Text Box 5">
            <a:extLst>
              <a:ext uri="{FF2B5EF4-FFF2-40B4-BE49-F238E27FC236}">
                <a16:creationId xmlns:a16="http://schemas.microsoft.com/office/drawing/2014/main" id="{67A64CD2-6DB6-9278-47B1-2625E0CFBDDE}"/>
              </a:ext>
            </a:extLst>
          </p:cNvPr>
          <p:cNvSpPr txBox="1">
            <a:spLocks noChangeArrowheads="1"/>
          </p:cNvSpPr>
          <p:nvPr/>
        </p:nvSpPr>
        <p:spPr bwMode="auto">
          <a:xfrm>
            <a:off x="7235825" y="2279650"/>
            <a:ext cx="1728788" cy="2017713"/>
          </a:xfrm>
          <a:prstGeom prst="rect">
            <a:avLst/>
          </a:prstGeom>
          <a:gradFill flip="none" rotWithShape="1">
            <a:gsLst>
              <a:gs pos="0">
                <a:schemeClr val="bg1">
                  <a:lumMod val="85000"/>
                </a:schemeClr>
              </a:gs>
              <a:gs pos="53000">
                <a:srgbClr val="D4DEFF"/>
              </a:gs>
              <a:gs pos="83000">
                <a:srgbClr val="D4DEFF"/>
              </a:gs>
              <a:gs pos="100000">
                <a:srgbClr val="96AB94"/>
              </a:gs>
            </a:gsLst>
            <a:lin ang="18900000" scaled="0"/>
            <a:tileRect/>
          </a:gradFill>
          <a:ln w="9525">
            <a:solidFill>
              <a:schemeClr val="tx1"/>
            </a:solidFill>
            <a:miter lim="800000"/>
            <a:headEnd/>
            <a:tailEnd/>
          </a:ln>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just">
              <a:defRPr/>
            </a:pPr>
            <a:r>
              <a:rPr lang="es-ES_tradnl" altLang="es-AR" sz="1800" b="1"/>
              <a:t>Resumiendo</a:t>
            </a:r>
            <a:r>
              <a:rPr lang="es-ES_tradnl" altLang="es-AR" sz="1800" u="none"/>
              <a:t>: Toda frase o expresión que tiene una función de tipo </a:t>
            </a:r>
            <a:r>
              <a:rPr lang="es-ES_tradnl" altLang="es-AR" sz="1800"/>
              <a:t>informativa</a:t>
            </a:r>
            <a:r>
              <a:rPr lang="es-ES_tradnl" altLang="es-AR" sz="1800" u="none"/>
              <a:t> es categorizable.</a:t>
            </a:r>
          </a:p>
        </p:txBody>
      </p:sp>
      <p:sp>
        <p:nvSpPr>
          <p:cNvPr id="8" name="TextBox 7">
            <a:extLst>
              <a:ext uri="{FF2B5EF4-FFF2-40B4-BE49-F238E27FC236}">
                <a16:creationId xmlns:a16="http://schemas.microsoft.com/office/drawing/2014/main" id="{0CA0D6C6-AFDF-24E2-F8D2-F2A59D564DF8}"/>
              </a:ext>
            </a:extLst>
          </p:cNvPr>
          <p:cNvSpPr txBox="1"/>
          <p:nvPr/>
        </p:nvSpPr>
        <p:spPr>
          <a:xfrm>
            <a:off x="684213" y="2281238"/>
            <a:ext cx="3671887" cy="36988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a:defRPr sz="2000" u="sng">
                <a:solidFill>
                  <a:schemeClr val="tx1"/>
                </a:solidFill>
                <a:latin typeface="Times New Roman" charset="0"/>
                <a:ea typeface="ＭＳ Ｐゴシック" charset="0"/>
                <a:cs typeface="ＭＳ Ｐゴシック" charset="0"/>
              </a:defRPr>
            </a:lvl1pPr>
            <a:lvl2pPr marL="37931725" indent="-37474525">
              <a:defRPr sz="2000" u="sng">
                <a:solidFill>
                  <a:schemeClr val="tx1"/>
                </a:solidFill>
                <a:latin typeface="Times New Roman" charset="0"/>
                <a:ea typeface="ＭＳ Ｐゴシック" charset="0"/>
              </a:defRPr>
            </a:lvl2pPr>
            <a:lvl3pPr>
              <a:defRPr sz="2000" u="sng">
                <a:solidFill>
                  <a:schemeClr val="tx1"/>
                </a:solidFill>
                <a:latin typeface="Times New Roman" charset="0"/>
                <a:ea typeface="ＭＳ Ｐゴシック" charset="0"/>
              </a:defRPr>
            </a:lvl3pPr>
            <a:lvl4pPr>
              <a:defRPr sz="2000" u="sng">
                <a:solidFill>
                  <a:schemeClr val="tx1"/>
                </a:solidFill>
                <a:latin typeface="Times New Roman" charset="0"/>
                <a:ea typeface="ＭＳ Ｐゴシック" charset="0"/>
              </a:defRPr>
            </a:lvl4pPr>
            <a:lvl5pPr>
              <a:defRPr sz="2000" u="sng">
                <a:solidFill>
                  <a:schemeClr val="tx1"/>
                </a:solidFill>
                <a:latin typeface="Times New Roman" charset="0"/>
                <a:ea typeface="ＭＳ Ｐゴシック" charset="0"/>
              </a:defRPr>
            </a:lvl5pPr>
            <a:lvl6pPr marL="457200" eaLnBrk="0" fontAlgn="base" hangingPunct="0">
              <a:spcBef>
                <a:spcPct val="0"/>
              </a:spcBef>
              <a:spcAft>
                <a:spcPct val="0"/>
              </a:spcAft>
              <a:defRPr sz="2000" u="sng">
                <a:solidFill>
                  <a:schemeClr val="tx1"/>
                </a:solidFill>
                <a:latin typeface="Times New Roman" charset="0"/>
                <a:ea typeface="ＭＳ Ｐゴシック" charset="0"/>
              </a:defRPr>
            </a:lvl6pPr>
            <a:lvl7pPr marL="914400" eaLnBrk="0" fontAlgn="base" hangingPunct="0">
              <a:spcBef>
                <a:spcPct val="0"/>
              </a:spcBef>
              <a:spcAft>
                <a:spcPct val="0"/>
              </a:spcAft>
              <a:defRPr sz="2000" u="sng">
                <a:solidFill>
                  <a:schemeClr val="tx1"/>
                </a:solidFill>
                <a:latin typeface="Times New Roman" charset="0"/>
                <a:ea typeface="ＭＳ Ｐゴシック" charset="0"/>
              </a:defRPr>
            </a:lvl7pPr>
            <a:lvl8pPr marL="1371600" eaLnBrk="0" fontAlgn="base" hangingPunct="0">
              <a:spcBef>
                <a:spcPct val="0"/>
              </a:spcBef>
              <a:spcAft>
                <a:spcPct val="0"/>
              </a:spcAft>
              <a:defRPr sz="2000" u="sng">
                <a:solidFill>
                  <a:schemeClr val="tx1"/>
                </a:solidFill>
                <a:latin typeface="Times New Roman" charset="0"/>
                <a:ea typeface="ＭＳ Ｐゴシック" charset="0"/>
              </a:defRPr>
            </a:lvl8pPr>
            <a:lvl9pPr marL="1828800" eaLnBrk="0" fontAlgn="base" hangingPunct="0">
              <a:spcBef>
                <a:spcPct val="0"/>
              </a:spcBef>
              <a:spcAft>
                <a:spcPct val="0"/>
              </a:spcAft>
              <a:defRPr sz="2000" u="sng">
                <a:solidFill>
                  <a:schemeClr val="tx1"/>
                </a:solidFill>
                <a:latin typeface="Times New Roman" charset="0"/>
                <a:ea typeface="ＭＳ Ｐゴシック" charset="0"/>
              </a:defRPr>
            </a:lvl9pPr>
          </a:lstStyle>
          <a:p>
            <a:pPr algn="ctr">
              <a:defRPr/>
            </a:pPr>
            <a:r>
              <a:rPr lang="en-US" sz="1800" b="1">
                <a:solidFill>
                  <a:srgbClr val="000000"/>
                </a:solidFill>
                <a:latin typeface="Constantia" charset="0"/>
              </a:rPr>
              <a:t>Frases categorizables</a:t>
            </a:r>
            <a:endParaRPr lang="es-AR" sz="1800" b="1">
              <a:solidFill>
                <a:srgbClr val="000000"/>
              </a:solidFill>
              <a:latin typeface="Constantia" charset="0"/>
            </a:endParaRPr>
          </a:p>
        </p:txBody>
      </p:sp>
      <p:sp>
        <p:nvSpPr>
          <p:cNvPr id="9" name="TextBox 8">
            <a:extLst>
              <a:ext uri="{FF2B5EF4-FFF2-40B4-BE49-F238E27FC236}">
                <a16:creationId xmlns:a16="http://schemas.microsoft.com/office/drawing/2014/main" id="{94F05717-3AC9-F051-9F29-C21953066E50}"/>
              </a:ext>
            </a:extLst>
          </p:cNvPr>
          <p:cNvSpPr txBox="1"/>
          <p:nvPr/>
        </p:nvSpPr>
        <p:spPr>
          <a:xfrm>
            <a:off x="4356100" y="2281238"/>
            <a:ext cx="2808288" cy="369887"/>
          </a:xfrm>
          <a:prstGeom prst="rect">
            <a:avLst/>
          </a:prstGeom>
          <a:solidFill>
            <a:schemeClr val="accent1">
              <a:lumMod val="20000"/>
              <a:lumOff val="80000"/>
            </a:schemeClr>
          </a:solidFill>
        </p:spPr>
        <p:txBody>
          <a:bodyPr>
            <a:spAutoFit/>
          </a:bodyPr>
          <a:lstStyle>
            <a:lvl1pPr>
              <a:defRPr sz="2000" u="sng">
                <a:solidFill>
                  <a:schemeClr val="tx1"/>
                </a:solidFill>
                <a:latin typeface="Times New Roman" charset="0"/>
                <a:ea typeface="ＭＳ Ｐゴシック" charset="0"/>
                <a:cs typeface="ＭＳ Ｐゴシック" charset="0"/>
              </a:defRPr>
            </a:lvl1pPr>
            <a:lvl2pPr marL="37931725" indent="-37474525">
              <a:defRPr sz="2000" u="sng">
                <a:solidFill>
                  <a:schemeClr val="tx1"/>
                </a:solidFill>
                <a:latin typeface="Times New Roman" charset="0"/>
                <a:ea typeface="ＭＳ Ｐゴシック" charset="0"/>
              </a:defRPr>
            </a:lvl2pPr>
            <a:lvl3pPr>
              <a:defRPr sz="2000" u="sng">
                <a:solidFill>
                  <a:schemeClr val="tx1"/>
                </a:solidFill>
                <a:latin typeface="Times New Roman" charset="0"/>
                <a:ea typeface="ＭＳ Ｐゴシック" charset="0"/>
              </a:defRPr>
            </a:lvl3pPr>
            <a:lvl4pPr>
              <a:defRPr sz="2000" u="sng">
                <a:solidFill>
                  <a:schemeClr val="tx1"/>
                </a:solidFill>
                <a:latin typeface="Times New Roman" charset="0"/>
                <a:ea typeface="ＭＳ Ｐゴシック" charset="0"/>
              </a:defRPr>
            </a:lvl4pPr>
            <a:lvl5pPr>
              <a:defRPr sz="2000" u="sng">
                <a:solidFill>
                  <a:schemeClr val="tx1"/>
                </a:solidFill>
                <a:latin typeface="Times New Roman" charset="0"/>
                <a:ea typeface="ＭＳ Ｐゴシック" charset="0"/>
              </a:defRPr>
            </a:lvl5pPr>
            <a:lvl6pPr marL="457200" eaLnBrk="0" fontAlgn="base" hangingPunct="0">
              <a:spcBef>
                <a:spcPct val="0"/>
              </a:spcBef>
              <a:spcAft>
                <a:spcPct val="0"/>
              </a:spcAft>
              <a:defRPr sz="2000" u="sng">
                <a:solidFill>
                  <a:schemeClr val="tx1"/>
                </a:solidFill>
                <a:latin typeface="Times New Roman" charset="0"/>
                <a:ea typeface="ＭＳ Ｐゴシック" charset="0"/>
              </a:defRPr>
            </a:lvl6pPr>
            <a:lvl7pPr marL="914400" eaLnBrk="0" fontAlgn="base" hangingPunct="0">
              <a:spcBef>
                <a:spcPct val="0"/>
              </a:spcBef>
              <a:spcAft>
                <a:spcPct val="0"/>
              </a:spcAft>
              <a:defRPr sz="2000" u="sng">
                <a:solidFill>
                  <a:schemeClr val="tx1"/>
                </a:solidFill>
                <a:latin typeface="Times New Roman" charset="0"/>
                <a:ea typeface="ＭＳ Ｐゴシック" charset="0"/>
              </a:defRPr>
            </a:lvl7pPr>
            <a:lvl8pPr marL="1371600" eaLnBrk="0" fontAlgn="base" hangingPunct="0">
              <a:spcBef>
                <a:spcPct val="0"/>
              </a:spcBef>
              <a:spcAft>
                <a:spcPct val="0"/>
              </a:spcAft>
              <a:defRPr sz="2000" u="sng">
                <a:solidFill>
                  <a:schemeClr val="tx1"/>
                </a:solidFill>
                <a:latin typeface="Times New Roman" charset="0"/>
                <a:ea typeface="ＭＳ Ｐゴシック" charset="0"/>
              </a:defRPr>
            </a:lvl8pPr>
            <a:lvl9pPr marL="1828800" eaLnBrk="0" fontAlgn="base" hangingPunct="0">
              <a:spcBef>
                <a:spcPct val="0"/>
              </a:spcBef>
              <a:spcAft>
                <a:spcPct val="0"/>
              </a:spcAft>
              <a:defRPr sz="2000" u="sng">
                <a:solidFill>
                  <a:schemeClr val="tx1"/>
                </a:solidFill>
                <a:latin typeface="Times New Roman" charset="0"/>
                <a:ea typeface="ＭＳ Ｐゴシック" charset="0"/>
              </a:defRPr>
            </a:lvl9pPr>
          </a:lstStyle>
          <a:p>
            <a:pPr algn="ctr">
              <a:defRPr/>
            </a:pPr>
            <a:r>
              <a:rPr lang="en-US" sz="1800" b="1"/>
              <a:t>Frases No categorizables</a:t>
            </a:r>
            <a:endParaRPr lang="es-AR" sz="1800" b="1"/>
          </a:p>
        </p:txBody>
      </p:sp>
      <p:sp>
        <p:nvSpPr>
          <p:cNvPr id="10" name="TextBox 9">
            <a:extLst>
              <a:ext uri="{FF2B5EF4-FFF2-40B4-BE49-F238E27FC236}">
                <a16:creationId xmlns:a16="http://schemas.microsoft.com/office/drawing/2014/main" id="{26A633E7-17B6-2BA7-6944-B6D53E4A2BA9}"/>
              </a:ext>
            </a:extLst>
          </p:cNvPr>
          <p:cNvSpPr txBox="1"/>
          <p:nvPr/>
        </p:nvSpPr>
        <p:spPr>
          <a:xfrm>
            <a:off x="684213" y="3081338"/>
            <a:ext cx="3671887" cy="36988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defRPr/>
            </a:pPr>
            <a:r>
              <a:rPr lang="en-US" altLang="es-AR" sz="1800" u="none" dirty="0">
                <a:solidFill>
                  <a:srgbClr val="000000"/>
                </a:solidFill>
                <a:latin typeface="Constantia" panose="02030602050306030303" pitchFamily="18" charset="0"/>
              </a:rPr>
              <a:t>El </a:t>
            </a:r>
            <a:r>
              <a:rPr lang="en-US" altLang="es-AR" sz="1800" u="none" dirty="0" err="1">
                <a:solidFill>
                  <a:srgbClr val="000000"/>
                </a:solidFill>
                <a:latin typeface="Constantia" panose="02030602050306030303" pitchFamily="18" charset="0"/>
              </a:rPr>
              <a:t>cocodrilo</a:t>
            </a:r>
            <a:r>
              <a:rPr lang="en-US" altLang="es-AR" sz="1800" u="none" dirty="0">
                <a:solidFill>
                  <a:srgbClr val="000000"/>
                </a:solidFill>
                <a:latin typeface="Constantia" panose="02030602050306030303" pitchFamily="18" charset="0"/>
              </a:rPr>
              <a:t> es un </a:t>
            </a:r>
            <a:r>
              <a:rPr lang="en-US" altLang="es-AR" sz="1800" u="none" dirty="0" err="1">
                <a:solidFill>
                  <a:srgbClr val="000000"/>
                </a:solidFill>
                <a:latin typeface="Constantia" panose="02030602050306030303" pitchFamily="18" charset="0"/>
              </a:rPr>
              <a:t>mamífero</a:t>
            </a:r>
            <a:endParaRPr lang="es-AR" altLang="es-AR" sz="1800" u="none" dirty="0">
              <a:solidFill>
                <a:srgbClr val="000000"/>
              </a:solidFill>
              <a:latin typeface="Constantia" panose="02030602050306030303" pitchFamily="18" charset="0"/>
            </a:endParaRPr>
          </a:p>
        </p:txBody>
      </p:sp>
      <p:sp>
        <p:nvSpPr>
          <p:cNvPr id="11" name="TextBox 10">
            <a:extLst>
              <a:ext uri="{FF2B5EF4-FFF2-40B4-BE49-F238E27FC236}">
                <a16:creationId xmlns:a16="http://schemas.microsoft.com/office/drawing/2014/main" id="{C7BCD8B2-CAA3-7122-3CD8-330C1788C9DB}"/>
              </a:ext>
            </a:extLst>
          </p:cNvPr>
          <p:cNvSpPr txBox="1"/>
          <p:nvPr/>
        </p:nvSpPr>
        <p:spPr>
          <a:xfrm>
            <a:off x="4356100" y="3492500"/>
            <a:ext cx="2808288" cy="64611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a:defRPr sz="2000" u="sng">
                <a:solidFill>
                  <a:schemeClr val="tx1"/>
                </a:solidFill>
                <a:latin typeface="Times New Roman" charset="0"/>
                <a:ea typeface="MS PGothic" charset="0"/>
                <a:cs typeface="MS PGothic" charset="0"/>
              </a:defRPr>
            </a:lvl1pPr>
            <a:lvl2pPr marL="742950" indent="-285750">
              <a:defRPr sz="2000" u="sng">
                <a:solidFill>
                  <a:schemeClr val="tx1"/>
                </a:solidFill>
                <a:latin typeface="Times New Roman" charset="0"/>
                <a:ea typeface="MS PGothic" charset="0"/>
                <a:cs typeface="MS PGothic" charset="0"/>
              </a:defRPr>
            </a:lvl2pPr>
            <a:lvl3pPr marL="1143000" indent="-228600">
              <a:defRPr sz="2000" u="sng">
                <a:solidFill>
                  <a:schemeClr val="tx1"/>
                </a:solidFill>
                <a:latin typeface="Times New Roman" charset="0"/>
                <a:ea typeface="MS PGothic" charset="0"/>
                <a:cs typeface="MS PGothic" charset="0"/>
              </a:defRPr>
            </a:lvl3pPr>
            <a:lvl4pPr marL="1600200" indent="-228600">
              <a:defRPr sz="2000" u="sng">
                <a:solidFill>
                  <a:schemeClr val="tx1"/>
                </a:solidFill>
                <a:latin typeface="Times New Roman" charset="0"/>
                <a:ea typeface="MS PGothic" charset="0"/>
                <a:cs typeface="MS PGothic" charset="0"/>
              </a:defRPr>
            </a:lvl4pPr>
            <a:lvl5pPr marL="2057400" indent="-228600">
              <a:defRPr sz="2000" u="sng">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000" u="sng">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000" u="sng">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000" u="sng">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000" u="sng">
                <a:solidFill>
                  <a:schemeClr val="tx1"/>
                </a:solidFill>
                <a:latin typeface="Times New Roman" charset="0"/>
                <a:ea typeface="MS PGothic" charset="0"/>
                <a:cs typeface="MS PGothic" charset="0"/>
              </a:defRPr>
            </a:lvl9pPr>
          </a:lstStyle>
          <a:p>
            <a:pPr>
              <a:defRPr/>
            </a:pPr>
            <a:r>
              <a:rPr lang="en-US" sz="1800" u="none" dirty="0" err="1">
                <a:solidFill>
                  <a:srgbClr val="000000"/>
                </a:solidFill>
                <a:latin typeface="Constantia" charset="0"/>
              </a:rPr>
              <a:t>Andate</a:t>
            </a:r>
            <a:endParaRPr lang="en-US" sz="1800" u="none" dirty="0">
              <a:solidFill>
                <a:srgbClr val="000000"/>
              </a:solidFill>
              <a:latin typeface="Constantia" charset="0"/>
            </a:endParaRPr>
          </a:p>
          <a:p>
            <a:pPr>
              <a:defRPr/>
            </a:pPr>
            <a:endParaRPr lang="es-AR" sz="1800" u="none" dirty="0">
              <a:solidFill>
                <a:srgbClr val="000000"/>
              </a:solidFill>
              <a:latin typeface="Constantia" charset="0"/>
            </a:endParaRPr>
          </a:p>
        </p:txBody>
      </p:sp>
      <p:sp>
        <p:nvSpPr>
          <p:cNvPr id="12" name="TextBox 11">
            <a:extLst>
              <a:ext uri="{FF2B5EF4-FFF2-40B4-BE49-F238E27FC236}">
                <a16:creationId xmlns:a16="http://schemas.microsoft.com/office/drawing/2014/main" id="{3C906E24-57AE-D6ED-654D-30ABC66AD71A}"/>
              </a:ext>
            </a:extLst>
          </p:cNvPr>
          <p:cNvSpPr txBox="1"/>
          <p:nvPr/>
        </p:nvSpPr>
        <p:spPr>
          <a:xfrm>
            <a:off x="684213" y="4152900"/>
            <a:ext cx="3671887" cy="9239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defRPr/>
            </a:pPr>
            <a:r>
              <a:rPr lang="en-US" altLang="es-AR" sz="1800" u="none">
                <a:solidFill>
                  <a:srgbClr val="000000"/>
                </a:solidFill>
                <a:latin typeface="Constantia" panose="02030602050306030303" pitchFamily="18" charset="0"/>
              </a:rPr>
              <a:t>Si Pablo no atiende en clase o no estudia en casa, fracasará en los exámenes</a:t>
            </a:r>
            <a:endParaRPr lang="es-AR" altLang="es-AR" sz="1800" u="none">
              <a:solidFill>
                <a:srgbClr val="000000"/>
              </a:solidFill>
              <a:latin typeface="Constantia" panose="02030602050306030303" pitchFamily="18" charset="0"/>
            </a:endParaRPr>
          </a:p>
        </p:txBody>
      </p:sp>
      <p:sp>
        <p:nvSpPr>
          <p:cNvPr id="14" name="TextBox 13">
            <a:extLst>
              <a:ext uri="{FF2B5EF4-FFF2-40B4-BE49-F238E27FC236}">
                <a16:creationId xmlns:a16="http://schemas.microsoft.com/office/drawing/2014/main" id="{049A73FD-F322-34DE-AE62-0A39CD1888C0}"/>
              </a:ext>
            </a:extLst>
          </p:cNvPr>
          <p:cNvSpPr txBox="1"/>
          <p:nvPr/>
        </p:nvSpPr>
        <p:spPr>
          <a:xfrm>
            <a:off x="4356100" y="2674938"/>
            <a:ext cx="2808288" cy="36988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defRPr/>
            </a:pPr>
            <a:r>
              <a:rPr lang="en-US" altLang="es-AR" sz="1800" u="none">
                <a:solidFill>
                  <a:srgbClr val="000000"/>
                </a:solidFill>
                <a:latin typeface="Constantia" panose="02030602050306030303" pitchFamily="18" charset="0"/>
              </a:rPr>
              <a:t>¡Auxilio!</a:t>
            </a:r>
            <a:endParaRPr lang="es-AR" altLang="es-AR" sz="1800" u="none">
              <a:solidFill>
                <a:srgbClr val="000000"/>
              </a:solidFill>
              <a:latin typeface="Constantia" panose="02030602050306030303" pitchFamily="18" charset="0"/>
            </a:endParaRPr>
          </a:p>
        </p:txBody>
      </p:sp>
      <p:sp>
        <p:nvSpPr>
          <p:cNvPr id="15" name="TextBox 14">
            <a:extLst>
              <a:ext uri="{FF2B5EF4-FFF2-40B4-BE49-F238E27FC236}">
                <a16:creationId xmlns:a16="http://schemas.microsoft.com/office/drawing/2014/main" id="{1AD5B5C5-15BD-0A3C-D4B3-0A9F449D662D}"/>
              </a:ext>
            </a:extLst>
          </p:cNvPr>
          <p:cNvSpPr txBox="1"/>
          <p:nvPr/>
        </p:nvSpPr>
        <p:spPr>
          <a:xfrm>
            <a:off x="684213" y="2674938"/>
            <a:ext cx="3671887" cy="369887"/>
          </a:xfrm>
          <a:prstGeom prst="rect">
            <a:avLst/>
          </a:prstGeom>
          <a:solidFill>
            <a:schemeClr val="accent1">
              <a:lumMod val="20000"/>
              <a:lumOff val="80000"/>
            </a:schemeClr>
          </a:solidFill>
        </p:spPr>
        <p:txBody>
          <a:bodyPr>
            <a:spAutoFit/>
          </a:bodyPr>
          <a:lstStyle>
            <a:lvl1pPr>
              <a:defRPr sz="2000" u="sng">
                <a:solidFill>
                  <a:schemeClr val="tx1"/>
                </a:solidFill>
                <a:latin typeface="Times New Roman" charset="0"/>
                <a:ea typeface="MS PGothic" charset="0"/>
                <a:cs typeface="MS PGothic" charset="0"/>
              </a:defRPr>
            </a:lvl1pPr>
            <a:lvl2pPr marL="742950" indent="-285750">
              <a:defRPr sz="2000" u="sng">
                <a:solidFill>
                  <a:schemeClr val="tx1"/>
                </a:solidFill>
                <a:latin typeface="Times New Roman" charset="0"/>
                <a:ea typeface="MS PGothic" charset="0"/>
                <a:cs typeface="MS PGothic" charset="0"/>
              </a:defRPr>
            </a:lvl2pPr>
            <a:lvl3pPr marL="1143000" indent="-228600">
              <a:defRPr sz="2000" u="sng">
                <a:solidFill>
                  <a:schemeClr val="tx1"/>
                </a:solidFill>
                <a:latin typeface="Times New Roman" charset="0"/>
                <a:ea typeface="MS PGothic" charset="0"/>
                <a:cs typeface="MS PGothic" charset="0"/>
              </a:defRPr>
            </a:lvl3pPr>
            <a:lvl4pPr marL="1600200" indent="-228600">
              <a:defRPr sz="2000" u="sng">
                <a:solidFill>
                  <a:schemeClr val="tx1"/>
                </a:solidFill>
                <a:latin typeface="Times New Roman" charset="0"/>
                <a:ea typeface="MS PGothic" charset="0"/>
                <a:cs typeface="MS PGothic" charset="0"/>
              </a:defRPr>
            </a:lvl4pPr>
            <a:lvl5pPr marL="2057400" indent="-228600">
              <a:defRPr sz="2000" u="sng">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000" u="sng">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000" u="sng">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000" u="sng">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000" u="sng">
                <a:solidFill>
                  <a:schemeClr val="tx1"/>
                </a:solidFill>
                <a:latin typeface="Times New Roman" charset="0"/>
                <a:ea typeface="MS PGothic" charset="0"/>
                <a:cs typeface="MS PGothic" charset="0"/>
              </a:defRPr>
            </a:lvl9pPr>
          </a:lstStyle>
          <a:p>
            <a:pPr>
              <a:defRPr/>
            </a:pPr>
            <a:r>
              <a:rPr lang="en-US" sz="1800" u="none" dirty="0"/>
              <a:t>Eduardo es un </a:t>
            </a:r>
            <a:r>
              <a:rPr lang="en-US" sz="1800" u="none" dirty="0" err="1"/>
              <a:t>número</a:t>
            </a:r>
            <a:r>
              <a:rPr lang="en-US" sz="1800" u="none" dirty="0"/>
              <a:t> </a:t>
            </a:r>
            <a:r>
              <a:rPr lang="en-US" sz="1800" u="none" dirty="0" err="1"/>
              <a:t>racional</a:t>
            </a:r>
            <a:r>
              <a:rPr lang="en-US" sz="1800" u="none" dirty="0"/>
              <a:t> </a:t>
            </a:r>
            <a:endParaRPr lang="es-AR" sz="1800" u="none" dirty="0"/>
          </a:p>
        </p:txBody>
      </p:sp>
      <p:sp>
        <p:nvSpPr>
          <p:cNvPr id="16" name="TextBox 15">
            <a:extLst>
              <a:ext uri="{FF2B5EF4-FFF2-40B4-BE49-F238E27FC236}">
                <a16:creationId xmlns:a16="http://schemas.microsoft.com/office/drawing/2014/main" id="{23D37A0A-AEE7-A70C-789D-81ABF61AE551}"/>
              </a:ext>
            </a:extLst>
          </p:cNvPr>
          <p:cNvSpPr txBox="1"/>
          <p:nvPr/>
        </p:nvSpPr>
        <p:spPr>
          <a:xfrm>
            <a:off x="4356100" y="3081338"/>
            <a:ext cx="2808288" cy="369887"/>
          </a:xfrm>
          <a:prstGeom prst="rect">
            <a:avLst/>
          </a:prstGeom>
          <a:solidFill>
            <a:schemeClr val="accent1">
              <a:lumMod val="20000"/>
              <a:lumOff val="80000"/>
            </a:schemeClr>
          </a:solidFill>
        </p:spPr>
        <p:txBody>
          <a:bodyPr>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defRPr/>
            </a:pPr>
            <a:r>
              <a:rPr lang="en-US" altLang="es-AR" sz="1800" u="none"/>
              <a:t>¿Qué hora es?</a:t>
            </a:r>
            <a:endParaRPr lang="es-AR" altLang="es-AR" sz="1800" u="none"/>
          </a:p>
        </p:txBody>
      </p:sp>
      <p:sp>
        <p:nvSpPr>
          <p:cNvPr id="17" name="TextBox 16">
            <a:extLst>
              <a:ext uri="{FF2B5EF4-FFF2-40B4-BE49-F238E27FC236}">
                <a16:creationId xmlns:a16="http://schemas.microsoft.com/office/drawing/2014/main" id="{F81C71B2-9A19-8C1F-D2B4-3A59B9C092EB}"/>
              </a:ext>
            </a:extLst>
          </p:cNvPr>
          <p:cNvSpPr txBox="1"/>
          <p:nvPr/>
        </p:nvSpPr>
        <p:spPr>
          <a:xfrm>
            <a:off x="684213" y="3489325"/>
            <a:ext cx="3671887" cy="369888"/>
          </a:xfrm>
          <a:prstGeom prst="rect">
            <a:avLst/>
          </a:prstGeom>
          <a:solidFill>
            <a:schemeClr val="accent1">
              <a:lumMod val="20000"/>
              <a:lumOff val="80000"/>
            </a:schemeClr>
          </a:solidFill>
        </p:spPr>
        <p:txBody>
          <a:bodyPr>
            <a:spAutoFit/>
          </a:bodyPr>
          <a:lstStyle>
            <a:lvl1pPr>
              <a:defRPr sz="2000" u="sng">
                <a:solidFill>
                  <a:schemeClr val="tx1"/>
                </a:solidFill>
                <a:latin typeface="Times New Roman" charset="0"/>
                <a:ea typeface="ＭＳ Ｐゴシック" charset="0"/>
                <a:cs typeface="ＭＳ Ｐゴシック" charset="0"/>
              </a:defRPr>
            </a:lvl1pPr>
            <a:lvl2pPr marL="37931725" indent="-37474525">
              <a:defRPr sz="2000" u="sng">
                <a:solidFill>
                  <a:schemeClr val="tx1"/>
                </a:solidFill>
                <a:latin typeface="Times New Roman" charset="0"/>
                <a:ea typeface="ＭＳ Ｐゴシック" charset="0"/>
              </a:defRPr>
            </a:lvl2pPr>
            <a:lvl3pPr>
              <a:defRPr sz="2000" u="sng">
                <a:solidFill>
                  <a:schemeClr val="tx1"/>
                </a:solidFill>
                <a:latin typeface="Times New Roman" charset="0"/>
                <a:ea typeface="ＭＳ Ｐゴシック" charset="0"/>
              </a:defRPr>
            </a:lvl3pPr>
            <a:lvl4pPr>
              <a:defRPr sz="2000" u="sng">
                <a:solidFill>
                  <a:schemeClr val="tx1"/>
                </a:solidFill>
                <a:latin typeface="Times New Roman" charset="0"/>
                <a:ea typeface="ＭＳ Ｐゴシック" charset="0"/>
              </a:defRPr>
            </a:lvl4pPr>
            <a:lvl5pPr>
              <a:defRPr sz="2000" u="sng">
                <a:solidFill>
                  <a:schemeClr val="tx1"/>
                </a:solidFill>
                <a:latin typeface="Times New Roman" charset="0"/>
                <a:ea typeface="ＭＳ Ｐゴシック" charset="0"/>
              </a:defRPr>
            </a:lvl5pPr>
            <a:lvl6pPr marL="457200" eaLnBrk="0" fontAlgn="base" hangingPunct="0">
              <a:spcBef>
                <a:spcPct val="0"/>
              </a:spcBef>
              <a:spcAft>
                <a:spcPct val="0"/>
              </a:spcAft>
              <a:defRPr sz="2000" u="sng">
                <a:solidFill>
                  <a:schemeClr val="tx1"/>
                </a:solidFill>
                <a:latin typeface="Times New Roman" charset="0"/>
                <a:ea typeface="ＭＳ Ｐゴシック" charset="0"/>
              </a:defRPr>
            </a:lvl6pPr>
            <a:lvl7pPr marL="914400" eaLnBrk="0" fontAlgn="base" hangingPunct="0">
              <a:spcBef>
                <a:spcPct val="0"/>
              </a:spcBef>
              <a:spcAft>
                <a:spcPct val="0"/>
              </a:spcAft>
              <a:defRPr sz="2000" u="sng">
                <a:solidFill>
                  <a:schemeClr val="tx1"/>
                </a:solidFill>
                <a:latin typeface="Times New Roman" charset="0"/>
                <a:ea typeface="ＭＳ Ｐゴシック" charset="0"/>
              </a:defRPr>
            </a:lvl7pPr>
            <a:lvl8pPr marL="1371600" eaLnBrk="0" fontAlgn="base" hangingPunct="0">
              <a:spcBef>
                <a:spcPct val="0"/>
              </a:spcBef>
              <a:spcAft>
                <a:spcPct val="0"/>
              </a:spcAft>
              <a:defRPr sz="2000" u="sng">
                <a:solidFill>
                  <a:schemeClr val="tx1"/>
                </a:solidFill>
                <a:latin typeface="Times New Roman" charset="0"/>
                <a:ea typeface="ＭＳ Ｐゴシック" charset="0"/>
              </a:defRPr>
            </a:lvl8pPr>
            <a:lvl9pPr marL="1828800" eaLnBrk="0" fontAlgn="base" hangingPunct="0">
              <a:spcBef>
                <a:spcPct val="0"/>
              </a:spcBef>
              <a:spcAft>
                <a:spcPct val="0"/>
              </a:spcAft>
              <a:defRPr sz="2000" u="sng">
                <a:solidFill>
                  <a:schemeClr val="tx1"/>
                </a:solidFill>
                <a:latin typeface="Times New Roman" charset="0"/>
                <a:ea typeface="ＭＳ Ｐゴシック" charset="0"/>
              </a:defRPr>
            </a:lvl9pPr>
          </a:lstStyle>
          <a:p>
            <a:pPr>
              <a:defRPr/>
            </a:pPr>
            <a:r>
              <a:rPr lang="en-US" sz="1800" u="none" dirty="0"/>
              <a:t>El </a:t>
            </a:r>
            <a:r>
              <a:rPr lang="en-US" sz="1800" u="none" dirty="0" err="1"/>
              <a:t>doble</a:t>
            </a:r>
            <a:r>
              <a:rPr lang="en-US" sz="1800" u="none" dirty="0"/>
              <a:t> de 3 </a:t>
            </a:r>
            <a:r>
              <a:rPr lang="en-US" sz="1800" u="none" dirty="0" err="1"/>
              <a:t>es</a:t>
            </a:r>
            <a:r>
              <a:rPr lang="en-US" sz="1800" u="none" dirty="0"/>
              <a:t> 5</a:t>
            </a:r>
            <a:endParaRPr lang="es-AR" sz="1800" u="none" dirty="0"/>
          </a:p>
        </p:txBody>
      </p:sp>
      <p:sp>
        <p:nvSpPr>
          <p:cNvPr id="18" name="TextBox 17">
            <a:extLst>
              <a:ext uri="{FF2B5EF4-FFF2-40B4-BE49-F238E27FC236}">
                <a16:creationId xmlns:a16="http://schemas.microsoft.com/office/drawing/2014/main" id="{6C8D38BC-01A5-A3A9-EE7A-964BD9074CD8}"/>
              </a:ext>
            </a:extLst>
          </p:cNvPr>
          <p:cNvSpPr txBox="1"/>
          <p:nvPr/>
        </p:nvSpPr>
        <p:spPr>
          <a:xfrm>
            <a:off x="4356100" y="4153644"/>
            <a:ext cx="2808288" cy="923330"/>
          </a:xfrm>
          <a:prstGeom prst="rect">
            <a:avLst/>
          </a:prstGeom>
          <a:solidFill>
            <a:schemeClr val="accent1">
              <a:lumMod val="20000"/>
              <a:lumOff val="80000"/>
            </a:schemeClr>
          </a:solidFill>
        </p:spPr>
        <p:txBody>
          <a:bodyPr>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defRPr/>
            </a:pPr>
            <a:r>
              <a:rPr lang="en-US" altLang="es-AR" sz="1800" u="none" dirty="0"/>
              <a:t>Sea </a:t>
            </a:r>
            <a:r>
              <a:rPr lang="en-US" altLang="es-AR" sz="1800" u="none" dirty="0" err="1"/>
              <a:t>en</a:t>
            </a:r>
            <a:r>
              <a:rPr lang="en-US" altLang="es-AR" sz="1800" u="none" dirty="0"/>
              <a:t> hora </a:t>
            </a:r>
            <a:r>
              <a:rPr lang="en-US" altLang="es-AR" sz="1800" u="none" dirty="0" err="1"/>
              <a:t>buena</a:t>
            </a:r>
            <a:endParaRPr lang="en-US" altLang="es-AR" sz="1800" u="none" dirty="0"/>
          </a:p>
          <a:p>
            <a:pPr>
              <a:defRPr/>
            </a:pPr>
            <a:endParaRPr lang="en-US" altLang="es-AR" sz="1800" u="none" dirty="0"/>
          </a:p>
          <a:p>
            <a:pPr>
              <a:defRPr/>
            </a:pPr>
            <a:endParaRPr lang="es-AR" altLang="es-AR" sz="1800" u="none" dirty="0"/>
          </a:p>
        </p:txBody>
      </p:sp>
      <p:pic>
        <p:nvPicPr>
          <p:cNvPr id="23567" name="Picture 3" descr="unsl.jpeg">
            <a:extLst>
              <a:ext uri="{FF2B5EF4-FFF2-40B4-BE49-F238E27FC236}">
                <a16:creationId xmlns:a16="http://schemas.microsoft.com/office/drawing/2014/main" id="{184D7C6F-4A05-CA8E-E286-E769FF1B27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2122" y="5227842"/>
            <a:ext cx="290616" cy="365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8" name="Picture 4" descr="fcfmyn.jpeg">
            <a:extLst>
              <a:ext uri="{FF2B5EF4-FFF2-40B4-BE49-F238E27FC236}">
                <a16:creationId xmlns:a16="http://schemas.microsoft.com/office/drawing/2014/main" id="{018B5A1C-BFBF-C0E5-3089-ABDB0E1D91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2355" y="5238285"/>
            <a:ext cx="367307" cy="326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9" name="Picture 5" descr="dpto.jpeg">
            <a:extLst>
              <a:ext uri="{FF2B5EF4-FFF2-40B4-BE49-F238E27FC236}">
                <a16:creationId xmlns:a16="http://schemas.microsoft.com/office/drawing/2014/main" id="{436E81C2-526F-59E5-168C-7F41939CD7D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194127"/>
            <a:ext cx="400943" cy="37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52C5A50B-1D59-3B18-06FE-3D02C30AD337}"/>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2">
            <a:extLst>
              <a:ext uri="{FF2B5EF4-FFF2-40B4-BE49-F238E27FC236}">
                <a16:creationId xmlns:a16="http://schemas.microsoft.com/office/drawing/2014/main" id="{03CA7E9C-9455-8652-1395-3D2CA278F72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fld id="{6B372827-E269-1A44-9DE2-6F59E39FCB67}" type="slidenum">
              <a:rPr lang="es-ES_tradnl" altLang="es-AR" sz="1000">
                <a:solidFill>
                  <a:srgbClr val="045C75"/>
                </a:solidFill>
              </a:rPr>
              <a:pPr/>
              <a:t>9</a:t>
            </a:fld>
            <a:endParaRPr lang="es-ES_tradnl" altLang="es-AR" sz="1000">
              <a:solidFill>
                <a:srgbClr val="045C75"/>
              </a:solidFill>
            </a:endParaRPr>
          </a:p>
        </p:txBody>
      </p:sp>
      <p:sp>
        <p:nvSpPr>
          <p:cNvPr id="24578" name="Text Box 2056">
            <a:extLst>
              <a:ext uri="{FF2B5EF4-FFF2-40B4-BE49-F238E27FC236}">
                <a16:creationId xmlns:a16="http://schemas.microsoft.com/office/drawing/2014/main" id="{37BDA5B9-CA15-3A15-8E64-3BD2162E3D3C}"/>
              </a:ext>
            </a:extLst>
          </p:cNvPr>
          <p:cNvSpPr txBox="1">
            <a:spLocks noChangeArrowheads="1"/>
          </p:cNvSpPr>
          <p:nvPr/>
        </p:nvSpPr>
        <p:spPr bwMode="auto">
          <a:xfrm>
            <a:off x="444500" y="841375"/>
            <a:ext cx="211137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s-ES_tradnl" altLang="es-AR" b="1" u="none"/>
              <a:t>Proposiciones</a:t>
            </a:r>
          </a:p>
        </p:txBody>
      </p:sp>
      <p:pic>
        <p:nvPicPr>
          <p:cNvPr id="24579" name="Picture 3" descr="unsl.jpeg">
            <a:extLst>
              <a:ext uri="{FF2B5EF4-FFF2-40B4-BE49-F238E27FC236}">
                <a16:creationId xmlns:a16="http://schemas.microsoft.com/office/drawing/2014/main" id="{BC1515DB-BB2F-7867-2B91-755291AEA3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9838" y="5089525"/>
            <a:ext cx="342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descr="fcfmyn.jpeg">
            <a:extLst>
              <a:ext uri="{FF2B5EF4-FFF2-40B4-BE49-F238E27FC236}">
                <a16:creationId xmlns:a16="http://schemas.microsoft.com/office/drawing/2014/main" id="{8F0D748E-1B9D-C5AD-D0A3-CACCBA47B2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275" y="5106988"/>
            <a:ext cx="433388"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dpto.jpeg">
            <a:extLst>
              <a:ext uri="{FF2B5EF4-FFF2-40B4-BE49-F238E27FC236}">
                <a16:creationId xmlns:a16="http://schemas.microsoft.com/office/drawing/2014/main" id="{11CC0C8D-131F-877A-B211-B5C6D1A6B87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054600"/>
            <a:ext cx="4730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13">
            <a:extLst>
              <a:ext uri="{FF2B5EF4-FFF2-40B4-BE49-F238E27FC236}">
                <a16:creationId xmlns:a16="http://schemas.microsoft.com/office/drawing/2014/main" id="{8AA59A58-D010-70D1-7AC1-2587D7785E5C}"/>
              </a:ext>
            </a:extLst>
          </p:cNvPr>
          <p:cNvSpPr txBox="1">
            <a:spLocks noChangeArrowheads="1"/>
          </p:cNvSpPr>
          <p:nvPr/>
        </p:nvSpPr>
        <p:spPr bwMode="auto">
          <a:xfrm>
            <a:off x="5664200" y="625475"/>
            <a:ext cx="2751138"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7925" tIns="38963" rIns="77925" bIns="38963">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b="1" u="none">
                <a:latin typeface="Arial" panose="020B0604020202020204" pitchFamily="34" charset="0"/>
              </a:rPr>
              <a:t>Lógica Proposicional</a:t>
            </a:r>
            <a:endParaRPr lang="es-ES_tradnl" altLang="es-AR" b="1" u="none"/>
          </a:p>
        </p:txBody>
      </p:sp>
      <p:sp>
        <p:nvSpPr>
          <p:cNvPr id="17" name="TextBox 16">
            <a:extLst>
              <a:ext uri="{FF2B5EF4-FFF2-40B4-BE49-F238E27FC236}">
                <a16:creationId xmlns:a16="http://schemas.microsoft.com/office/drawing/2014/main" id="{5E2F209B-3272-A8D8-97B4-A8D42A4569B7}"/>
              </a:ext>
            </a:extLst>
          </p:cNvPr>
          <p:cNvSpPr txBox="1"/>
          <p:nvPr/>
        </p:nvSpPr>
        <p:spPr>
          <a:xfrm>
            <a:off x="323850" y="1489075"/>
            <a:ext cx="8686800" cy="7080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defRPr/>
            </a:pPr>
            <a:r>
              <a:rPr lang="en-US" altLang="es-AR" u="none">
                <a:solidFill>
                  <a:srgbClr val="000000"/>
                </a:solidFill>
                <a:latin typeface="Constantia" panose="02030602050306030303" pitchFamily="18" charset="0"/>
              </a:rPr>
              <a:t>La </a:t>
            </a:r>
            <a:r>
              <a:rPr lang="en-US" altLang="es-AR" b="1" i="1" u="none">
                <a:solidFill>
                  <a:srgbClr val="03495C"/>
                </a:solidFill>
                <a:latin typeface="Constantia" panose="02030602050306030303" pitchFamily="18" charset="0"/>
              </a:rPr>
              <a:t>proposición</a:t>
            </a:r>
            <a:r>
              <a:rPr lang="en-US" altLang="es-AR" b="1" i="1" u="none">
                <a:solidFill>
                  <a:srgbClr val="000000"/>
                </a:solidFill>
                <a:latin typeface="Constantia" panose="02030602050306030303" pitchFamily="18" charset="0"/>
              </a:rPr>
              <a:t> </a:t>
            </a:r>
            <a:r>
              <a:rPr lang="en-US" altLang="es-AR" u="none">
                <a:solidFill>
                  <a:srgbClr val="000000"/>
                </a:solidFill>
                <a:latin typeface="Constantia" panose="02030602050306030303" pitchFamily="18" charset="0"/>
              </a:rPr>
              <a:t> es una oración </a:t>
            </a:r>
            <a:r>
              <a:rPr lang="en-US" altLang="es-AR" u="none">
                <a:latin typeface="Constantia" panose="02030602050306030303" pitchFamily="18" charset="0"/>
              </a:rPr>
              <a:t>aseverativa</a:t>
            </a:r>
            <a:r>
              <a:rPr lang="en-US" altLang="es-AR" u="none">
                <a:solidFill>
                  <a:srgbClr val="000000"/>
                </a:solidFill>
                <a:latin typeface="Constantia" panose="02030602050306030303" pitchFamily="18" charset="0"/>
              </a:rPr>
              <a:t> de la que tiene sentido decir si es </a:t>
            </a:r>
            <a:r>
              <a:rPr lang="en-US" altLang="es-AR" b="1" u="none">
                <a:solidFill>
                  <a:srgbClr val="000000"/>
                </a:solidFill>
                <a:latin typeface="Constantia" panose="02030602050306030303" pitchFamily="18" charset="0"/>
              </a:rPr>
              <a:t>verdadera</a:t>
            </a:r>
            <a:r>
              <a:rPr lang="en-US" altLang="es-AR" u="none">
                <a:solidFill>
                  <a:srgbClr val="000000"/>
                </a:solidFill>
                <a:latin typeface="Constantia" panose="02030602050306030303" pitchFamily="18" charset="0"/>
              </a:rPr>
              <a:t> o </a:t>
            </a:r>
            <a:r>
              <a:rPr lang="en-US" altLang="es-AR" b="1" u="none">
                <a:solidFill>
                  <a:srgbClr val="000000"/>
                </a:solidFill>
                <a:latin typeface="Constantia" panose="02030602050306030303" pitchFamily="18" charset="0"/>
              </a:rPr>
              <a:t>falsa</a:t>
            </a:r>
          </a:p>
        </p:txBody>
      </p:sp>
      <p:sp>
        <p:nvSpPr>
          <p:cNvPr id="18" name="TextBox 17">
            <a:extLst>
              <a:ext uri="{FF2B5EF4-FFF2-40B4-BE49-F238E27FC236}">
                <a16:creationId xmlns:a16="http://schemas.microsoft.com/office/drawing/2014/main" id="{136352E9-5E44-6DE6-6F6D-13D99EE6709A}"/>
              </a:ext>
            </a:extLst>
          </p:cNvPr>
          <p:cNvSpPr txBox="1"/>
          <p:nvPr/>
        </p:nvSpPr>
        <p:spPr>
          <a:xfrm>
            <a:off x="323850" y="2438400"/>
            <a:ext cx="8686800" cy="706438"/>
          </a:xfrm>
          <a:prstGeom prst="rect">
            <a:avLst/>
          </a:prstGeom>
          <a:ln>
            <a:solidFill>
              <a:srgbClr val="FF3300"/>
            </a:solidFill>
          </a:ln>
        </p:spPr>
        <p:style>
          <a:lnRef idx="2">
            <a:schemeClr val="accent1"/>
          </a:lnRef>
          <a:fillRef idx="1">
            <a:schemeClr val="lt1"/>
          </a:fillRef>
          <a:effectRef idx="0">
            <a:schemeClr val="accent1"/>
          </a:effectRef>
          <a:fontRef idx="minor">
            <a:schemeClr val="dk1"/>
          </a:fontRef>
        </p:style>
        <p:txBody>
          <a:bodyPr>
            <a:spAutoFit/>
          </a:bodyPr>
          <a:lstStyle>
            <a:lvl1pPr>
              <a:defRPr sz="2000" u="sng">
                <a:solidFill>
                  <a:schemeClr val="tx1"/>
                </a:solidFill>
                <a:latin typeface="Times New Roman" charset="0"/>
                <a:ea typeface="ＭＳ Ｐゴシック" charset="0"/>
                <a:cs typeface="ＭＳ Ｐゴシック" charset="0"/>
              </a:defRPr>
            </a:lvl1pPr>
            <a:lvl2pPr marL="37931725" indent="-37474525">
              <a:defRPr sz="2000" u="sng">
                <a:solidFill>
                  <a:schemeClr val="tx1"/>
                </a:solidFill>
                <a:latin typeface="Times New Roman" charset="0"/>
                <a:ea typeface="ＭＳ Ｐゴシック" charset="0"/>
              </a:defRPr>
            </a:lvl2pPr>
            <a:lvl3pPr>
              <a:defRPr sz="2000" u="sng">
                <a:solidFill>
                  <a:schemeClr val="tx1"/>
                </a:solidFill>
                <a:latin typeface="Times New Roman" charset="0"/>
                <a:ea typeface="ＭＳ Ｐゴシック" charset="0"/>
              </a:defRPr>
            </a:lvl3pPr>
            <a:lvl4pPr>
              <a:defRPr sz="2000" u="sng">
                <a:solidFill>
                  <a:schemeClr val="tx1"/>
                </a:solidFill>
                <a:latin typeface="Times New Roman" charset="0"/>
                <a:ea typeface="ＭＳ Ｐゴシック" charset="0"/>
              </a:defRPr>
            </a:lvl4pPr>
            <a:lvl5pPr>
              <a:defRPr sz="2000" u="sng">
                <a:solidFill>
                  <a:schemeClr val="tx1"/>
                </a:solidFill>
                <a:latin typeface="Times New Roman" charset="0"/>
                <a:ea typeface="ＭＳ Ｐゴシック" charset="0"/>
              </a:defRPr>
            </a:lvl5pPr>
            <a:lvl6pPr marL="457200" eaLnBrk="0" fontAlgn="base" hangingPunct="0">
              <a:spcBef>
                <a:spcPct val="0"/>
              </a:spcBef>
              <a:spcAft>
                <a:spcPct val="0"/>
              </a:spcAft>
              <a:defRPr sz="2000" u="sng">
                <a:solidFill>
                  <a:schemeClr val="tx1"/>
                </a:solidFill>
                <a:latin typeface="Times New Roman" charset="0"/>
                <a:ea typeface="ＭＳ Ｐゴシック" charset="0"/>
              </a:defRPr>
            </a:lvl6pPr>
            <a:lvl7pPr marL="914400" eaLnBrk="0" fontAlgn="base" hangingPunct="0">
              <a:spcBef>
                <a:spcPct val="0"/>
              </a:spcBef>
              <a:spcAft>
                <a:spcPct val="0"/>
              </a:spcAft>
              <a:defRPr sz="2000" u="sng">
                <a:solidFill>
                  <a:schemeClr val="tx1"/>
                </a:solidFill>
                <a:latin typeface="Times New Roman" charset="0"/>
                <a:ea typeface="ＭＳ Ｐゴシック" charset="0"/>
              </a:defRPr>
            </a:lvl7pPr>
            <a:lvl8pPr marL="1371600" eaLnBrk="0" fontAlgn="base" hangingPunct="0">
              <a:spcBef>
                <a:spcPct val="0"/>
              </a:spcBef>
              <a:spcAft>
                <a:spcPct val="0"/>
              </a:spcAft>
              <a:defRPr sz="2000" u="sng">
                <a:solidFill>
                  <a:schemeClr val="tx1"/>
                </a:solidFill>
                <a:latin typeface="Times New Roman" charset="0"/>
                <a:ea typeface="ＭＳ Ｐゴシック" charset="0"/>
              </a:defRPr>
            </a:lvl8pPr>
            <a:lvl9pPr marL="1828800" eaLnBrk="0" fontAlgn="base" hangingPunct="0">
              <a:spcBef>
                <a:spcPct val="0"/>
              </a:spcBef>
              <a:spcAft>
                <a:spcPct val="0"/>
              </a:spcAft>
              <a:defRPr sz="2000" u="sng">
                <a:solidFill>
                  <a:schemeClr val="tx1"/>
                </a:solidFill>
                <a:latin typeface="Times New Roman" charset="0"/>
                <a:ea typeface="ＭＳ Ｐゴシック" charset="0"/>
              </a:defRPr>
            </a:lvl9pPr>
          </a:lstStyle>
          <a:p>
            <a:pPr algn="just">
              <a:defRPr/>
            </a:pPr>
            <a:r>
              <a:rPr lang="en-US" u="none" dirty="0" err="1">
                <a:solidFill>
                  <a:srgbClr val="000000"/>
                </a:solidFill>
                <a:latin typeface="Constantia" charset="0"/>
              </a:rPr>
              <a:t>Todas</a:t>
            </a:r>
            <a:r>
              <a:rPr lang="en-US" u="none" dirty="0">
                <a:solidFill>
                  <a:srgbClr val="000000"/>
                </a:solidFill>
                <a:latin typeface="Constantia" charset="0"/>
              </a:rPr>
              <a:t> </a:t>
            </a:r>
            <a:r>
              <a:rPr lang="en-US" u="none" dirty="0" err="1">
                <a:solidFill>
                  <a:srgbClr val="000000"/>
                </a:solidFill>
                <a:latin typeface="Constantia" charset="0"/>
              </a:rPr>
              <a:t>las</a:t>
            </a:r>
            <a:r>
              <a:rPr lang="en-US" u="none" dirty="0">
                <a:solidFill>
                  <a:srgbClr val="000000"/>
                </a:solidFill>
                <a:latin typeface="Constantia" charset="0"/>
              </a:rPr>
              <a:t> </a:t>
            </a:r>
            <a:r>
              <a:rPr lang="en-US" u="none" dirty="0" err="1">
                <a:solidFill>
                  <a:srgbClr val="000000"/>
                </a:solidFill>
                <a:latin typeface="Constantia" charset="0"/>
              </a:rPr>
              <a:t>proposiciones</a:t>
            </a:r>
            <a:r>
              <a:rPr lang="en-US" u="none" dirty="0">
                <a:solidFill>
                  <a:srgbClr val="000000"/>
                </a:solidFill>
                <a:latin typeface="Constantia" charset="0"/>
              </a:rPr>
              <a:t> son </a:t>
            </a:r>
            <a:r>
              <a:rPr lang="en-US" u="none" dirty="0" err="1">
                <a:solidFill>
                  <a:srgbClr val="000000"/>
                </a:solidFill>
                <a:latin typeface="Constantia" charset="0"/>
              </a:rPr>
              <a:t>enunciados</a:t>
            </a:r>
            <a:r>
              <a:rPr lang="en-US" u="none" dirty="0">
                <a:solidFill>
                  <a:srgbClr val="000000"/>
                </a:solidFill>
                <a:latin typeface="Constantia" charset="0"/>
              </a:rPr>
              <a:t> </a:t>
            </a:r>
            <a:r>
              <a:rPr lang="en-US" u="none" dirty="0" err="1">
                <a:solidFill>
                  <a:srgbClr val="000000"/>
                </a:solidFill>
                <a:latin typeface="Constantia" charset="0"/>
              </a:rPr>
              <a:t>pero</a:t>
            </a:r>
            <a:r>
              <a:rPr lang="en-US" u="none" dirty="0">
                <a:solidFill>
                  <a:srgbClr val="000000"/>
                </a:solidFill>
                <a:latin typeface="Constantia" charset="0"/>
              </a:rPr>
              <a:t> no </a:t>
            </a:r>
            <a:r>
              <a:rPr lang="en-US" u="none" dirty="0" err="1">
                <a:solidFill>
                  <a:srgbClr val="000000"/>
                </a:solidFill>
                <a:latin typeface="Constantia" charset="0"/>
              </a:rPr>
              <a:t>todos</a:t>
            </a:r>
            <a:r>
              <a:rPr lang="en-US" u="none" dirty="0">
                <a:solidFill>
                  <a:srgbClr val="000000"/>
                </a:solidFill>
                <a:latin typeface="Constantia" charset="0"/>
              </a:rPr>
              <a:t> los </a:t>
            </a:r>
            <a:r>
              <a:rPr lang="en-US" u="none" dirty="0" err="1">
                <a:solidFill>
                  <a:srgbClr val="000000"/>
                </a:solidFill>
                <a:latin typeface="Constantia" charset="0"/>
              </a:rPr>
              <a:t>enunciados</a:t>
            </a:r>
            <a:r>
              <a:rPr lang="en-US" u="none" dirty="0">
                <a:solidFill>
                  <a:srgbClr val="000000"/>
                </a:solidFill>
                <a:latin typeface="Constantia" charset="0"/>
              </a:rPr>
              <a:t> son </a:t>
            </a:r>
            <a:r>
              <a:rPr lang="en-US" u="none" dirty="0" err="1">
                <a:solidFill>
                  <a:srgbClr val="000000"/>
                </a:solidFill>
                <a:latin typeface="Constantia" charset="0"/>
              </a:rPr>
              <a:t>proposiciones</a:t>
            </a:r>
            <a:endParaRPr lang="en-US" b="1" u="none" dirty="0">
              <a:solidFill>
                <a:srgbClr val="000000"/>
              </a:solidFill>
              <a:latin typeface="Constantia" charset="0"/>
            </a:endParaRPr>
          </a:p>
        </p:txBody>
      </p:sp>
      <p:sp>
        <p:nvSpPr>
          <p:cNvPr id="2" name="TextBox 1">
            <a:extLst>
              <a:ext uri="{FF2B5EF4-FFF2-40B4-BE49-F238E27FC236}">
                <a16:creationId xmlns:a16="http://schemas.microsoft.com/office/drawing/2014/main" id="{8488FB4E-53EE-0E7A-1384-B3AB308D4556}"/>
              </a:ext>
            </a:extLst>
          </p:cNvPr>
          <p:cNvSpPr txBox="1">
            <a:spLocks noChangeArrowheads="1"/>
          </p:cNvSpPr>
          <p:nvPr/>
        </p:nvSpPr>
        <p:spPr bwMode="auto">
          <a:xfrm>
            <a:off x="611188" y="3289300"/>
            <a:ext cx="1211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n-US" altLang="es-AR" b="1"/>
              <a:t>Ejemplos</a:t>
            </a:r>
            <a:endParaRPr lang="en-US" altLang="es-AR"/>
          </a:p>
        </p:txBody>
      </p:sp>
      <p:sp>
        <p:nvSpPr>
          <p:cNvPr id="3" name="TextBox 2">
            <a:extLst>
              <a:ext uri="{FF2B5EF4-FFF2-40B4-BE49-F238E27FC236}">
                <a16:creationId xmlns:a16="http://schemas.microsoft.com/office/drawing/2014/main" id="{556FB8CA-2408-0D72-E194-73E30489B77C}"/>
              </a:ext>
            </a:extLst>
          </p:cNvPr>
          <p:cNvSpPr txBox="1">
            <a:spLocks noChangeArrowheads="1"/>
          </p:cNvSpPr>
          <p:nvPr/>
        </p:nvSpPr>
        <p:spPr bwMode="auto">
          <a:xfrm>
            <a:off x="900113" y="3794125"/>
            <a:ext cx="376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n-US" altLang="es-AR" u="none"/>
              <a:t>Dolly fue la primera oveja clonada</a:t>
            </a:r>
          </a:p>
        </p:txBody>
      </p:sp>
      <p:sp>
        <p:nvSpPr>
          <p:cNvPr id="21" name="TextBox 20">
            <a:extLst>
              <a:ext uri="{FF2B5EF4-FFF2-40B4-BE49-F238E27FC236}">
                <a16:creationId xmlns:a16="http://schemas.microsoft.com/office/drawing/2014/main" id="{61C223B6-7AEB-CF75-0D79-14FEB9EACBB2}"/>
              </a:ext>
            </a:extLst>
          </p:cNvPr>
          <p:cNvSpPr txBox="1">
            <a:spLocks noChangeArrowheads="1"/>
          </p:cNvSpPr>
          <p:nvPr/>
        </p:nvSpPr>
        <p:spPr bwMode="auto">
          <a:xfrm>
            <a:off x="900113" y="4297363"/>
            <a:ext cx="2851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n-US" altLang="es-AR" u="none"/>
              <a:t>El átomo es una molécula</a:t>
            </a:r>
          </a:p>
        </p:txBody>
      </p:sp>
      <p:sp>
        <p:nvSpPr>
          <p:cNvPr id="5" name="Right Brace 4">
            <a:extLst>
              <a:ext uri="{FF2B5EF4-FFF2-40B4-BE49-F238E27FC236}">
                <a16:creationId xmlns:a16="http://schemas.microsoft.com/office/drawing/2014/main" id="{374B0A8C-336E-C57B-4B0C-D524FD111CBF}"/>
              </a:ext>
            </a:extLst>
          </p:cNvPr>
          <p:cNvSpPr>
            <a:spLocks/>
          </p:cNvSpPr>
          <p:nvPr/>
        </p:nvSpPr>
        <p:spPr bwMode="auto">
          <a:xfrm>
            <a:off x="4932363" y="3794125"/>
            <a:ext cx="215900" cy="792163"/>
          </a:xfrm>
          <a:prstGeom prst="rightBrace">
            <a:avLst>
              <a:gd name="adj1" fmla="val 8340"/>
              <a:gd name="adj2" fmla="val 50000"/>
            </a:avLst>
          </a:prstGeom>
          <a:noFill/>
          <a:ln w="25400">
            <a:solidFill>
              <a:schemeClr val="accent1"/>
            </a:solidFill>
            <a:round/>
            <a:headEnd/>
            <a:tailEnd/>
          </a:ln>
          <a:effectLst>
            <a:outerShdw blurRad="57150" dist="38100" dir="5400000" algn="ctr" rotWithShape="0">
              <a:srgbClr val="002041">
                <a:alpha val="48000"/>
              </a:srgbClr>
            </a:outerShdw>
          </a:effectLst>
        </p:spPr>
        <p:txBody>
          <a:bodyPr anchor="ctr"/>
          <a:lstStyle/>
          <a:p>
            <a:pPr algn="ctr">
              <a:defRPr/>
            </a:pPr>
            <a:endParaRPr lang="en-US">
              <a:latin typeface="+mn-lt"/>
              <a:ea typeface="+mn-ea"/>
            </a:endParaRPr>
          </a:p>
        </p:txBody>
      </p:sp>
      <p:sp>
        <p:nvSpPr>
          <p:cNvPr id="6" name="TextBox 5">
            <a:extLst>
              <a:ext uri="{FF2B5EF4-FFF2-40B4-BE49-F238E27FC236}">
                <a16:creationId xmlns:a16="http://schemas.microsoft.com/office/drawing/2014/main" id="{73EDC8DF-F6DD-C503-E0AA-23F99D77AFD5}"/>
              </a:ext>
            </a:extLst>
          </p:cNvPr>
          <p:cNvSpPr txBox="1">
            <a:spLocks noChangeArrowheads="1"/>
          </p:cNvSpPr>
          <p:nvPr/>
        </p:nvSpPr>
        <p:spPr bwMode="auto">
          <a:xfrm>
            <a:off x="5219700" y="3937000"/>
            <a:ext cx="231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r>
              <a:rPr lang="en-US" altLang="es-AR" u="none">
                <a:latin typeface="Comic Sans MS" panose="030F0902030302020204" pitchFamily="66" charset="0"/>
              </a:rPr>
              <a:t>Son proposiciones</a:t>
            </a:r>
          </a:p>
        </p:txBody>
      </p:sp>
      <p:sp>
        <p:nvSpPr>
          <p:cNvPr id="4" name="Footer Placeholder 1">
            <a:extLst>
              <a:ext uri="{FF2B5EF4-FFF2-40B4-BE49-F238E27FC236}">
                <a16:creationId xmlns:a16="http://schemas.microsoft.com/office/drawing/2014/main" id="{9212F439-E76E-B3F8-677B-05B9BAED09CF}"/>
              </a:ext>
            </a:extLst>
          </p:cNvPr>
          <p:cNvSpPr>
            <a:spLocks noGrp="1"/>
          </p:cNvSpPr>
          <p:nvPr>
            <p:ph type="ftr" sz="quarter" idx="11"/>
          </p:nvPr>
        </p:nvSpPr>
        <p:spPr bwMode="auto">
          <a:xfrm>
            <a:off x="949325" y="5305425"/>
            <a:ext cx="8159750" cy="29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Times New Roman" panose="02020603050405020304" pitchFamily="18" charset="0"/>
                <a:ea typeface="MS PGothic" panose="020B0600070205080204" pitchFamily="34" charset="-128"/>
              </a:defRPr>
            </a:lvl1pPr>
            <a:lvl2pPr marL="742950" indent="-285750">
              <a:defRPr sz="2000" u="sng">
                <a:solidFill>
                  <a:schemeClr val="tx1"/>
                </a:solidFill>
                <a:latin typeface="Times New Roman" panose="02020603050405020304" pitchFamily="18" charset="0"/>
                <a:ea typeface="MS PGothic" panose="020B0600070205080204" pitchFamily="34" charset="-128"/>
              </a:defRPr>
            </a:lvl2pPr>
            <a:lvl3pPr marL="1143000" indent="-228600">
              <a:defRPr sz="2000" u="sng">
                <a:solidFill>
                  <a:schemeClr val="tx1"/>
                </a:solidFill>
                <a:latin typeface="Times New Roman" panose="02020603050405020304" pitchFamily="18" charset="0"/>
                <a:ea typeface="MS PGothic" panose="020B0600070205080204" pitchFamily="34" charset="-128"/>
              </a:defRPr>
            </a:lvl3pPr>
            <a:lvl4pPr marL="1600200" indent="-228600">
              <a:defRPr sz="2000" u="sng">
                <a:solidFill>
                  <a:schemeClr val="tx1"/>
                </a:solidFill>
                <a:latin typeface="Times New Roman" panose="02020603050405020304" pitchFamily="18" charset="0"/>
                <a:ea typeface="MS PGothic" panose="020B0600070205080204" pitchFamily="34" charset="-128"/>
              </a:defRPr>
            </a:lvl4pPr>
            <a:lvl5pPr marL="2057400" indent="-228600">
              <a:defRPr sz="2000" u="sng">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u="sng">
                <a:solidFill>
                  <a:schemeClr val="tx1"/>
                </a:solidFill>
                <a:latin typeface="Times New Roman" panose="02020603050405020304" pitchFamily="18" charset="0"/>
                <a:ea typeface="MS PGothic" panose="020B0600070205080204" pitchFamily="34" charset="-128"/>
              </a:defRPr>
            </a:lvl9pPr>
          </a:lstStyle>
          <a:p>
            <a:pPr algn="ctr"/>
            <a:r>
              <a:rPr lang="es-ES_tradnl" altLang="es-AR" sz="1000" u="none" dirty="0">
                <a:latin typeface="Comic Sans MS" panose="030F0902030302020204" pitchFamily="66" charset="0"/>
              </a:rPr>
              <a:t>Fundamentos de la Informática  - Dpto. de Informática </a:t>
            </a:r>
            <a:r>
              <a:rPr lang="mr-IN" altLang="es-AR" sz="1000" u="none" dirty="0">
                <a:latin typeface="Comic Sans MS" panose="030F0902030302020204" pitchFamily="66" charset="0"/>
              </a:rPr>
              <a:t>–</a:t>
            </a:r>
            <a:r>
              <a:rPr lang="es-ES_tradnl" altLang="es-AR" sz="1000" u="none" dirty="0">
                <a:latin typeface="Comic Sans MS" panose="030F0902030302020204" pitchFamily="66" charset="0"/>
              </a:rPr>
              <a:t> </a:t>
            </a:r>
            <a:r>
              <a:rPr lang="es-ES_tradnl" altLang="es-AR" sz="1000" u="none" dirty="0" err="1">
                <a:latin typeface="Comic Sans MS" panose="030F0902030302020204" pitchFamily="66" charset="0"/>
              </a:rPr>
              <a:t>FCFMyN</a:t>
            </a:r>
            <a:r>
              <a:rPr lang="es-ES_tradnl" altLang="es-AR" sz="1000" u="none" dirty="0">
                <a:latin typeface="Comic Sans MS" panose="030F0902030302020204" pitchFamily="66" charset="0"/>
              </a:rPr>
              <a:t> - 2024</a:t>
            </a:r>
            <a:endParaRPr lang="es-ES_tradnl" altLang="es-AR" sz="1200" u="none" dirty="0">
              <a:latin typeface="Comic Sans MS" panose="030F0902030302020204" pitchFamily="66"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100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100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1000"/>
                                  </p:stCondLst>
                                  <p:childTnLst>
                                    <p:set>
                                      <p:cBhvr>
                                        <p:cTn id="17" dur="1" fill="hold">
                                          <p:stCondLst>
                                            <p:cond delay="0"/>
                                          </p:stCondLst>
                                        </p:cTn>
                                        <p:tgtEl>
                                          <p:spTgt spid="3"/>
                                        </p:tgtEl>
                                        <p:attrNameLst>
                                          <p:attrName>style.visibility</p:attrName>
                                        </p:attrNameLst>
                                      </p:cBhvr>
                                      <p:to>
                                        <p:strVal val="visible"/>
                                      </p:to>
                                    </p:set>
                                  </p:childTnLst>
                                </p:cTn>
                              </p:par>
                            </p:childTnLst>
                          </p:cTn>
                        </p:par>
                        <p:par>
                          <p:cTn id="18" fill="hold" nodeType="afterGroup">
                            <p:stCondLst>
                              <p:cond delay="1000"/>
                            </p:stCondLst>
                            <p:childTnLst>
                              <p:par>
                                <p:cTn id="19" presetID="1" presetClass="entr" presetSubtype="0" fill="hold" nodeType="afterEffect">
                                  <p:stCondLst>
                                    <p:cond delay="100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par>
                          <p:cTn id="25" fill="hold" nodeType="afterGroup">
                            <p:stCondLst>
                              <p:cond delay="0"/>
                            </p:stCondLst>
                            <p:childTnLst>
                              <p:par>
                                <p:cTn id="26" presetID="1" presetClass="entr" presetSubtype="0" fill="hold" nodeType="afterEffect">
                                  <p:stCondLst>
                                    <p:cond delay="100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 grpId="0"/>
      <p:bldP spid="3" grpId="0"/>
      <p:bldP spid="21" grpId="0"/>
      <p:bldP spid="5" grpId="0" animBg="1"/>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Plaza.thmx</Template>
  <TotalTime>21494</TotalTime>
  <Words>5760</Words>
  <Application>Microsoft Macintosh PowerPoint</Application>
  <PresentationFormat>Presentación en pantalla (16:10)</PresentationFormat>
  <Paragraphs>749</Paragraphs>
  <Slides>61</Slides>
  <Notes>1</Notes>
  <HiddenSlides>0</HiddenSlides>
  <MMClips>0</MMClips>
  <ScaleCrop>false</ScaleCrop>
  <HeadingPairs>
    <vt:vector size="8" baseType="variant">
      <vt:variant>
        <vt:lpstr>Fuentes usadas</vt:lpstr>
      </vt:variant>
      <vt:variant>
        <vt:i4>12</vt:i4>
      </vt:variant>
      <vt:variant>
        <vt:lpstr>Tema</vt:lpstr>
      </vt:variant>
      <vt:variant>
        <vt:i4>1</vt:i4>
      </vt:variant>
      <vt:variant>
        <vt:lpstr>Servidores OLE incrustados</vt:lpstr>
      </vt:variant>
      <vt:variant>
        <vt:i4>4</vt:i4>
      </vt:variant>
      <vt:variant>
        <vt:lpstr>Títulos de diapositiva</vt:lpstr>
      </vt:variant>
      <vt:variant>
        <vt:i4>61</vt:i4>
      </vt:variant>
    </vt:vector>
  </HeadingPairs>
  <TitlesOfParts>
    <vt:vector size="78" baseType="lpstr">
      <vt:lpstr>Times New Roman</vt:lpstr>
      <vt:lpstr>MS PGothic</vt:lpstr>
      <vt:lpstr>Arial</vt:lpstr>
      <vt:lpstr>Calibri</vt:lpstr>
      <vt:lpstr>Constantia</vt:lpstr>
      <vt:lpstr>Wingdings 2</vt:lpstr>
      <vt:lpstr>Baskerville Old Face</vt:lpstr>
      <vt:lpstr>Abadi MT Condensed Light</vt:lpstr>
      <vt:lpstr>Comic Sans MS</vt:lpstr>
      <vt:lpstr>Symbol</vt:lpstr>
      <vt:lpstr>Wingdings</vt:lpstr>
      <vt:lpstr>Baskerville</vt:lpstr>
      <vt:lpstr>Flow</vt:lpstr>
      <vt:lpstr>Microsoft Word 97 - 2004 Document</vt:lpstr>
      <vt:lpstr>Documento de Microsoft Office Word 97-2003</vt:lpstr>
      <vt:lpstr>Documento de Microsoft Word</vt:lpstr>
      <vt:lpstr>Documento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unsl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 título de diapositiva</dc:title>
  <dc:creator>Area de Servicios</dc:creator>
  <cp:lastModifiedBy>Jacqueline Fernandez</cp:lastModifiedBy>
  <cp:revision>537</cp:revision>
  <cp:lastPrinted>2003-08-18T21:39:03Z</cp:lastPrinted>
  <dcterms:created xsi:type="dcterms:W3CDTF">2014-03-17T00:32:52Z</dcterms:created>
  <dcterms:modified xsi:type="dcterms:W3CDTF">2024-03-15T12:10:38Z</dcterms:modified>
</cp:coreProperties>
</file>