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906000"/>
  <p:notesSz cx="9906000" cy="6858000"/>
  <p:embeddedFontLst>
    <p:embeddedFont>
      <p:font typeface="Tahoma"/>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1" roundtripDataSignature="AMtx7mhnfkU5wzg3TeFILnHphqXZ5wZF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ahoma-bold.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Tahoma-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SzPts val="1100"/>
              <a:buNone/>
            </a:pPr>
            <a:r>
              <a:t/>
            </a:r>
            <a:endParaRPr sz="300">
              <a:solidFill>
                <a:schemeClr val="dk1"/>
              </a:solidFill>
              <a:latin typeface="Calibri"/>
              <a:ea typeface="Calibri"/>
              <a:cs typeface="Calibri"/>
              <a:sym typeface="Calibri"/>
            </a:endParaRPr>
          </a:p>
        </p:txBody>
      </p:sp>
      <p:sp>
        <p:nvSpPr>
          <p:cNvPr id="58" name="Google Shape;58;p1: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1b816e285e_1_93: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g21b816e285e_1_93: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69714c668_0_0: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469714c668_0_0:notes"/>
          <p:cNvSpPr/>
          <p:nvPr>
            <p:ph idx="2" type="sldImg"/>
          </p:nvPr>
        </p:nvSpPr>
        <p:spPr>
          <a:xfrm>
            <a:off x="3095625" y="514350"/>
            <a:ext cx="3714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26947fb77c_0_42: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g226947fb77c_0_42: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28523149a_1_136:notes"/>
          <p:cNvSpPr txBox="1"/>
          <p:nvPr>
            <p:ph idx="1" type="body"/>
          </p:nvPr>
        </p:nvSpPr>
        <p:spPr>
          <a:xfrm>
            <a:off x="992188" y="3167063"/>
            <a:ext cx="7942200" cy="3002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s-ES"/>
              <a:t>Es decir, después de comprender el problema y ver la definición del enunciado, se han de conocer claramente tres cosas.</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s-ES"/>
              <a:t>   Datos de Entrada de que se dispone </a:t>
            </a:r>
            <a:endParaRPr/>
          </a:p>
          <a:p>
            <a:pPr indent="-228600" lvl="0" marL="457200" rtl="0" algn="l">
              <a:lnSpc>
                <a:spcPct val="100000"/>
              </a:lnSpc>
              <a:spcBef>
                <a:spcPts val="0"/>
              </a:spcBef>
              <a:spcAft>
                <a:spcPts val="0"/>
              </a:spcAft>
              <a:buSzPts val="1100"/>
              <a:buNone/>
            </a:pPr>
            <a:r>
              <a:rPr lang="es-ES"/>
              <a:t>   Proceso o Tratamiento que ha de realizarse con estos datos.</a:t>
            </a:r>
            <a:endParaRPr/>
          </a:p>
          <a:p>
            <a:pPr indent="-228600" lvl="0" marL="457200" rtl="0" algn="l">
              <a:lnSpc>
                <a:spcPct val="100000"/>
              </a:lnSpc>
              <a:spcBef>
                <a:spcPts val="0"/>
              </a:spcBef>
              <a:spcAft>
                <a:spcPts val="0"/>
              </a:spcAft>
              <a:buSzPts val="1100"/>
              <a:buNone/>
            </a:pPr>
            <a:r>
              <a:rPr lang="es-ES"/>
              <a:t>   Información de salida  deseada.</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s-ES"/>
              <a:t>La gente necesita procesar todos estos tipos de datos. </a:t>
            </a:r>
            <a:endParaRPr/>
          </a:p>
          <a:p>
            <a:pPr indent="-228600" lvl="0" marL="457200" rtl="0" algn="l">
              <a:lnSpc>
                <a:spcPct val="100000"/>
              </a:lnSpc>
              <a:spcBef>
                <a:spcPts val="0"/>
              </a:spcBef>
              <a:spcAft>
                <a:spcPts val="0"/>
              </a:spcAft>
              <a:buSzPts val="1100"/>
              <a:buNone/>
            </a:pPr>
            <a:r>
              <a:t/>
            </a:r>
            <a:endParaRPr/>
          </a:p>
        </p:txBody>
      </p:sp>
      <p:sp>
        <p:nvSpPr>
          <p:cNvPr id="180" name="Google Shape;180;g2228523149a_1_136:notes"/>
          <p:cNvSpPr/>
          <p:nvPr>
            <p:ph idx="2" type="sldImg"/>
          </p:nvPr>
        </p:nvSpPr>
        <p:spPr>
          <a:xfrm>
            <a:off x="3157538" y="500063"/>
            <a:ext cx="3613200" cy="25002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228523149a_1_3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rPr lang="es-ES">
                <a:solidFill>
                  <a:schemeClr val="dk1"/>
                </a:solidFill>
                <a:latin typeface="Calibri"/>
                <a:ea typeface="Calibri"/>
                <a:cs typeface="Calibri"/>
                <a:sym typeface="Calibri"/>
              </a:rPr>
              <a:t>Un problema puede ser de distintos tipos como así también sus datos pueden tomar distintas representaciones, números: hacer operaciones aritmética, • Un programa de procesamiento de palabras, por otra parte, utiliza un ordenador más que nada para procesar texto, gráficos, tablas, imágenes, etc. Dependiendo el problema y proceso a realizar y las salida a mostrar será las distintas representaciones de los datos. </a:t>
            </a:r>
            <a:endParaRPr>
              <a:solidFill>
                <a:schemeClr val="dk1"/>
              </a:solidFill>
              <a:latin typeface="Calibri"/>
              <a:ea typeface="Calibri"/>
              <a:cs typeface="Calibri"/>
              <a:sym typeface="Calibri"/>
            </a:endParaRPr>
          </a:p>
        </p:txBody>
      </p:sp>
      <p:sp>
        <p:nvSpPr>
          <p:cNvPr id="187" name="Google Shape;187;g2228523149a_1_38:notes"/>
          <p:cNvSpPr/>
          <p:nvPr>
            <p:ph idx="2" type="sldImg"/>
          </p:nvPr>
        </p:nvSpPr>
        <p:spPr>
          <a:xfrm>
            <a:off x="3095625" y="514350"/>
            <a:ext cx="3714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6947fb77c_0_5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SzPts val="1100"/>
              <a:buNone/>
            </a:pPr>
            <a:r>
              <a:rPr lang="es-ES">
                <a:solidFill>
                  <a:schemeClr val="dk1"/>
                </a:solidFill>
                <a:latin typeface="Calibri"/>
                <a:ea typeface="Calibri"/>
                <a:cs typeface="Calibri"/>
                <a:sym typeface="Calibri"/>
              </a:rPr>
              <a:t>después de entender el problema, se han de conocer claramente tres cosas.    Datos de Entrada de que se dispone    Proceso o Tratamiento que ha de realizarse con estos datos.    Información de salida  deseada.</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rPr lang="es-ES">
                <a:solidFill>
                  <a:schemeClr val="dk1"/>
                </a:solidFill>
                <a:latin typeface="Calibri"/>
                <a:ea typeface="Calibri"/>
                <a:cs typeface="Calibri"/>
                <a:sym typeface="Calibri"/>
              </a:rPr>
              <a:t>Una de las técnicas mas empleadas recibe el nombre de H.I.P.O. (Hierarchy the plus input process output) que consiste en esquematizar cada programa, o una parte del mismo en los tres bloques (los descritos anteriormente).. </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rPr lang="es-ES">
                <a:solidFill>
                  <a:schemeClr val="dk1"/>
                </a:solidFill>
                <a:latin typeface="Calibri"/>
                <a:ea typeface="Calibri"/>
                <a:cs typeface="Calibri"/>
                <a:sym typeface="Calibri"/>
              </a:rPr>
              <a:t>Entrada como los ingredientes/recursos  que necesitaremos para poder realizar el proceso que nos llevará a la información de salida que resolverá el problema planteado en el enunciado. </a:t>
            </a:r>
            <a:endParaRPr sz="1100">
              <a:solidFill>
                <a:schemeClr val="dk1"/>
              </a:solidFill>
              <a:latin typeface="Calibri"/>
              <a:ea typeface="Calibri"/>
              <a:cs typeface="Calibri"/>
              <a:sym typeface="Calibri"/>
            </a:endParaRPr>
          </a:p>
        </p:txBody>
      </p:sp>
      <p:sp>
        <p:nvSpPr>
          <p:cNvPr id="198" name="Google Shape;198;g226947fb77c_0_57: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553794968_0_10:notes"/>
          <p:cNvSpPr txBox="1"/>
          <p:nvPr>
            <p:ph idx="1" type="body"/>
          </p:nvPr>
        </p:nvSpPr>
        <p:spPr>
          <a:xfrm>
            <a:off x="992188" y="3167063"/>
            <a:ext cx="7942200" cy="3002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13" name="Google Shape;213;g27553794968_0_10:notes"/>
          <p:cNvSpPr/>
          <p:nvPr>
            <p:ph idx="2" type="sldImg"/>
          </p:nvPr>
        </p:nvSpPr>
        <p:spPr>
          <a:xfrm>
            <a:off x="3157538" y="500063"/>
            <a:ext cx="3613200" cy="25002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1b816e285e_1_147: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En la ciencia de la computación y específicamente en la programación, los algoritmos son  más importantes que los lenguajes de programación e incluso que las computadoras, dado que los lenguajes de programación son solo un medio para expresar un algoritmo y las computadoras la herramienta que los ejecuta.</a:t>
            </a:r>
            <a:endParaRPr/>
          </a:p>
          <a:p>
            <a:pPr indent="0" lvl="0" marL="0" rtl="0" algn="l">
              <a:lnSpc>
                <a:spcPct val="100000"/>
              </a:lnSpc>
              <a:spcBef>
                <a:spcPts val="0"/>
              </a:spcBef>
              <a:spcAft>
                <a:spcPts val="0"/>
              </a:spcAft>
              <a:buSzPts val="1100"/>
              <a:buNone/>
            </a:pPr>
            <a:r>
              <a:rPr lang="es-ES"/>
              <a:t>Debido a que la computadora es incapaz de tomar ninguna decisión propia sin que se especifique explícitamente, es imprescindible que el algoritmo elegido para resolver el problema sea absolutamente claro, sin ambigüedades y además contemple todas y cada una de las posibles situaciones que puedan presentarse durante la resolución del mismo.</a:t>
            </a:r>
            <a:endParaRPr/>
          </a:p>
          <a:p>
            <a:pPr indent="0" lvl="0" marL="0" rtl="0" algn="l">
              <a:lnSpc>
                <a:spcPct val="100000"/>
              </a:lnSpc>
              <a:spcBef>
                <a:spcPts val="0"/>
              </a:spcBef>
              <a:spcAft>
                <a:spcPts val="0"/>
              </a:spcAft>
              <a:buSzPts val="1100"/>
              <a:buNone/>
            </a:pPr>
            <a:r>
              <a:rPr lang="es-ES"/>
              <a:t>En general, cualquier actividad de la vida cotidiana se puede describir mediante algoritmos. Para empezar a familiarizarnos con ellos, se desarrolla a continuación en ejemplo que pone de manifiesto la necesidad de las características antes mencionadas.</a:t>
            </a:r>
            <a:endParaRPr/>
          </a:p>
          <a:p>
            <a:pPr indent="0" lvl="0" marL="0" rtl="0" algn="l">
              <a:lnSpc>
                <a:spcPct val="100000"/>
              </a:lnSpc>
              <a:spcBef>
                <a:spcPts val="0"/>
              </a:spcBef>
              <a:spcAft>
                <a:spcPts val="0"/>
              </a:spcAft>
              <a:buSzPts val="1100"/>
              <a:buNone/>
            </a:pPr>
            <a:r>
              <a:t/>
            </a:r>
            <a:endParaRPr/>
          </a:p>
        </p:txBody>
      </p:sp>
      <p:sp>
        <p:nvSpPr>
          <p:cNvPr id="229" name="Google Shape;229;g21b816e285e_1_147:notes"/>
          <p:cNvSpPr/>
          <p:nvPr>
            <p:ph idx="2" type="sldImg"/>
          </p:nvPr>
        </p:nvSpPr>
        <p:spPr>
          <a:xfrm>
            <a:off x="1651325" y="514350"/>
            <a:ext cx="6604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28523149a_1_155: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Planificar la fiesta de cumpleaños. Planificar un viaje con múltiple destinos.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ES"/>
              <a:t>¿Cual será el gastó total de un mes? puedo desagregar por gastos fijos y no fijos? o en gastos individuales y compartidos?</a:t>
            </a:r>
            <a:endParaRPr/>
          </a:p>
        </p:txBody>
      </p:sp>
      <p:sp>
        <p:nvSpPr>
          <p:cNvPr id="259" name="Google Shape;259;g2228523149a_1_155: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7ae5b0a1b_0_1: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Calcular el gasto total de un mes. NO hay una sola manera de descomponer el problema.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ES"/>
              <a:t>¿Cual será el gastó total de un mes? puedo desagregar por gastos fijos y no fijos? o en gastos individuales y compartidos?problemas que van a ser mucho más manejables para nosotros luego que tenemos estos sus problemas la síntesis es el</a:t>
            </a:r>
            <a:endParaRPr/>
          </a:p>
          <a:p>
            <a:pPr indent="0" lvl="0" marL="0" rtl="0" algn="l">
              <a:lnSpc>
                <a:spcPct val="100000"/>
              </a:lnSpc>
              <a:spcBef>
                <a:spcPts val="0"/>
              </a:spcBef>
              <a:spcAft>
                <a:spcPts val="0"/>
              </a:spcAft>
              <a:buSzPts val="1100"/>
              <a:buNone/>
            </a:pPr>
            <a:r>
              <a:rPr lang="es-ES"/>
              <a:t>proceso de combinar las funciones pequeñas de estos sus problemas para poder solucionar más grandes</a:t>
            </a:r>
            <a:endParaRPr/>
          </a:p>
          <a:p>
            <a:pPr indent="0" lvl="0" marL="0" rtl="0" algn="l">
              <a:lnSpc>
                <a:spcPct val="100000"/>
              </a:lnSpc>
              <a:spcBef>
                <a:spcPts val="0"/>
              </a:spcBef>
              <a:spcAft>
                <a:spcPts val="0"/>
              </a:spcAft>
              <a:buSzPts val="1100"/>
              <a:buNone/>
            </a:pPr>
            <a:r>
              <a:rPr lang="es-ES"/>
              <a:t>ok tenemos sus soluciones y lo que hacemos es unirlas o mezclarlas</a:t>
            </a:r>
            <a:endParaRPr/>
          </a:p>
          <a:p>
            <a:pPr indent="0" lvl="0" marL="0" rtl="0" algn="l">
              <a:lnSpc>
                <a:spcPct val="100000"/>
              </a:lnSpc>
              <a:spcBef>
                <a:spcPts val="0"/>
              </a:spcBef>
              <a:spcAft>
                <a:spcPts val="0"/>
              </a:spcAft>
              <a:buSzPts val="1100"/>
              <a:buNone/>
            </a:pPr>
            <a:r>
              <a:rPr lang="es-ES"/>
              <a:t>de alguna forma para dar una solución final a nuestro problema es mucho más</a:t>
            </a:r>
            <a:endParaRPr/>
          </a:p>
          <a:p>
            <a:pPr indent="0" lvl="0" marL="0" rtl="0" algn="l">
              <a:lnSpc>
                <a:spcPct val="100000"/>
              </a:lnSpc>
              <a:spcBef>
                <a:spcPts val="0"/>
              </a:spcBef>
              <a:spcAft>
                <a:spcPts val="0"/>
              </a:spcAft>
              <a:buSzPts val="1100"/>
              <a:buNone/>
            </a:pPr>
            <a:r>
              <a:rPr lang="es-ES"/>
              <a:t>fácil manejar pequeños problemas que un problema</a:t>
            </a:r>
            <a:endParaRPr/>
          </a:p>
        </p:txBody>
      </p:sp>
      <p:sp>
        <p:nvSpPr>
          <p:cNvPr id="267" name="Google Shape;267;g227ae5b0a1b_0_1:notes"/>
          <p:cNvSpPr/>
          <p:nvPr>
            <p:ph idx="2" type="sldImg"/>
          </p:nvPr>
        </p:nvSpPr>
        <p:spPr>
          <a:xfrm>
            <a:off x="1651325" y="514350"/>
            <a:ext cx="6604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SzPts val="1100"/>
              <a:buNone/>
            </a:pPr>
            <a:r>
              <a:rPr lang="es-ES">
                <a:solidFill>
                  <a:schemeClr val="dk1"/>
                </a:solidFill>
                <a:latin typeface="Calibri"/>
                <a:ea typeface="Calibri"/>
                <a:cs typeface="Calibri"/>
                <a:sym typeface="Calibri"/>
              </a:rPr>
              <a:t>resulta evidente que si vamos a diseñar un algoritmo para resolver un determinado problema tenemos que tener totalmente estudiado y</a:t>
            </a:r>
            <a:endParaRPr>
              <a:solidFill>
                <a:schemeClr val="dk1"/>
              </a:solidFill>
              <a:latin typeface="Calibri"/>
              <a:ea typeface="Calibri"/>
              <a:cs typeface="Calibri"/>
              <a:sym typeface="Calibri"/>
            </a:endParaRPr>
          </a:p>
          <a:p>
            <a:pPr indent="0" lvl="0" marL="0" marR="0" rtl="0" algn="l">
              <a:lnSpc>
                <a:spcPct val="80000"/>
              </a:lnSpc>
              <a:spcBef>
                <a:spcPts val="0"/>
              </a:spcBef>
              <a:spcAft>
                <a:spcPts val="0"/>
              </a:spcAft>
              <a:buSzPts val="1100"/>
              <a:buNone/>
            </a:pPr>
            <a:r>
              <a:rPr lang="es-ES">
                <a:solidFill>
                  <a:schemeClr val="dk1"/>
                </a:solidFill>
                <a:latin typeface="Calibri"/>
                <a:ea typeface="Calibri"/>
                <a:cs typeface="Calibri"/>
                <a:sym typeface="Calibri"/>
              </a:rPr>
              <a:t>analizado el contexto de dicho problema lo cual nos implica comprender el alcance identificar los datos de entrada y también identificar los datos de</a:t>
            </a:r>
            <a:endParaRPr>
              <a:solidFill>
                <a:schemeClr val="dk1"/>
              </a:solidFill>
              <a:latin typeface="Calibri"/>
              <a:ea typeface="Calibri"/>
              <a:cs typeface="Calibri"/>
              <a:sym typeface="Calibri"/>
            </a:endParaRPr>
          </a:p>
          <a:p>
            <a:pPr indent="0" lvl="0" marL="0" marR="0" rtl="0" algn="l">
              <a:lnSpc>
                <a:spcPct val="80000"/>
              </a:lnSpc>
              <a:spcBef>
                <a:spcPts val="0"/>
              </a:spcBef>
              <a:spcAft>
                <a:spcPts val="0"/>
              </a:spcAft>
              <a:buSzPts val="1100"/>
              <a:buNone/>
            </a:pPr>
            <a:r>
              <a:rPr lang="es-ES">
                <a:solidFill>
                  <a:schemeClr val="dk1"/>
                </a:solidFill>
                <a:latin typeface="Calibri"/>
                <a:ea typeface="Calibri"/>
                <a:cs typeface="Calibri"/>
                <a:sym typeface="Calibri"/>
              </a:rPr>
              <a:t>salida o los resultados esperados</a:t>
            </a:r>
            <a:endParaRPr>
              <a:solidFill>
                <a:schemeClr val="dk1"/>
              </a:solidFill>
              <a:latin typeface="Calibri"/>
              <a:ea typeface="Calibri"/>
              <a:cs typeface="Calibri"/>
              <a:sym typeface="Calibri"/>
            </a:endParaRPr>
          </a:p>
        </p:txBody>
      </p:sp>
      <p:sp>
        <p:nvSpPr>
          <p:cNvPr id="70" name="Google Shape;70;p4: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426b35443e_0_91: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Calcular el gasto total de un mes. NO hay una sola manera de descomponer el problema.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ES"/>
              <a:t>¿Cual será el gastó total de un mes? puedo desagregar por gastos fijos y no fijos? o en gastos individuales y compartidos?problemas que van a ser mucho más manejables para nosotros luego que tenemos estos sus problemas la síntesis es el</a:t>
            </a:r>
            <a:endParaRPr/>
          </a:p>
          <a:p>
            <a:pPr indent="0" lvl="0" marL="0" rtl="0" algn="l">
              <a:lnSpc>
                <a:spcPct val="100000"/>
              </a:lnSpc>
              <a:spcBef>
                <a:spcPts val="0"/>
              </a:spcBef>
              <a:spcAft>
                <a:spcPts val="0"/>
              </a:spcAft>
              <a:buSzPts val="1100"/>
              <a:buNone/>
            </a:pPr>
            <a:r>
              <a:rPr lang="es-ES"/>
              <a:t>proceso de combinar las funciones pequeñas de estos sus problemas para poder solucionar más grandes</a:t>
            </a:r>
            <a:endParaRPr/>
          </a:p>
          <a:p>
            <a:pPr indent="0" lvl="0" marL="0" rtl="0" algn="l">
              <a:lnSpc>
                <a:spcPct val="100000"/>
              </a:lnSpc>
              <a:spcBef>
                <a:spcPts val="0"/>
              </a:spcBef>
              <a:spcAft>
                <a:spcPts val="0"/>
              </a:spcAft>
              <a:buSzPts val="1100"/>
              <a:buNone/>
            </a:pPr>
            <a:r>
              <a:rPr lang="es-ES"/>
              <a:t>ok tenemos sus soluciones y lo que hacemos es unirlas o mezclarlas</a:t>
            </a:r>
            <a:endParaRPr/>
          </a:p>
          <a:p>
            <a:pPr indent="0" lvl="0" marL="0" rtl="0" algn="l">
              <a:lnSpc>
                <a:spcPct val="100000"/>
              </a:lnSpc>
              <a:spcBef>
                <a:spcPts val="0"/>
              </a:spcBef>
              <a:spcAft>
                <a:spcPts val="0"/>
              </a:spcAft>
              <a:buSzPts val="1100"/>
              <a:buNone/>
            </a:pPr>
            <a:r>
              <a:rPr lang="es-ES"/>
              <a:t>de alguna forma para dar una solución final a nuestro problema es mucho más</a:t>
            </a:r>
            <a:endParaRPr/>
          </a:p>
          <a:p>
            <a:pPr indent="0" lvl="0" marL="0" rtl="0" algn="l">
              <a:lnSpc>
                <a:spcPct val="100000"/>
              </a:lnSpc>
              <a:spcBef>
                <a:spcPts val="0"/>
              </a:spcBef>
              <a:spcAft>
                <a:spcPts val="0"/>
              </a:spcAft>
              <a:buSzPts val="1100"/>
              <a:buNone/>
            </a:pPr>
            <a:r>
              <a:rPr lang="es-ES"/>
              <a:t>fácil manejar pequeños problemas que un problema</a:t>
            </a:r>
            <a:endParaRPr/>
          </a:p>
        </p:txBody>
      </p:sp>
      <p:sp>
        <p:nvSpPr>
          <p:cNvPr id="275" name="Google Shape;275;g3426b35443e_0_91:notes"/>
          <p:cNvSpPr/>
          <p:nvPr>
            <p:ph idx="2" type="sldImg"/>
          </p:nvPr>
        </p:nvSpPr>
        <p:spPr>
          <a:xfrm>
            <a:off x="1651325" y="514350"/>
            <a:ext cx="6604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426b35443e_0_102: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Calcular el gasto total de un mes. NO hay una sola manera de descomponer el problema.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ES"/>
              <a:t>¿Cual será el gastó total de un mes? puedo desagregar por gastos fijos y no fijos? o en gastos individuales y compartidos?problemas que van a ser mucho más manejables para nosotros luego que tenemos estos sus problemas la síntesis es el</a:t>
            </a:r>
            <a:endParaRPr/>
          </a:p>
          <a:p>
            <a:pPr indent="0" lvl="0" marL="0" rtl="0" algn="l">
              <a:lnSpc>
                <a:spcPct val="100000"/>
              </a:lnSpc>
              <a:spcBef>
                <a:spcPts val="0"/>
              </a:spcBef>
              <a:spcAft>
                <a:spcPts val="0"/>
              </a:spcAft>
              <a:buSzPts val="1100"/>
              <a:buNone/>
            </a:pPr>
            <a:r>
              <a:rPr lang="es-ES"/>
              <a:t>proceso de combinar las funciones pequeñas de estos sus problemas para poder solucionar más grandes</a:t>
            </a:r>
            <a:endParaRPr/>
          </a:p>
          <a:p>
            <a:pPr indent="0" lvl="0" marL="0" rtl="0" algn="l">
              <a:lnSpc>
                <a:spcPct val="100000"/>
              </a:lnSpc>
              <a:spcBef>
                <a:spcPts val="0"/>
              </a:spcBef>
              <a:spcAft>
                <a:spcPts val="0"/>
              </a:spcAft>
              <a:buSzPts val="1100"/>
              <a:buNone/>
            </a:pPr>
            <a:r>
              <a:rPr lang="es-ES"/>
              <a:t>ok tenemos sus soluciones y lo que hacemos es unirlas o mezclarlas</a:t>
            </a:r>
            <a:endParaRPr/>
          </a:p>
          <a:p>
            <a:pPr indent="0" lvl="0" marL="0" rtl="0" algn="l">
              <a:lnSpc>
                <a:spcPct val="100000"/>
              </a:lnSpc>
              <a:spcBef>
                <a:spcPts val="0"/>
              </a:spcBef>
              <a:spcAft>
                <a:spcPts val="0"/>
              </a:spcAft>
              <a:buSzPts val="1100"/>
              <a:buNone/>
            </a:pPr>
            <a:r>
              <a:rPr lang="es-ES"/>
              <a:t>de alguna forma para dar una solución final a nuestro problema es mucho más</a:t>
            </a:r>
            <a:endParaRPr/>
          </a:p>
          <a:p>
            <a:pPr indent="0" lvl="0" marL="0" rtl="0" algn="l">
              <a:lnSpc>
                <a:spcPct val="100000"/>
              </a:lnSpc>
              <a:spcBef>
                <a:spcPts val="0"/>
              </a:spcBef>
              <a:spcAft>
                <a:spcPts val="0"/>
              </a:spcAft>
              <a:buSzPts val="1100"/>
              <a:buNone/>
            </a:pPr>
            <a:r>
              <a:rPr lang="es-ES"/>
              <a:t>fácil manejar pequeños problemas que un problema</a:t>
            </a:r>
            <a:endParaRPr/>
          </a:p>
        </p:txBody>
      </p:sp>
      <p:sp>
        <p:nvSpPr>
          <p:cNvPr id="281" name="Google Shape;281;g3426b35443e_0_102:notes"/>
          <p:cNvSpPr/>
          <p:nvPr>
            <p:ph idx="2" type="sldImg"/>
          </p:nvPr>
        </p:nvSpPr>
        <p:spPr>
          <a:xfrm>
            <a:off x="1651325" y="514350"/>
            <a:ext cx="6604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1b816e285e_1_45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SzPts val="1100"/>
              <a:buNone/>
            </a:pPr>
            <a:r>
              <a:rPr lang="es-ES">
                <a:solidFill>
                  <a:schemeClr val="dk1"/>
                </a:solidFill>
                <a:latin typeface="Calibri"/>
                <a:ea typeface="Calibri"/>
                <a:cs typeface="Calibri"/>
                <a:sym typeface="Calibri"/>
              </a:rPr>
              <a:t>Los algoritmos son independientes del lenguaje de programación en que se expresan como así también de la computadora que se ejecuten. </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rPr lang="es-ES">
                <a:solidFill>
                  <a:schemeClr val="dk1"/>
                </a:solidFill>
                <a:latin typeface="Calibri"/>
                <a:ea typeface="Calibri"/>
                <a:cs typeface="Calibri"/>
                <a:sym typeface="Calibri"/>
              </a:rPr>
              <a:t>Un algoritmo se puede expresar en distintos lenguajes de programación y en computadoras distintas, pero el algoritmo, los pasos a seguir para la solución del problema es siempre el mismo. </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rPr lang="es-ES">
                <a:solidFill>
                  <a:schemeClr val="dk1"/>
                </a:solidFill>
                <a:latin typeface="Calibri"/>
                <a:ea typeface="Calibri"/>
                <a:cs typeface="Calibri"/>
                <a:sym typeface="Calibri"/>
              </a:rPr>
              <a:t>Así como, cualquier cosa que ocurra en la vida cotidiana, por ejemplo, poner en movimiento un automóvil, tiene un número de pasos a seguir, sea quien sea el conductor: argentino, español, alemán, etc.- y sea cual sea el auto a conducir.</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p:txBody>
      </p:sp>
      <p:sp>
        <p:nvSpPr>
          <p:cNvPr id="288" name="Google Shape;288;g21b816e285e_1_453:notes"/>
          <p:cNvSpPr/>
          <p:nvPr>
            <p:ph idx="2" type="sldImg"/>
          </p:nvPr>
        </p:nvSpPr>
        <p:spPr>
          <a:xfrm>
            <a:off x="3095625" y="514350"/>
            <a:ext cx="3714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9: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19: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0: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Un algoritmo descripto en un lenguaje como inglés o español, en el cual una misma palabra puede significar varias cosas, puede  no cumplir con este punto. Es por eso que se han definido los lenguajes de programación, ya que en ellos el significado de cada palabra es uno y sólo uno.</a:t>
            </a:r>
            <a:endParaRPr/>
          </a:p>
          <a:p>
            <a:pPr indent="0" lvl="0" marL="0" rtl="0" algn="l">
              <a:lnSpc>
                <a:spcPct val="100000"/>
              </a:lnSpc>
              <a:spcBef>
                <a:spcPts val="0"/>
              </a:spcBef>
              <a:spcAft>
                <a:spcPts val="0"/>
              </a:spcAft>
              <a:buSzPts val="1100"/>
              <a:buNone/>
            </a:pPr>
            <a:r>
              <a:t/>
            </a:r>
            <a:endParaRPr/>
          </a:p>
        </p:txBody>
      </p:sp>
      <p:sp>
        <p:nvSpPr>
          <p:cNvPr id="315" name="Google Shape;315;p10: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0: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p20: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27ae5b0a1b_0_245: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Veamos las características de un algoritmo</a:t>
            </a:r>
            <a:endParaRPr/>
          </a:p>
        </p:txBody>
      </p:sp>
      <p:sp>
        <p:nvSpPr>
          <p:cNvPr id="340" name="Google Shape;340;g227ae5b0a1b_0_245: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426b35443e_0_128: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El análisis de errores en un algoritmo (como declarar variables incorrectamente, usar un orden inadecuado o tener problemas de precedencia en las operaciones) es crucial. Estos errores ilustran la importancia de ejecutar el algoritmo porque, al llevarlo a la práctica, podemos identificar fallas y corregirlas para asegurar que el algoritmo funcione correctamente y produzca el resultado esperado.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47" name="Google Shape;347;g3426b35443e_0_128:notes"/>
          <p:cNvSpPr/>
          <p:nvPr>
            <p:ph idx="2" type="sldImg"/>
          </p:nvPr>
        </p:nvSpPr>
        <p:spPr>
          <a:xfrm>
            <a:off x="1651325" y="514350"/>
            <a:ext cx="6604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27ae5b0a1b_0_157: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g227ae5b0a1b_0_157:notes"/>
          <p:cNvSpPr/>
          <p:nvPr>
            <p:ph idx="2" type="sldImg"/>
          </p:nvPr>
        </p:nvSpPr>
        <p:spPr>
          <a:xfrm>
            <a:off x="1651325" y="514350"/>
            <a:ext cx="6604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23343b7bd1_0_5:notes"/>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g223343b7bd1_0_5:notes"/>
          <p:cNvSpPr/>
          <p:nvPr>
            <p:ph idx="2" type="sldImg"/>
          </p:nvPr>
        </p:nvSpPr>
        <p:spPr>
          <a:xfrm>
            <a:off x="1651325" y="514350"/>
            <a:ext cx="6604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1b816e285e_1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p:txBody>
      </p:sp>
      <p:sp>
        <p:nvSpPr>
          <p:cNvPr id="79" name="Google Shape;79;g21b816e285e_1_0: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228523149a_1_48:notes"/>
          <p:cNvSpPr txBox="1"/>
          <p:nvPr>
            <p:ph idx="1" type="body"/>
          </p:nvPr>
        </p:nvSpPr>
        <p:spPr>
          <a:xfrm>
            <a:off x="992188" y="3167063"/>
            <a:ext cx="7942200" cy="3002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s-ES"/>
              <a:t>Teniendo en cuenta que un algoritmo es un método para resolver problemas, una vez analizado el mismo se precisa diseñar un algoritmo que indique claramente los pasos a seguir para resolverlo.</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s-ES"/>
              <a:t>Para realizar un determinado proceso, se le debe suministrar al ordenador una fórmula para la resolución de un problema (algoritmo), cuyo diseño debe ser independiente de la computadora que resuelve el problema.</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s-ES"/>
              <a:t>Dada la importancia del algoritmo en la ciencia de la computación, un aspecto muy importante será el diseño del algoritmo.</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s-ES"/>
              <a:t>En esta etapa se realizará una representación de la secuencia. Estas representaciones son las herramientas de: diagramas de flujo, pseudocódigos  y/o tablas de decisión. </a:t>
            </a:r>
            <a:endParaRPr/>
          </a:p>
          <a:p>
            <a:pPr indent="-228600" lvl="0" marL="457200" rtl="0" algn="l">
              <a:lnSpc>
                <a:spcPct val="100000"/>
              </a:lnSpc>
              <a:spcBef>
                <a:spcPts val="0"/>
              </a:spcBef>
              <a:spcAft>
                <a:spcPts val="0"/>
              </a:spcAft>
              <a:buSzPts val="1100"/>
              <a:buNone/>
            </a:pPr>
            <a:r>
              <a:t/>
            </a:r>
            <a:endParaRPr/>
          </a:p>
        </p:txBody>
      </p:sp>
      <p:sp>
        <p:nvSpPr>
          <p:cNvPr id="385" name="Google Shape;385;g2228523149a_1_48:notes"/>
          <p:cNvSpPr/>
          <p:nvPr>
            <p:ph idx="2" type="sldImg"/>
          </p:nvPr>
        </p:nvSpPr>
        <p:spPr>
          <a:xfrm>
            <a:off x="3157538" y="500063"/>
            <a:ext cx="3613200" cy="25002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27ae5b0a1b_0_138:notes"/>
          <p:cNvSpPr txBox="1"/>
          <p:nvPr>
            <p:ph idx="1" type="body"/>
          </p:nvPr>
        </p:nvSpPr>
        <p:spPr>
          <a:xfrm>
            <a:off x="992188" y="3167063"/>
            <a:ext cx="7942200" cy="3002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s-ES"/>
              <a:t>Teniendo en cuenta que un algoritmo es un método para resolver problemas, una vez analizado el mismo se precisa diseñar un algoritmo que indique claramente los pasos a seguir para resolverlo.</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s-ES"/>
              <a:t>Para realizar un determinado proceso, se le debe suministrar al ordenador una fórmula para la resolución de un problema (algoritmo), cuyo diseño debe ser independiente de la computadora que resuelve el problema.</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s-ES"/>
              <a:t>Dada la importancia del algoritmo en la ciencia de la computación, un aspecto muy importante será el diseño del algoritmo.</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s-ES"/>
              <a:t>En esta etapa se realizará una representación de la secuencia. Estas representaciones son las herramientas de: diagramas de flujo, pseudocódigos  y/o tablas de decisión. </a:t>
            </a:r>
            <a:endParaRPr/>
          </a:p>
          <a:p>
            <a:pPr indent="-228600" lvl="0" marL="457200" rtl="0" algn="l">
              <a:lnSpc>
                <a:spcPct val="100000"/>
              </a:lnSpc>
              <a:spcBef>
                <a:spcPts val="0"/>
              </a:spcBef>
              <a:spcAft>
                <a:spcPts val="0"/>
              </a:spcAft>
              <a:buSzPts val="1100"/>
              <a:buNone/>
            </a:pPr>
            <a:r>
              <a:t/>
            </a:r>
            <a:endParaRPr/>
          </a:p>
        </p:txBody>
      </p:sp>
      <p:sp>
        <p:nvSpPr>
          <p:cNvPr id="398" name="Google Shape;398;g227ae5b0a1b_0_138:notes"/>
          <p:cNvSpPr/>
          <p:nvPr>
            <p:ph idx="2" type="sldImg"/>
          </p:nvPr>
        </p:nvSpPr>
        <p:spPr>
          <a:xfrm>
            <a:off x="3157538" y="500063"/>
            <a:ext cx="3613200" cy="25002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27ae5b0a1b_0_23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SzPts val="1100"/>
              <a:buNone/>
            </a:pPr>
            <a:r>
              <a:rPr lang="es-ES">
                <a:solidFill>
                  <a:schemeClr val="dk1"/>
                </a:solidFill>
                <a:latin typeface="Calibri"/>
                <a:ea typeface="Calibri"/>
                <a:cs typeface="Calibri"/>
                <a:sym typeface="Calibri"/>
              </a:rPr>
              <a:t>resulta evidente que si vamos a diseñar un algoritmo para resolver un determinado problema tenemos que tener totalmente estudiado y</a:t>
            </a:r>
            <a:endParaRPr>
              <a:solidFill>
                <a:schemeClr val="dk1"/>
              </a:solidFill>
              <a:latin typeface="Calibri"/>
              <a:ea typeface="Calibri"/>
              <a:cs typeface="Calibri"/>
              <a:sym typeface="Calibri"/>
            </a:endParaRPr>
          </a:p>
          <a:p>
            <a:pPr indent="0" lvl="0" marL="0" marR="0" rtl="0" algn="l">
              <a:lnSpc>
                <a:spcPct val="80000"/>
              </a:lnSpc>
              <a:spcBef>
                <a:spcPts val="0"/>
              </a:spcBef>
              <a:spcAft>
                <a:spcPts val="0"/>
              </a:spcAft>
              <a:buSzPts val="1100"/>
              <a:buNone/>
            </a:pPr>
            <a:r>
              <a:rPr lang="es-ES">
                <a:solidFill>
                  <a:schemeClr val="dk1"/>
                </a:solidFill>
                <a:latin typeface="Calibri"/>
                <a:ea typeface="Calibri"/>
                <a:cs typeface="Calibri"/>
                <a:sym typeface="Calibri"/>
              </a:rPr>
              <a:t>analizado el contexto de dicho problema lo cual nos implica comprender el alcance identificar los datos de entrada y también identificar los datos de</a:t>
            </a:r>
            <a:endParaRPr>
              <a:solidFill>
                <a:schemeClr val="dk1"/>
              </a:solidFill>
              <a:latin typeface="Calibri"/>
              <a:ea typeface="Calibri"/>
              <a:cs typeface="Calibri"/>
              <a:sym typeface="Calibri"/>
            </a:endParaRPr>
          </a:p>
          <a:p>
            <a:pPr indent="0" lvl="0" marL="0" marR="0" rtl="0" algn="l">
              <a:lnSpc>
                <a:spcPct val="80000"/>
              </a:lnSpc>
              <a:spcBef>
                <a:spcPts val="0"/>
              </a:spcBef>
              <a:spcAft>
                <a:spcPts val="0"/>
              </a:spcAft>
              <a:buSzPts val="1100"/>
              <a:buNone/>
            </a:pPr>
            <a:r>
              <a:rPr lang="es-ES">
                <a:solidFill>
                  <a:schemeClr val="dk1"/>
                </a:solidFill>
                <a:latin typeface="Calibri"/>
                <a:ea typeface="Calibri"/>
                <a:cs typeface="Calibri"/>
                <a:sym typeface="Calibri"/>
              </a:rPr>
              <a:t>salida o los resultados esperados</a:t>
            </a:r>
            <a:endParaRPr>
              <a:solidFill>
                <a:schemeClr val="dk1"/>
              </a:solidFill>
              <a:latin typeface="Calibri"/>
              <a:ea typeface="Calibri"/>
              <a:cs typeface="Calibri"/>
              <a:sym typeface="Calibri"/>
            </a:endParaRPr>
          </a:p>
        </p:txBody>
      </p:sp>
      <p:sp>
        <p:nvSpPr>
          <p:cNvPr id="409" name="Google Shape;409;g227ae5b0a1b_0_230:notes"/>
          <p:cNvSpPr/>
          <p:nvPr>
            <p:ph idx="2" type="sldImg"/>
          </p:nvPr>
        </p:nvSpPr>
        <p:spPr>
          <a:xfrm>
            <a:off x="3095625" y="514350"/>
            <a:ext cx="3714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194aeedbb2_0_8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SzPts val="1100"/>
              <a:buNone/>
            </a:pPr>
            <a:r>
              <a:t/>
            </a:r>
            <a:endParaRPr sz="300">
              <a:solidFill>
                <a:schemeClr val="dk1"/>
              </a:solidFill>
              <a:latin typeface="Calibri"/>
              <a:ea typeface="Calibri"/>
              <a:cs typeface="Calibri"/>
              <a:sym typeface="Calibri"/>
            </a:endParaRPr>
          </a:p>
        </p:txBody>
      </p:sp>
      <p:sp>
        <p:nvSpPr>
          <p:cNvPr id="417" name="Google Shape;417;g2194aeedbb2_0_83:notes"/>
          <p:cNvSpPr/>
          <p:nvPr>
            <p:ph idx="2" type="sldImg"/>
          </p:nvPr>
        </p:nvSpPr>
        <p:spPr>
          <a:xfrm>
            <a:off x="3095625" y="514350"/>
            <a:ext cx="371475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26b35443e_0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p:txBody>
      </p:sp>
      <p:sp>
        <p:nvSpPr>
          <p:cNvPr id="88" name="Google Shape;88;g3426b35443e_0_0:notes"/>
          <p:cNvSpPr/>
          <p:nvPr>
            <p:ph idx="2" type="sldImg"/>
          </p:nvPr>
        </p:nvSpPr>
        <p:spPr>
          <a:xfrm>
            <a:off x="3095625" y="514350"/>
            <a:ext cx="3714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26b35443e_0_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p:txBody>
      </p:sp>
      <p:sp>
        <p:nvSpPr>
          <p:cNvPr id="101" name="Google Shape;101;g3426b35443e_0_12:notes"/>
          <p:cNvSpPr/>
          <p:nvPr>
            <p:ph idx="2" type="sldImg"/>
          </p:nvPr>
        </p:nvSpPr>
        <p:spPr>
          <a:xfrm>
            <a:off x="3095625" y="514350"/>
            <a:ext cx="3714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26b35443e_0_2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SzPts val="1100"/>
              <a:buNone/>
            </a:pPr>
            <a:r>
              <a:t/>
            </a:r>
            <a:endParaRPr>
              <a:solidFill>
                <a:schemeClr val="dk1"/>
              </a:solidFill>
              <a:latin typeface="Calibri"/>
              <a:ea typeface="Calibri"/>
              <a:cs typeface="Calibri"/>
              <a:sym typeface="Calibri"/>
            </a:endParaRPr>
          </a:p>
        </p:txBody>
      </p:sp>
      <p:sp>
        <p:nvSpPr>
          <p:cNvPr id="114" name="Google Shape;114;g3426b35443e_0_24:notes"/>
          <p:cNvSpPr/>
          <p:nvPr>
            <p:ph idx="2" type="sldImg"/>
          </p:nvPr>
        </p:nvSpPr>
        <p:spPr>
          <a:xfrm>
            <a:off x="3095625" y="514350"/>
            <a:ext cx="3714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992188" y="3167063"/>
            <a:ext cx="7942262" cy="3001962"/>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23" name="Google Shape;123;p6:notes"/>
          <p:cNvSpPr/>
          <p:nvPr>
            <p:ph idx="2" type="sldImg"/>
          </p:nvPr>
        </p:nvSpPr>
        <p:spPr>
          <a:xfrm>
            <a:off x="3157538" y="500063"/>
            <a:ext cx="3613150" cy="25003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228523149a_1_4:notes"/>
          <p:cNvSpPr txBox="1"/>
          <p:nvPr>
            <p:ph idx="1" type="body"/>
          </p:nvPr>
        </p:nvSpPr>
        <p:spPr>
          <a:xfrm>
            <a:off x="992188" y="3167063"/>
            <a:ext cx="7942200" cy="3002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s-ES"/>
              <a:t>El objetivo del análisis del problema es ayudar al programador a llegar a una cierta comprensión de la naturaleza del mismo, este análisis supone la superación de una serie de pasos definir el problema con total precisión, especificar los datos de entrada o partida necesarios para la resolución del mismo (especificaciones de entrada) y especificar la información que debe proporcionarse al resolverlo (especificaciones de salida)</a:t>
            </a:r>
            <a:endParaRPr/>
          </a:p>
        </p:txBody>
      </p:sp>
      <p:sp>
        <p:nvSpPr>
          <p:cNvPr id="142" name="Google Shape;142;g2228523149a_1_4:notes"/>
          <p:cNvSpPr/>
          <p:nvPr>
            <p:ph idx="2" type="sldImg"/>
          </p:nvPr>
        </p:nvSpPr>
        <p:spPr>
          <a:xfrm>
            <a:off x="3157538" y="500063"/>
            <a:ext cx="3613200" cy="25002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28523149a_1_126:notes"/>
          <p:cNvSpPr txBox="1"/>
          <p:nvPr>
            <p:ph idx="1" type="body"/>
          </p:nvPr>
        </p:nvSpPr>
        <p:spPr>
          <a:xfrm>
            <a:off x="992188" y="3167063"/>
            <a:ext cx="7942200" cy="3002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s-ES"/>
              <a:t>Entender el enunciado parece trivial, pero no lo es cuando se piensa en la gran cantidad de proyectos o planes que se desarrollaron sin haber comprendido bien para qué se hacían, o cuál era el problema que supuestamente iban a resolver. </a:t>
            </a:r>
            <a:endParaRPr/>
          </a:p>
          <a:p>
            <a:pPr indent="-228600" lvl="0" marL="457200" rtl="0" algn="l">
              <a:lnSpc>
                <a:spcPct val="100000"/>
              </a:lnSpc>
              <a:spcBef>
                <a:spcPts val="0"/>
              </a:spcBef>
              <a:spcAft>
                <a:spcPts val="0"/>
              </a:spcAft>
              <a:buSzPts val="1100"/>
              <a:buNone/>
            </a:pPr>
            <a:r>
              <a:rPr lang="es-ES"/>
              <a:t>Esto puede ser, por falta de claridad en los términos usados, por la ambigüedad propia del lenguaje natural, por estar incompleto, etc.</a:t>
            </a:r>
            <a:endParaRPr/>
          </a:p>
          <a:p>
            <a:pPr indent="-228600" lvl="0" marL="457200" rtl="0" algn="l">
              <a:lnSpc>
                <a:spcPct val="100000"/>
              </a:lnSpc>
              <a:spcBef>
                <a:spcPts val="0"/>
              </a:spcBef>
              <a:spcAft>
                <a:spcPts val="0"/>
              </a:spcAft>
              <a:buSzPts val="1100"/>
              <a:buNone/>
            </a:pPr>
            <a:r>
              <a:rPr lang="es-ES"/>
              <a:t> ¿Entiendo cada palabra/siglas del enunciado?</a:t>
            </a:r>
            <a:endParaRPr/>
          </a:p>
          <a:p>
            <a:pPr indent="-228600" lvl="0" marL="457200" rtl="0" algn="l">
              <a:lnSpc>
                <a:spcPct val="100000"/>
              </a:lnSpc>
              <a:spcBef>
                <a:spcPts val="0"/>
              </a:spcBef>
              <a:spcAft>
                <a:spcPts val="0"/>
              </a:spcAft>
              <a:buSzPts val="1100"/>
              <a:buNone/>
            </a:pPr>
            <a:r>
              <a:rPr lang="es-ES"/>
              <a:t>¿Qué categoría de problema es? ¿Cuál es el objetivo?</a:t>
            </a:r>
            <a:endParaRPr/>
          </a:p>
          <a:p>
            <a:pPr indent="-228600" lvl="0" marL="457200" rtl="0" algn="l">
              <a:lnSpc>
                <a:spcPct val="100000"/>
              </a:lnSpc>
              <a:spcBef>
                <a:spcPts val="0"/>
              </a:spcBef>
              <a:spcAft>
                <a:spcPts val="0"/>
              </a:spcAft>
              <a:buSzPts val="1100"/>
              <a:buNone/>
            </a:pPr>
            <a:r>
              <a:rPr lang="es-ES"/>
              <a:t>¿computacional o no computacional?</a:t>
            </a:r>
            <a:endParaRPr/>
          </a:p>
          <a:p>
            <a:pPr indent="-228600" lvl="0" marL="457200" rtl="0" algn="l">
              <a:lnSpc>
                <a:spcPct val="100000"/>
              </a:lnSpc>
              <a:spcBef>
                <a:spcPts val="0"/>
              </a:spcBef>
              <a:spcAft>
                <a:spcPts val="0"/>
              </a:spcAft>
              <a:buSzPts val="1100"/>
              <a:buNone/>
            </a:pPr>
            <a:r>
              <a:rPr lang="es-ES"/>
              <a:t>¿Está completo el enunciado? ¿Hay datos que podrían estar faltando para resolver el problema?</a:t>
            </a:r>
            <a:endParaRPr/>
          </a:p>
          <a:p>
            <a:pPr indent="-228600" lvl="0" marL="457200" rtl="0" algn="l">
              <a:lnSpc>
                <a:spcPct val="100000"/>
              </a:lnSpc>
              <a:spcBef>
                <a:spcPts val="0"/>
              </a:spcBef>
              <a:spcAft>
                <a:spcPts val="0"/>
              </a:spcAft>
              <a:buSzPts val="1100"/>
              <a:buNone/>
            </a:pPr>
            <a:r>
              <a:rPr lang="es-ES"/>
              <a:t>¿Hay datos en el enunciado que no son importantes para resolver el problema o no están claros?</a:t>
            </a:r>
            <a:endParaRPr/>
          </a:p>
          <a:p>
            <a:pPr indent="-228600" lvl="0" marL="457200" rtl="0" algn="l">
              <a:lnSpc>
                <a:spcPct val="100000"/>
              </a:lnSpc>
              <a:spcBef>
                <a:spcPts val="0"/>
              </a:spcBef>
              <a:spcAft>
                <a:spcPts val="0"/>
              </a:spcAft>
              <a:buSzPts val="1100"/>
              <a:buNone/>
            </a:pPr>
            <a:r>
              <a:rPr lang="es-ES"/>
              <a:t>¿Necesito “googlear” o tener otros conocimientos para resolver el problema planteado?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153" name="Google Shape;153;g2228523149a_1_126:notes"/>
          <p:cNvSpPr/>
          <p:nvPr>
            <p:ph idx="2" type="sldImg"/>
          </p:nvPr>
        </p:nvSpPr>
        <p:spPr>
          <a:xfrm>
            <a:off x="3157538" y="500063"/>
            <a:ext cx="3613200" cy="25002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9" name="Shape 9"/>
        <p:cNvGrpSpPr/>
        <p:nvPr/>
      </p:nvGrpSpPr>
      <p:grpSpPr>
        <a:xfrm>
          <a:off x="0" y="0"/>
          <a:ext cx="0" cy="0"/>
          <a:chOff x="0" y="0"/>
          <a:chExt cx="0" cy="0"/>
        </a:xfrm>
      </p:grpSpPr>
      <p:sp>
        <p:nvSpPr>
          <p:cNvPr id="10" name="Google Shape;10;g1f4a9206a9a_1_47"/>
          <p:cNvSpPr txBox="1"/>
          <p:nvPr>
            <p:ph type="title"/>
          </p:nvPr>
        </p:nvSpPr>
        <p:spPr>
          <a:xfrm>
            <a:off x="1739883" y="964692"/>
            <a:ext cx="6432600" cy="1188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g1f4a9206a9a_1_47"/>
          <p:cNvSpPr txBox="1"/>
          <p:nvPr>
            <p:ph idx="1" type="body"/>
          </p:nvPr>
        </p:nvSpPr>
        <p:spPr>
          <a:xfrm>
            <a:off x="1739883" y="2638046"/>
            <a:ext cx="6432600" cy="3102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2" name="Google Shape;12;g1f4a9206a9a_1_47"/>
          <p:cNvSpPr txBox="1"/>
          <p:nvPr>
            <p:ph idx="10" type="dt"/>
          </p:nvPr>
        </p:nvSpPr>
        <p:spPr>
          <a:xfrm>
            <a:off x="6477188" y="6238816"/>
            <a:ext cx="2237400" cy="3240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g1f4a9206a9a_1_47"/>
          <p:cNvSpPr txBox="1"/>
          <p:nvPr>
            <p:ph idx="11" type="ftr"/>
          </p:nvPr>
        </p:nvSpPr>
        <p:spPr>
          <a:xfrm>
            <a:off x="1194092" y="6236208"/>
            <a:ext cx="4936500" cy="320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g1f4a9206a9a_1_47"/>
          <p:cNvSpPr/>
          <p:nvPr>
            <p:ph idx="12" type="sldNum"/>
          </p:nvPr>
        </p:nvSpPr>
        <p:spPr>
          <a:xfrm>
            <a:off x="8926788" y="6217920"/>
            <a:ext cx="396300" cy="365700"/>
          </a:xfrm>
          <a:prstGeom prst="ellipse">
            <a:avLst/>
          </a:prstGeom>
          <a:noFill/>
          <a:ln>
            <a:noFill/>
          </a:ln>
        </p:spPr>
        <p:txBody>
          <a:bodyPr anchorCtr="0" anchor="t" bIns="45700" lIns="91425" spcFirstLastPara="1" rIns="91425" wrap="square" tIns="45700">
            <a:normAutofit/>
          </a:bodyPr>
          <a:lstStyle>
            <a:lvl1pPr indent="0" lvl="0"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1pPr>
            <a:lvl2pPr indent="0" lvl="1"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2pPr>
            <a:lvl3pPr indent="0" lvl="2"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3pPr>
            <a:lvl4pPr indent="0" lvl="3"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4pPr>
            <a:lvl5pPr indent="0" lvl="4"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5pPr>
            <a:lvl6pPr indent="0" lvl="5"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6pPr>
            <a:lvl7pPr indent="0" lvl="6"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7pPr>
            <a:lvl8pPr indent="0" lvl="7"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8pPr>
            <a:lvl9pPr indent="0" lvl="8" marL="209550" marR="0" algn="l">
              <a:lnSpc>
                <a:spcPct val="80000"/>
              </a:lnSpc>
              <a:spcBef>
                <a:spcPts val="0"/>
              </a:spcBef>
              <a:spcAft>
                <a:spcPts val="0"/>
              </a:spcAft>
              <a:buClr>
                <a:srgbClr val="000000"/>
              </a:buClr>
              <a:buSzPts val="1800"/>
              <a:buFont typeface="Arial"/>
              <a:buNone/>
              <a:defRPr b="0" i="0" sz="1260" u="none" cap="none" strike="noStrike">
                <a:solidFill>
                  <a:schemeClr val="dk1"/>
                </a:solidFill>
                <a:latin typeface="Arial"/>
                <a:ea typeface="Arial"/>
                <a:cs typeface="Arial"/>
                <a:sym typeface="Arial"/>
              </a:defRPr>
            </a:lvl9pPr>
          </a:lstStyle>
          <a:p>
            <a:pPr indent="0" lvl="0" marL="20955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g1f4a9206a9a_1_32"/>
          <p:cNvSpPr/>
          <p:nvPr/>
        </p:nvSpPr>
        <p:spPr>
          <a:xfrm>
            <a:off x="4953000" y="-167"/>
            <a:ext cx="4953000" cy="6858000"/>
          </a:xfrm>
          <a:prstGeom prst="rect">
            <a:avLst/>
          </a:prstGeom>
          <a:solidFill>
            <a:schemeClr val="lt2"/>
          </a:solidFill>
          <a:ln>
            <a:noFill/>
          </a:ln>
        </p:spPr>
        <p:txBody>
          <a:bodyPr anchorCtr="0" anchor="ctr" bIns="106650" lIns="106650" spcFirstLastPara="1" rIns="106650" wrap="square" tIns="1066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1f4a9206a9a_1_32"/>
          <p:cNvSpPr txBox="1"/>
          <p:nvPr>
            <p:ph type="title"/>
          </p:nvPr>
        </p:nvSpPr>
        <p:spPr>
          <a:xfrm>
            <a:off x="287625" y="1644233"/>
            <a:ext cx="4382400" cy="1976400"/>
          </a:xfrm>
          <a:prstGeom prst="rect">
            <a:avLst/>
          </a:prstGeom>
          <a:noFill/>
          <a:ln>
            <a:noFill/>
          </a:ln>
        </p:spPr>
        <p:txBody>
          <a:bodyPr anchorCtr="0" anchor="b" bIns="106650" lIns="106650" spcFirstLastPara="1" rIns="106650" wrap="square" tIns="10665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46" name="Google Shape;46;g1f4a9206a9a_1_32"/>
          <p:cNvSpPr txBox="1"/>
          <p:nvPr>
            <p:ph idx="1" type="subTitle"/>
          </p:nvPr>
        </p:nvSpPr>
        <p:spPr>
          <a:xfrm>
            <a:off x="287625" y="3737433"/>
            <a:ext cx="4382400" cy="1646700"/>
          </a:xfrm>
          <a:prstGeom prst="rect">
            <a:avLst/>
          </a:prstGeom>
          <a:noFill/>
          <a:ln>
            <a:noFill/>
          </a:ln>
        </p:spPr>
        <p:txBody>
          <a:bodyPr anchorCtr="0" anchor="t" bIns="106650" lIns="106650" spcFirstLastPara="1" rIns="106650" wrap="square" tIns="10665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7" name="Google Shape;47;g1f4a9206a9a_1_32"/>
          <p:cNvSpPr txBox="1"/>
          <p:nvPr>
            <p:ph idx="2" type="body"/>
          </p:nvPr>
        </p:nvSpPr>
        <p:spPr>
          <a:xfrm>
            <a:off x="5351125" y="965433"/>
            <a:ext cx="4156800" cy="4926900"/>
          </a:xfrm>
          <a:prstGeom prst="rect">
            <a:avLst/>
          </a:prstGeom>
          <a:noFill/>
          <a:ln>
            <a:noFill/>
          </a:ln>
        </p:spPr>
        <p:txBody>
          <a:bodyPr anchorCtr="0" anchor="ctr" bIns="106650" lIns="106650" spcFirstLastPara="1" rIns="106650" wrap="square" tIns="106650">
            <a:normAutofit/>
          </a:bodyPr>
          <a:lstStyle>
            <a:lvl1pPr indent="-361950" lvl="0" marL="457200" algn="l">
              <a:lnSpc>
                <a:spcPct val="115000"/>
              </a:lnSpc>
              <a:spcBef>
                <a:spcPts val="0"/>
              </a:spcBef>
              <a:spcAft>
                <a:spcPts val="0"/>
              </a:spcAft>
              <a:buSzPts val="21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48" name="Google Shape;48;g1f4a9206a9a_1_32"/>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g1f4a9206a9a_1_38"/>
          <p:cNvSpPr txBox="1"/>
          <p:nvPr>
            <p:ph idx="1" type="body"/>
          </p:nvPr>
        </p:nvSpPr>
        <p:spPr>
          <a:xfrm>
            <a:off x="337675" y="5640767"/>
            <a:ext cx="6498600" cy="806700"/>
          </a:xfrm>
          <a:prstGeom prst="rect">
            <a:avLst/>
          </a:prstGeom>
          <a:noFill/>
          <a:ln>
            <a:noFill/>
          </a:ln>
        </p:spPr>
        <p:txBody>
          <a:bodyPr anchorCtr="0" anchor="ctr" bIns="106650" lIns="106650" spcFirstLastPara="1" rIns="106650" wrap="square" tIns="106650">
            <a:normAutofit/>
          </a:bodyPr>
          <a:lstStyle>
            <a:lvl1pPr indent="-228600" lvl="0" marL="457200" algn="l">
              <a:lnSpc>
                <a:spcPct val="100000"/>
              </a:lnSpc>
              <a:spcBef>
                <a:spcPts val="0"/>
              </a:spcBef>
              <a:spcAft>
                <a:spcPts val="0"/>
              </a:spcAft>
              <a:buSzPts val="2100"/>
              <a:buNone/>
              <a:defRPr/>
            </a:lvl1pPr>
          </a:lstStyle>
          <a:p/>
        </p:txBody>
      </p:sp>
      <p:sp>
        <p:nvSpPr>
          <p:cNvPr id="51" name="Google Shape;51;g1f4a9206a9a_1_38"/>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g1f4a9206a9a_1_41"/>
          <p:cNvSpPr txBox="1"/>
          <p:nvPr>
            <p:ph hasCustomPrompt="1" type="title"/>
          </p:nvPr>
        </p:nvSpPr>
        <p:spPr>
          <a:xfrm>
            <a:off x="337675" y="1474833"/>
            <a:ext cx="9230700" cy="2618100"/>
          </a:xfrm>
          <a:prstGeom prst="rect">
            <a:avLst/>
          </a:prstGeom>
          <a:noFill/>
          <a:ln>
            <a:noFill/>
          </a:ln>
        </p:spPr>
        <p:txBody>
          <a:bodyPr anchorCtr="0" anchor="b" bIns="106650" lIns="106650" spcFirstLastPara="1" rIns="106650" wrap="square" tIns="10665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r>
              <a:t>xx%</a:t>
            </a:r>
          </a:p>
        </p:txBody>
      </p:sp>
      <p:sp>
        <p:nvSpPr>
          <p:cNvPr id="54" name="Google Shape;54;g1f4a9206a9a_1_41"/>
          <p:cNvSpPr txBox="1"/>
          <p:nvPr>
            <p:ph idx="1" type="body"/>
          </p:nvPr>
        </p:nvSpPr>
        <p:spPr>
          <a:xfrm>
            <a:off x="337675" y="4202967"/>
            <a:ext cx="9230700" cy="1734300"/>
          </a:xfrm>
          <a:prstGeom prst="rect">
            <a:avLst/>
          </a:prstGeom>
          <a:noFill/>
          <a:ln>
            <a:noFill/>
          </a:ln>
        </p:spPr>
        <p:txBody>
          <a:bodyPr anchorCtr="0" anchor="t" bIns="106650" lIns="106650" spcFirstLastPara="1" rIns="106650" wrap="square" tIns="106650">
            <a:normAutofit/>
          </a:bodyPr>
          <a:lstStyle>
            <a:lvl1pPr indent="-361950" lvl="0" marL="457200" algn="ctr">
              <a:lnSpc>
                <a:spcPct val="115000"/>
              </a:lnSpc>
              <a:spcBef>
                <a:spcPts val="0"/>
              </a:spcBef>
              <a:spcAft>
                <a:spcPts val="0"/>
              </a:spcAft>
              <a:buSzPts val="2100"/>
              <a:buChar char="●"/>
              <a:defRPr/>
            </a:lvl1pPr>
            <a:lvl2pPr indent="-330200" lvl="1" marL="914400" algn="ctr">
              <a:lnSpc>
                <a:spcPct val="115000"/>
              </a:lnSpc>
              <a:spcBef>
                <a:spcPts val="0"/>
              </a:spcBef>
              <a:spcAft>
                <a:spcPts val="0"/>
              </a:spcAft>
              <a:buSzPts val="1600"/>
              <a:buChar char="○"/>
              <a:defRPr/>
            </a:lvl2pPr>
            <a:lvl3pPr indent="-330200" lvl="2" marL="1371600" algn="ctr">
              <a:lnSpc>
                <a:spcPct val="115000"/>
              </a:lnSpc>
              <a:spcBef>
                <a:spcPts val="0"/>
              </a:spcBef>
              <a:spcAft>
                <a:spcPts val="0"/>
              </a:spcAft>
              <a:buSzPts val="1600"/>
              <a:buChar char="■"/>
              <a:defRPr/>
            </a:lvl3pPr>
            <a:lvl4pPr indent="-330200" lvl="3" marL="1828800" algn="ctr">
              <a:lnSpc>
                <a:spcPct val="115000"/>
              </a:lnSpc>
              <a:spcBef>
                <a:spcPts val="0"/>
              </a:spcBef>
              <a:spcAft>
                <a:spcPts val="0"/>
              </a:spcAft>
              <a:buSzPts val="1600"/>
              <a:buChar char="●"/>
              <a:defRPr/>
            </a:lvl4pPr>
            <a:lvl5pPr indent="-330200" lvl="4" marL="2286000" algn="ctr">
              <a:lnSpc>
                <a:spcPct val="115000"/>
              </a:lnSpc>
              <a:spcBef>
                <a:spcPts val="0"/>
              </a:spcBef>
              <a:spcAft>
                <a:spcPts val="0"/>
              </a:spcAft>
              <a:buSzPts val="1600"/>
              <a:buChar char="○"/>
              <a:defRPr/>
            </a:lvl5pPr>
            <a:lvl6pPr indent="-330200" lvl="5" marL="2743200" algn="ctr">
              <a:lnSpc>
                <a:spcPct val="115000"/>
              </a:lnSpc>
              <a:spcBef>
                <a:spcPts val="0"/>
              </a:spcBef>
              <a:spcAft>
                <a:spcPts val="0"/>
              </a:spcAft>
              <a:buSzPts val="1600"/>
              <a:buChar char="■"/>
              <a:defRPr/>
            </a:lvl6pPr>
            <a:lvl7pPr indent="-330200" lvl="6" marL="3200400" algn="ctr">
              <a:lnSpc>
                <a:spcPct val="115000"/>
              </a:lnSpc>
              <a:spcBef>
                <a:spcPts val="0"/>
              </a:spcBef>
              <a:spcAft>
                <a:spcPts val="0"/>
              </a:spcAft>
              <a:buSzPts val="1600"/>
              <a:buChar char="●"/>
              <a:defRPr/>
            </a:lvl7pPr>
            <a:lvl8pPr indent="-330200" lvl="7" marL="3657600" algn="ctr">
              <a:lnSpc>
                <a:spcPct val="115000"/>
              </a:lnSpc>
              <a:spcBef>
                <a:spcPts val="0"/>
              </a:spcBef>
              <a:spcAft>
                <a:spcPts val="0"/>
              </a:spcAft>
              <a:buSzPts val="1600"/>
              <a:buChar char="○"/>
              <a:defRPr/>
            </a:lvl8pPr>
            <a:lvl9pPr indent="-330200" lvl="8" marL="4114800" algn="ctr">
              <a:lnSpc>
                <a:spcPct val="115000"/>
              </a:lnSpc>
              <a:spcBef>
                <a:spcPts val="0"/>
              </a:spcBef>
              <a:spcAft>
                <a:spcPts val="0"/>
              </a:spcAft>
              <a:buSzPts val="1600"/>
              <a:buChar char="■"/>
              <a:defRPr/>
            </a:lvl9pPr>
          </a:lstStyle>
          <a:p/>
        </p:txBody>
      </p:sp>
      <p:sp>
        <p:nvSpPr>
          <p:cNvPr id="55" name="Google Shape;55;g1f4a9206a9a_1_41"/>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g1f4a9206a9a_1_45"/>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g1f4a9206a9a_1_6"/>
          <p:cNvSpPr txBox="1"/>
          <p:nvPr>
            <p:ph type="ctrTitle"/>
          </p:nvPr>
        </p:nvSpPr>
        <p:spPr>
          <a:xfrm>
            <a:off x="337684" y="992767"/>
            <a:ext cx="9230700" cy="2736900"/>
          </a:xfrm>
          <a:prstGeom prst="rect">
            <a:avLst/>
          </a:prstGeom>
          <a:noFill/>
          <a:ln>
            <a:noFill/>
          </a:ln>
        </p:spPr>
        <p:txBody>
          <a:bodyPr anchorCtr="0" anchor="b" bIns="106650" lIns="106650" spcFirstLastPara="1" rIns="106650" wrap="square" tIns="106650">
            <a:normAutofit/>
          </a:bodyPr>
          <a:lstStyle>
            <a:lvl1pPr lvl="0" algn="ctr">
              <a:lnSpc>
                <a:spcPct val="100000"/>
              </a:lnSpc>
              <a:spcBef>
                <a:spcPts val="0"/>
              </a:spcBef>
              <a:spcAft>
                <a:spcPts val="0"/>
              </a:spcAft>
              <a:buSzPts val="6100"/>
              <a:buNone/>
              <a:defRPr sz="6100"/>
            </a:lvl1pPr>
            <a:lvl2pPr lvl="1" algn="ctr">
              <a:lnSpc>
                <a:spcPct val="100000"/>
              </a:lnSpc>
              <a:spcBef>
                <a:spcPts val="0"/>
              </a:spcBef>
              <a:spcAft>
                <a:spcPts val="0"/>
              </a:spcAft>
              <a:buSzPts val="6100"/>
              <a:buNone/>
              <a:defRPr sz="6100"/>
            </a:lvl2pPr>
            <a:lvl3pPr lvl="2" algn="ctr">
              <a:lnSpc>
                <a:spcPct val="100000"/>
              </a:lnSpc>
              <a:spcBef>
                <a:spcPts val="0"/>
              </a:spcBef>
              <a:spcAft>
                <a:spcPts val="0"/>
              </a:spcAft>
              <a:buSzPts val="6100"/>
              <a:buNone/>
              <a:defRPr sz="6100"/>
            </a:lvl3pPr>
            <a:lvl4pPr lvl="3" algn="ctr">
              <a:lnSpc>
                <a:spcPct val="100000"/>
              </a:lnSpc>
              <a:spcBef>
                <a:spcPts val="0"/>
              </a:spcBef>
              <a:spcAft>
                <a:spcPts val="0"/>
              </a:spcAft>
              <a:buSzPts val="6100"/>
              <a:buNone/>
              <a:defRPr sz="6100"/>
            </a:lvl4pPr>
            <a:lvl5pPr lvl="4" algn="ctr">
              <a:lnSpc>
                <a:spcPct val="100000"/>
              </a:lnSpc>
              <a:spcBef>
                <a:spcPts val="0"/>
              </a:spcBef>
              <a:spcAft>
                <a:spcPts val="0"/>
              </a:spcAft>
              <a:buSzPts val="6100"/>
              <a:buNone/>
              <a:defRPr sz="6100"/>
            </a:lvl5pPr>
            <a:lvl6pPr lvl="5" algn="ctr">
              <a:lnSpc>
                <a:spcPct val="100000"/>
              </a:lnSpc>
              <a:spcBef>
                <a:spcPts val="0"/>
              </a:spcBef>
              <a:spcAft>
                <a:spcPts val="0"/>
              </a:spcAft>
              <a:buSzPts val="6100"/>
              <a:buNone/>
              <a:defRPr sz="6100"/>
            </a:lvl6pPr>
            <a:lvl7pPr lvl="6" algn="ctr">
              <a:lnSpc>
                <a:spcPct val="100000"/>
              </a:lnSpc>
              <a:spcBef>
                <a:spcPts val="0"/>
              </a:spcBef>
              <a:spcAft>
                <a:spcPts val="0"/>
              </a:spcAft>
              <a:buSzPts val="6100"/>
              <a:buNone/>
              <a:defRPr sz="6100"/>
            </a:lvl7pPr>
            <a:lvl8pPr lvl="7" algn="ctr">
              <a:lnSpc>
                <a:spcPct val="100000"/>
              </a:lnSpc>
              <a:spcBef>
                <a:spcPts val="0"/>
              </a:spcBef>
              <a:spcAft>
                <a:spcPts val="0"/>
              </a:spcAft>
              <a:buSzPts val="6100"/>
              <a:buNone/>
              <a:defRPr sz="6100"/>
            </a:lvl8pPr>
            <a:lvl9pPr lvl="8" algn="ctr">
              <a:lnSpc>
                <a:spcPct val="100000"/>
              </a:lnSpc>
              <a:spcBef>
                <a:spcPts val="0"/>
              </a:spcBef>
              <a:spcAft>
                <a:spcPts val="0"/>
              </a:spcAft>
              <a:buSzPts val="6100"/>
              <a:buNone/>
              <a:defRPr sz="6100"/>
            </a:lvl9pPr>
          </a:lstStyle>
          <a:p/>
        </p:txBody>
      </p:sp>
      <p:sp>
        <p:nvSpPr>
          <p:cNvPr id="19" name="Google Shape;19;g1f4a9206a9a_1_6"/>
          <p:cNvSpPr txBox="1"/>
          <p:nvPr>
            <p:ph idx="1" type="subTitle"/>
          </p:nvPr>
        </p:nvSpPr>
        <p:spPr>
          <a:xfrm>
            <a:off x="337675" y="3778833"/>
            <a:ext cx="9230700" cy="1056900"/>
          </a:xfrm>
          <a:prstGeom prst="rect">
            <a:avLst/>
          </a:prstGeom>
          <a:noFill/>
          <a:ln>
            <a:noFill/>
          </a:ln>
        </p:spPr>
        <p:txBody>
          <a:bodyPr anchorCtr="0" anchor="t" bIns="106650" lIns="106650" spcFirstLastPara="1" rIns="106650" wrap="square" tIns="106650">
            <a:norm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
        <p:nvSpPr>
          <p:cNvPr id="20" name="Google Shape;20;g1f4a9206a9a_1_6"/>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g1f4a9206a9a_1_10"/>
          <p:cNvSpPr txBox="1"/>
          <p:nvPr>
            <p:ph type="title"/>
          </p:nvPr>
        </p:nvSpPr>
        <p:spPr>
          <a:xfrm>
            <a:off x="337675" y="2867800"/>
            <a:ext cx="9230700" cy="1122300"/>
          </a:xfrm>
          <a:prstGeom prst="rect">
            <a:avLst/>
          </a:prstGeom>
          <a:noFill/>
          <a:ln>
            <a:noFill/>
          </a:ln>
        </p:spPr>
        <p:txBody>
          <a:bodyPr anchorCtr="0" anchor="ctr" bIns="106650" lIns="106650" spcFirstLastPara="1" rIns="106650" wrap="square" tIns="1066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 name="Google Shape;23;g1f4a9206a9a_1_10"/>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g1f4a9206a9a_1_13"/>
          <p:cNvSpPr txBox="1"/>
          <p:nvPr>
            <p:ph type="title"/>
          </p:nvPr>
        </p:nvSpPr>
        <p:spPr>
          <a:xfrm>
            <a:off x="337675" y="593367"/>
            <a:ext cx="9230700" cy="763500"/>
          </a:xfrm>
          <a:prstGeom prst="rect">
            <a:avLst/>
          </a:prstGeom>
          <a:noFill/>
          <a:ln>
            <a:noFill/>
          </a:ln>
        </p:spPr>
        <p:txBody>
          <a:bodyPr anchorCtr="0" anchor="t" bIns="106650" lIns="106650" spcFirstLastPara="1" rIns="106650" wrap="square" tIns="10665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26" name="Google Shape;26;g1f4a9206a9a_1_13"/>
          <p:cNvSpPr txBox="1"/>
          <p:nvPr>
            <p:ph idx="1" type="body"/>
          </p:nvPr>
        </p:nvSpPr>
        <p:spPr>
          <a:xfrm>
            <a:off x="337675" y="1536633"/>
            <a:ext cx="9230700" cy="4555200"/>
          </a:xfrm>
          <a:prstGeom prst="rect">
            <a:avLst/>
          </a:prstGeom>
          <a:noFill/>
          <a:ln>
            <a:noFill/>
          </a:ln>
        </p:spPr>
        <p:txBody>
          <a:bodyPr anchorCtr="0" anchor="t" bIns="106650" lIns="106650" spcFirstLastPara="1" rIns="106650" wrap="square" tIns="106650">
            <a:normAutofit/>
          </a:bodyPr>
          <a:lstStyle>
            <a:lvl1pPr indent="-361950" lvl="0" marL="457200" algn="l">
              <a:lnSpc>
                <a:spcPct val="115000"/>
              </a:lnSpc>
              <a:spcBef>
                <a:spcPts val="0"/>
              </a:spcBef>
              <a:spcAft>
                <a:spcPts val="0"/>
              </a:spcAft>
              <a:buSzPts val="21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27" name="Google Shape;27;g1f4a9206a9a_1_13"/>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g1f4a9206a9a_1_17"/>
          <p:cNvSpPr txBox="1"/>
          <p:nvPr>
            <p:ph type="title"/>
          </p:nvPr>
        </p:nvSpPr>
        <p:spPr>
          <a:xfrm>
            <a:off x="337675" y="593367"/>
            <a:ext cx="9230700" cy="763500"/>
          </a:xfrm>
          <a:prstGeom prst="rect">
            <a:avLst/>
          </a:prstGeom>
          <a:noFill/>
          <a:ln>
            <a:noFill/>
          </a:ln>
        </p:spPr>
        <p:txBody>
          <a:bodyPr anchorCtr="0" anchor="t" bIns="106650" lIns="106650" spcFirstLastPara="1" rIns="106650" wrap="square" tIns="10665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30" name="Google Shape;30;g1f4a9206a9a_1_17"/>
          <p:cNvSpPr txBox="1"/>
          <p:nvPr>
            <p:ph idx="1" type="body"/>
          </p:nvPr>
        </p:nvSpPr>
        <p:spPr>
          <a:xfrm>
            <a:off x="337675" y="1536633"/>
            <a:ext cx="4333200" cy="4555200"/>
          </a:xfrm>
          <a:prstGeom prst="rect">
            <a:avLst/>
          </a:prstGeom>
          <a:noFill/>
          <a:ln>
            <a:noFill/>
          </a:ln>
        </p:spPr>
        <p:txBody>
          <a:bodyPr anchorCtr="0" anchor="t" bIns="106650" lIns="106650" spcFirstLastPara="1" rIns="106650" wrap="square" tIns="106650">
            <a:normAutofit/>
          </a:bodyPr>
          <a:lstStyle>
            <a:lvl1pPr indent="-330200" lvl="0" marL="457200" algn="l">
              <a:lnSpc>
                <a:spcPct val="115000"/>
              </a:lnSpc>
              <a:spcBef>
                <a:spcPts val="0"/>
              </a:spcBef>
              <a:spcAft>
                <a:spcPts val="0"/>
              </a:spcAft>
              <a:buSzPts val="1600"/>
              <a:buChar char="●"/>
              <a:defRPr sz="16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31" name="Google Shape;31;g1f4a9206a9a_1_17"/>
          <p:cNvSpPr txBox="1"/>
          <p:nvPr>
            <p:ph idx="2" type="body"/>
          </p:nvPr>
        </p:nvSpPr>
        <p:spPr>
          <a:xfrm>
            <a:off x="5235100" y="1536633"/>
            <a:ext cx="4333200" cy="4555200"/>
          </a:xfrm>
          <a:prstGeom prst="rect">
            <a:avLst/>
          </a:prstGeom>
          <a:noFill/>
          <a:ln>
            <a:noFill/>
          </a:ln>
        </p:spPr>
        <p:txBody>
          <a:bodyPr anchorCtr="0" anchor="t" bIns="106650" lIns="106650" spcFirstLastPara="1" rIns="106650" wrap="square" tIns="106650">
            <a:normAutofit/>
          </a:bodyPr>
          <a:lstStyle>
            <a:lvl1pPr indent="-330200" lvl="0" marL="457200" algn="l">
              <a:lnSpc>
                <a:spcPct val="115000"/>
              </a:lnSpc>
              <a:spcBef>
                <a:spcPts val="0"/>
              </a:spcBef>
              <a:spcAft>
                <a:spcPts val="0"/>
              </a:spcAft>
              <a:buSzPts val="1600"/>
              <a:buChar char="●"/>
              <a:defRPr sz="16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32" name="Google Shape;32;g1f4a9206a9a_1_17"/>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g1f4a9206a9a_1_22"/>
          <p:cNvSpPr txBox="1"/>
          <p:nvPr>
            <p:ph type="title"/>
          </p:nvPr>
        </p:nvSpPr>
        <p:spPr>
          <a:xfrm>
            <a:off x="337675" y="593367"/>
            <a:ext cx="9230700" cy="763500"/>
          </a:xfrm>
          <a:prstGeom prst="rect">
            <a:avLst/>
          </a:prstGeom>
          <a:noFill/>
          <a:ln>
            <a:noFill/>
          </a:ln>
        </p:spPr>
        <p:txBody>
          <a:bodyPr anchorCtr="0" anchor="t" bIns="106650" lIns="106650" spcFirstLastPara="1" rIns="106650" wrap="square" tIns="10665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35" name="Google Shape;35;g1f4a9206a9a_1_22"/>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1f4a9206a9a_1_25"/>
          <p:cNvSpPr txBox="1"/>
          <p:nvPr>
            <p:ph type="title"/>
          </p:nvPr>
        </p:nvSpPr>
        <p:spPr>
          <a:xfrm>
            <a:off x="337675" y="740800"/>
            <a:ext cx="3042000" cy="1007700"/>
          </a:xfrm>
          <a:prstGeom prst="rect">
            <a:avLst/>
          </a:prstGeom>
          <a:noFill/>
          <a:ln>
            <a:noFill/>
          </a:ln>
        </p:spPr>
        <p:txBody>
          <a:bodyPr anchorCtr="0" anchor="b" bIns="106650" lIns="106650" spcFirstLastPara="1" rIns="106650" wrap="square" tIns="10665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
        <p:nvSpPr>
          <p:cNvPr id="38" name="Google Shape;38;g1f4a9206a9a_1_25"/>
          <p:cNvSpPr txBox="1"/>
          <p:nvPr>
            <p:ph idx="1" type="body"/>
          </p:nvPr>
        </p:nvSpPr>
        <p:spPr>
          <a:xfrm>
            <a:off x="337675" y="1852800"/>
            <a:ext cx="3042000" cy="4239300"/>
          </a:xfrm>
          <a:prstGeom prst="rect">
            <a:avLst/>
          </a:prstGeom>
          <a:noFill/>
          <a:ln>
            <a:noFill/>
          </a:ln>
        </p:spPr>
        <p:txBody>
          <a:bodyPr anchorCtr="0" anchor="t" bIns="106650" lIns="106650" spcFirstLastPara="1" rIns="106650" wrap="square" tIns="10665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39" name="Google Shape;39;g1f4a9206a9a_1_25"/>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g1f4a9206a9a_1_29"/>
          <p:cNvSpPr txBox="1"/>
          <p:nvPr>
            <p:ph type="title"/>
          </p:nvPr>
        </p:nvSpPr>
        <p:spPr>
          <a:xfrm>
            <a:off x="531104" y="600200"/>
            <a:ext cx="6898500" cy="5454300"/>
          </a:xfrm>
          <a:prstGeom prst="rect">
            <a:avLst/>
          </a:prstGeom>
          <a:noFill/>
          <a:ln>
            <a:noFill/>
          </a:ln>
        </p:spPr>
        <p:txBody>
          <a:bodyPr anchorCtr="0" anchor="ctr" bIns="106650" lIns="106650" spcFirstLastPara="1" rIns="106650" wrap="square" tIns="10665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42" name="Google Shape;42;g1f4a9206a9a_1_29"/>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1f4a9206a9a_1_2"/>
          <p:cNvSpPr txBox="1"/>
          <p:nvPr>
            <p:ph type="title"/>
          </p:nvPr>
        </p:nvSpPr>
        <p:spPr>
          <a:xfrm>
            <a:off x="337675" y="593367"/>
            <a:ext cx="9230700" cy="763500"/>
          </a:xfrm>
          <a:prstGeom prst="rect">
            <a:avLst/>
          </a:prstGeom>
          <a:noFill/>
          <a:ln>
            <a:noFill/>
          </a:ln>
        </p:spPr>
        <p:txBody>
          <a:bodyPr anchorCtr="0" anchor="t" bIns="106650" lIns="106650" spcFirstLastPara="1" rIns="106650" wrap="square" tIns="106650">
            <a:normAutofit/>
          </a:bodyPr>
          <a:lstStyle>
            <a:lvl1pPr lvl="0"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9pPr>
          </a:lstStyle>
          <a:p/>
        </p:txBody>
      </p:sp>
      <p:sp>
        <p:nvSpPr>
          <p:cNvPr id="7" name="Google Shape;7;g1f4a9206a9a_1_2"/>
          <p:cNvSpPr txBox="1"/>
          <p:nvPr>
            <p:ph idx="1" type="body"/>
          </p:nvPr>
        </p:nvSpPr>
        <p:spPr>
          <a:xfrm>
            <a:off x="337675" y="1536633"/>
            <a:ext cx="9230700" cy="4555200"/>
          </a:xfrm>
          <a:prstGeom prst="rect">
            <a:avLst/>
          </a:prstGeom>
          <a:noFill/>
          <a:ln>
            <a:noFill/>
          </a:ln>
        </p:spPr>
        <p:txBody>
          <a:bodyPr anchorCtr="0" anchor="t" bIns="106650" lIns="106650" spcFirstLastPara="1" rIns="106650" wrap="square" tIns="106650">
            <a:normAutofit/>
          </a:bodyPr>
          <a:lstStyle>
            <a:lvl1pPr indent="-361950" lvl="0" marL="4572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1pPr>
            <a:lvl2pPr indent="-330200" lvl="1" marL="9144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
        <p:nvSpPr>
          <p:cNvPr id="8" name="Google Shape;8;g1f4a9206a9a_1_2"/>
          <p:cNvSpPr txBox="1"/>
          <p:nvPr>
            <p:ph idx="12" type="sldNum"/>
          </p:nvPr>
        </p:nvSpPr>
        <p:spPr>
          <a:xfrm>
            <a:off x="9178496" y="6217622"/>
            <a:ext cx="594300" cy="524700"/>
          </a:xfrm>
          <a:prstGeom prst="rect">
            <a:avLst/>
          </a:prstGeom>
          <a:noFill/>
          <a:ln>
            <a:noFill/>
          </a:ln>
        </p:spPr>
        <p:txBody>
          <a:bodyPr anchorCtr="0" anchor="ctr" bIns="106650" lIns="106650" spcFirstLastPara="1" rIns="106650" wrap="square" tIns="10665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3.jp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Interfaz de usuario gráfica&#10;&#10;Descripción generada automáticamente" id="60" name="Google Shape;60;p1"/>
          <p:cNvPicPr preferRelativeResize="0"/>
          <p:nvPr/>
        </p:nvPicPr>
        <p:blipFill rotWithShape="1">
          <a:blip r:embed="rId3">
            <a:alphaModFix/>
          </a:blip>
          <a:srcRect b="0" l="0" r="0" t="0"/>
          <a:stretch/>
        </p:blipFill>
        <p:spPr>
          <a:xfrm>
            <a:off x="946139" y="1100653"/>
            <a:ext cx="2618694" cy="2032144"/>
          </a:xfrm>
          <a:prstGeom prst="rect">
            <a:avLst/>
          </a:prstGeom>
          <a:noFill/>
          <a:ln>
            <a:noFill/>
          </a:ln>
        </p:spPr>
      </p:pic>
      <p:sp>
        <p:nvSpPr>
          <p:cNvPr id="61" name="Google Shape;61;p1"/>
          <p:cNvSpPr txBox="1"/>
          <p:nvPr/>
        </p:nvSpPr>
        <p:spPr>
          <a:xfrm>
            <a:off x="3886200" y="1002088"/>
            <a:ext cx="2185200" cy="461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Arial"/>
              <a:buNone/>
            </a:pPr>
            <a:r>
              <a:rPr b="1" i="0" lang="es-ES" sz="3000" u="none" cap="none" strike="noStrike">
                <a:solidFill>
                  <a:schemeClr val="dk1"/>
                </a:solidFill>
                <a:latin typeface="Tahoma"/>
                <a:ea typeface="Tahoma"/>
                <a:cs typeface="Tahoma"/>
                <a:sym typeface="Tahoma"/>
              </a:rPr>
              <a:t>Teoría	</a:t>
            </a:r>
            <a:endParaRPr b="0" i="0" sz="3000" u="none" cap="none" strike="noStrike">
              <a:solidFill>
                <a:schemeClr val="dk1"/>
              </a:solidFill>
              <a:latin typeface="Tahoma"/>
              <a:ea typeface="Tahoma"/>
              <a:cs typeface="Tahoma"/>
              <a:sym typeface="Tahoma"/>
            </a:endParaRPr>
          </a:p>
        </p:txBody>
      </p:sp>
      <p:sp>
        <p:nvSpPr>
          <p:cNvPr id="62" name="Google Shape;62;p1"/>
          <p:cNvSpPr txBox="1"/>
          <p:nvPr/>
        </p:nvSpPr>
        <p:spPr>
          <a:xfrm>
            <a:off x="3089825" y="1624125"/>
            <a:ext cx="6467700" cy="49260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3200"/>
              <a:buFont typeface="Arial"/>
              <a:buNone/>
            </a:pPr>
            <a:r>
              <a:rPr b="0" i="0" lang="es-ES" sz="3200" u="none" cap="none" strike="noStrike">
                <a:solidFill>
                  <a:schemeClr val="dk1"/>
                </a:solidFill>
                <a:latin typeface="Tahoma"/>
                <a:ea typeface="Tahoma"/>
                <a:cs typeface="Tahoma"/>
                <a:sym typeface="Tahoma"/>
              </a:rPr>
              <a:t>Resolución de problemas</a:t>
            </a:r>
            <a:endParaRPr b="0" i="0" sz="3200" u="none" cap="none" strike="noStrike">
              <a:solidFill>
                <a:schemeClr val="dk1"/>
              </a:solidFill>
              <a:latin typeface="Tahoma"/>
              <a:ea typeface="Tahoma"/>
              <a:cs typeface="Tahoma"/>
              <a:sym typeface="Tahoma"/>
            </a:endParaRPr>
          </a:p>
        </p:txBody>
      </p:sp>
      <p:sp>
        <p:nvSpPr>
          <p:cNvPr id="63" name="Google Shape;63;p1"/>
          <p:cNvSpPr txBox="1"/>
          <p:nvPr/>
        </p:nvSpPr>
        <p:spPr>
          <a:xfrm>
            <a:off x="742950" y="3389400"/>
            <a:ext cx="8420100" cy="1834200"/>
          </a:xfrm>
          <a:prstGeom prst="rect">
            <a:avLst/>
          </a:prstGeom>
          <a:noFill/>
          <a:ln>
            <a:noFill/>
          </a:ln>
        </p:spPr>
        <p:txBody>
          <a:bodyPr anchorCtr="0" anchor="t" bIns="0" lIns="0" spcFirstLastPara="1" rIns="0" wrap="square" tIns="0">
            <a:spAutoFit/>
          </a:bodyPr>
          <a:lstStyle/>
          <a:p>
            <a:pPr indent="0" lvl="0" marL="584200" marR="0" rtl="0" algn="l">
              <a:lnSpc>
                <a:spcPct val="100000"/>
              </a:lnSpc>
              <a:spcBef>
                <a:spcPts val="0"/>
              </a:spcBef>
              <a:spcAft>
                <a:spcPts val="0"/>
              </a:spcAft>
              <a:buClr>
                <a:srgbClr val="000000"/>
              </a:buClr>
              <a:buSzPts val="2300"/>
              <a:buFont typeface="Arial"/>
              <a:buNone/>
            </a:pPr>
            <a:r>
              <a:rPr b="1" lang="es-ES" sz="2300">
                <a:solidFill>
                  <a:schemeClr val="dk1"/>
                </a:solidFill>
                <a:latin typeface="Tahoma"/>
                <a:ea typeface="Tahoma"/>
                <a:cs typeface="Tahoma"/>
                <a:sym typeface="Tahoma"/>
              </a:rPr>
              <a:t>Fundamentos de la Programación</a:t>
            </a:r>
            <a:endParaRPr b="0" i="0" sz="2300" u="none" cap="none" strike="noStrike">
              <a:solidFill>
                <a:schemeClr val="dk1"/>
              </a:solidFill>
              <a:latin typeface="Tahoma"/>
              <a:ea typeface="Tahoma"/>
              <a:cs typeface="Tahoma"/>
              <a:sym typeface="Tahoma"/>
            </a:endParaRPr>
          </a:p>
          <a:p>
            <a:pPr indent="0" lvl="0" marL="0" marR="0" rtl="0" algn="l">
              <a:lnSpc>
                <a:spcPct val="100000"/>
              </a:lnSpc>
              <a:spcBef>
                <a:spcPts val="19"/>
              </a:spcBef>
              <a:spcAft>
                <a:spcPts val="0"/>
              </a:spcAft>
              <a:buClr>
                <a:srgbClr val="000000"/>
              </a:buClr>
              <a:buSzPts val="2300"/>
              <a:buFont typeface="Arial"/>
              <a:buNone/>
            </a:pPr>
            <a:r>
              <a:t/>
            </a:r>
            <a:endParaRPr b="0" i="0" sz="2300" u="none" cap="none" strike="noStrike">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300"/>
              <a:buFont typeface="Arial"/>
              <a:buNone/>
            </a:pPr>
            <a:r>
              <a:rPr b="0" i="0" lang="es-ES" sz="2300" u="none" cap="none" strike="noStrike">
                <a:solidFill>
                  <a:schemeClr val="dk1"/>
                </a:solidFill>
                <a:latin typeface="Tahoma"/>
                <a:ea typeface="Tahoma"/>
                <a:cs typeface="Tahoma"/>
                <a:sym typeface="Tahoma"/>
              </a:rPr>
              <a:t>Ingeniería en </a:t>
            </a:r>
            <a:r>
              <a:rPr lang="es-ES" sz="2300">
                <a:solidFill>
                  <a:schemeClr val="dk1"/>
                </a:solidFill>
                <a:latin typeface="Tahoma"/>
                <a:ea typeface="Tahoma"/>
                <a:cs typeface="Tahoma"/>
                <a:sym typeface="Tahoma"/>
              </a:rPr>
              <a:t>Minas</a:t>
            </a:r>
            <a:r>
              <a:rPr b="0" i="0" lang="es-ES" sz="2300" u="none" cap="none" strike="noStrike">
                <a:solidFill>
                  <a:schemeClr val="dk1"/>
                </a:solidFill>
                <a:latin typeface="Tahoma"/>
                <a:ea typeface="Tahoma"/>
                <a:cs typeface="Tahoma"/>
                <a:sym typeface="Tahoma"/>
              </a:rPr>
              <a:t> (TU)</a:t>
            </a:r>
            <a:endParaRPr b="0" i="0" sz="2300" u="none" cap="none" strike="noStrike">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Tahoma"/>
              <a:ea typeface="Tahoma"/>
              <a:cs typeface="Tahoma"/>
              <a:sym typeface="Tahoma"/>
            </a:endParaRPr>
          </a:p>
        </p:txBody>
      </p:sp>
      <p:sp>
        <p:nvSpPr>
          <p:cNvPr id="64" name="Google Shape;64;p1"/>
          <p:cNvSpPr/>
          <p:nvPr/>
        </p:nvSpPr>
        <p:spPr>
          <a:xfrm>
            <a:off x="1996439" y="5668009"/>
            <a:ext cx="711000" cy="900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65" name="Google Shape;65;p1"/>
          <p:cNvPicPr preferRelativeResize="0"/>
          <p:nvPr/>
        </p:nvPicPr>
        <p:blipFill rotWithShape="1">
          <a:blip r:embed="rId5">
            <a:alphaModFix/>
          </a:blip>
          <a:srcRect b="0" l="0" r="0" t="0"/>
          <a:stretch/>
        </p:blipFill>
        <p:spPr>
          <a:xfrm>
            <a:off x="946159" y="5642288"/>
            <a:ext cx="949500" cy="900000"/>
          </a:xfrm>
          <a:prstGeom prst="rect">
            <a:avLst/>
          </a:prstGeom>
          <a:noFill/>
          <a:ln>
            <a:noFill/>
          </a:ln>
        </p:spPr>
      </p:pic>
      <p:pic>
        <p:nvPicPr>
          <p:cNvPr id="66" name="Google Shape;66;p1"/>
          <p:cNvPicPr preferRelativeResize="0"/>
          <p:nvPr/>
        </p:nvPicPr>
        <p:blipFill rotWithShape="1">
          <a:blip r:embed="rId6">
            <a:alphaModFix/>
          </a:blip>
          <a:srcRect b="0" l="0" r="0" t="0"/>
          <a:stretch/>
        </p:blipFill>
        <p:spPr>
          <a:xfrm>
            <a:off x="-6" y="5654513"/>
            <a:ext cx="972122" cy="900000"/>
          </a:xfrm>
          <a:prstGeom prst="rect">
            <a:avLst/>
          </a:prstGeom>
          <a:noFill/>
          <a:ln>
            <a:noFill/>
          </a:ln>
        </p:spPr>
      </p:pic>
      <p:pic>
        <p:nvPicPr>
          <p:cNvPr id="67" name="Google Shape;67;p1"/>
          <p:cNvPicPr preferRelativeResize="0"/>
          <p:nvPr/>
        </p:nvPicPr>
        <p:blipFill rotWithShape="1">
          <a:blip r:embed="rId7">
            <a:alphaModFix/>
          </a:blip>
          <a:srcRect b="0" l="0" r="0" t="0"/>
          <a:stretch/>
        </p:blipFill>
        <p:spPr>
          <a:xfrm>
            <a:off x="4533889" y="6247025"/>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1b816e285e_1_93"/>
          <p:cNvSpPr txBox="1"/>
          <p:nvPr/>
        </p:nvSpPr>
        <p:spPr>
          <a:xfrm>
            <a:off x="318700" y="597450"/>
            <a:ext cx="9281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000000"/>
                </a:solidFill>
                <a:latin typeface="Arial"/>
                <a:ea typeface="Arial"/>
                <a:cs typeface="Arial"/>
                <a:sym typeface="Arial"/>
              </a:rPr>
              <a:t>Para </a:t>
            </a:r>
            <a:r>
              <a:rPr b="1" i="0" lang="es-ES" sz="2400" u="none" cap="none" strike="noStrike">
                <a:solidFill>
                  <a:srgbClr val="045C75"/>
                </a:solidFill>
                <a:latin typeface="Arial"/>
                <a:ea typeface="Arial"/>
                <a:cs typeface="Arial"/>
                <a:sym typeface="Arial"/>
              </a:rPr>
              <a:t>ayudarnos a entender correctamente el enunciado</a:t>
            </a:r>
            <a:r>
              <a:rPr b="0" i="0" lang="es-ES" sz="2400" u="none" cap="none" strike="noStrike">
                <a:solidFill>
                  <a:srgbClr val="000000"/>
                </a:solidFill>
                <a:latin typeface="Arial"/>
                <a:ea typeface="Arial"/>
                <a:cs typeface="Arial"/>
                <a:sym typeface="Arial"/>
              </a:rPr>
              <a:t> nos podemos plantear preguntas, como por ejemplo:</a:t>
            </a:r>
            <a:endParaRPr b="0" i="0" sz="2400" u="none" cap="none" strike="noStrike">
              <a:solidFill>
                <a:srgbClr val="000000"/>
              </a:solidFill>
              <a:latin typeface="Arial"/>
              <a:ea typeface="Arial"/>
              <a:cs typeface="Arial"/>
              <a:sym typeface="Arial"/>
            </a:endParaRPr>
          </a:p>
        </p:txBody>
      </p:sp>
      <p:sp>
        <p:nvSpPr>
          <p:cNvPr id="166" name="Google Shape;166;g21b816e285e_1_93"/>
          <p:cNvSpPr txBox="1"/>
          <p:nvPr/>
        </p:nvSpPr>
        <p:spPr>
          <a:xfrm>
            <a:off x="6400" y="1846650"/>
            <a:ext cx="9906000" cy="4022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¿Entiendo cada palabra o siglas del enunciado?</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¿Qué categoría de problema es? ¿Cuál es el objetivo?¿computacional o no computacional?</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¿Está completo el enunciado? ¿Hay datos que podrían estar faltando para resolver el problema?</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¿Hay datos en el enunciado que no son importantes para resolver el problema o no están claros?</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¿Necesito “googlear” o tener otros conocimientos para resolver el problema planteado?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469714c668_0_0"/>
          <p:cNvSpPr txBox="1"/>
          <p:nvPr/>
        </p:nvSpPr>
        <p:spPr>
          <a:xfrm>
            <a:off x="195150" y="0"/>
            <a:ext cx="92814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Enunciado</a:t>
            </a:r>
            <a:r>
              <a:rPr b="0" i="0" lang="es-ES" sz="2400" u="none" cap="none" strike="noStrike">
                <a:solidFill>
                  <a:srgbClr val="000000"/>
                </a:solidFill>
                <a:latin typeface="Arial"/>
                <a:ea typeface="Arial"/>
                <a:cs typeface="Arial"/>
                <a:sym typeface="Arial"/>
              </a:rPr>
              <a:t>: En una vieja caja en el depósito de mi casa, encontré más de 200 cartas antiguas de mi abuelo. Las cartas eran de distintos tipos, tamaños y colores. La caja medía 10 pulgadas de largo, estaba muy sucia y arruinada. Necesito encontrar un algoritmo para ordenar todas las cartas.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72" name="Google Shape;172;g3469714c668_0_0"/>
          <p:cNvSpPr txBox="1"/>
          <p:nvPr/>
        </p:nvSpPr>
        <p:spPr>
          <a:xfrm>
            <a:off x="0" y="2495350"/>
            <a:ext cx="9906000" cy="4022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¿Entiendo cada palabra o siglas del enunciado?</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¿Qué categoría de problema es? ¿Cuál es el objetivo?¿computacional o no computacional?</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¿Está completo el enunciado? ¿Hay datos que podrían estar faltando para resolver el problema?</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¿Hay datos en el enunciado que no son importantes para resolver el problema o no están claros?</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1000"/>
              </a:spcBef>
              <a:spcAft>
                <a:spcPts val="0"/>
              </a:spcAft>
              <a:buClr>
                <a:schemeClr val="dk1"/>
              </a:buClr>
              <a:buSzPts val="2400"/>
              <a:buFont typeface="Arial"/>
              <a:buAutoNum type="arabicPeriod"/>
            </a:pPr>
            <a:r>
              <a:rPr b="0" i="0" lang="es-ES" sz="2400" u="none" cap="none" strike="noStrike">
                <a:solidFill>
                  <a:schemeClr val="dk1"/>
                </a:solidFill>
                <a:latin typeface="Arial"/>
                <a:ea typeface="Arial"/>
                <a:cs typeface="Arial"/>
                <a:sym typeface="Arial"/>
              </a:rPr>
              <a:t>¿Necesito “googlear” o tener otros conocimientos para resolver el problema planteado?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26947fb77c_0_42"/>
          <p:cNvSpPr txBox="1"/>
          <p:nvPr/>
        </p:nvSpPr>
        <p:spPr>
          <a:xfrm>
            <a:off x="42900" y="122575"/>
            <a:ext cx="9820200" cy="298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s-ES" sz="2000" u="none" cap="none" strike="noStrike">
                <a:solidFill>
                  <a:srgbClr val="000000"/>
                </a:solidFill>
                <a:latin typeface="Arial"/>
                <a:ea typeface="Arial"/>
                <a:cs typeface="Arial"/>
                <a:sym typeface="Arial"/>
              </a:rPr>
              <a:t>Ejemplos de problemas:</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AutoNum type="arabicPeriod"/>
            </a:pPr>
            <a:r>
              <a:rPr b="0" i="0" lang="es-ES" sz="2000" u="none" cap="none" strike="noStrike">
                <a:solidFill>
                  <a:srgbClr val="000000"/>
                </a:solidFill>
                <a:latin typeface="Arial"/>
                <a:ea typeface="Arial"/>
                <a:cs typeface="Arial"/>
                <a:sym typeface="Arial"/>
              </a:rPr>
              <a:t>Calcular la temperatura promedio durante la primera semana de agosto.</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AutoNum type="arabicPeriod"/>
            </a:pPr>
            <a:r>
              <a:rPr b="0" i="0" lang="es-ES" sz="2000" u="none" cap="none" strike="noStrike">
                <a:solidFill>
                  <a:srgbClr val="000000"/>
                </a:solidFill>
                <a:latin typeface="Arial"/>
                <a:ea typeface="Arial"/>
                <a:cs typeface="Arial"/>
                <a:sym typeface="Arial"/>
              </a:rPr>
              <a:t>Calcular el porcentaje de H</a:t>
            </a:r>
            <a:r>
              <a:rPr b="0" baseline="-25000" i="0" lang="es-ES" sz="2000" u="none" cap="none" strike="noStrike">
                <a:solidFill>
                  <a:srgbClr val="000000"/>
                </a:solidFill>
                <a:latin typeface="Arial"/>
                <a:ea typeface="Arial"/>
                <a:cs typeface="Arial"/>
                <a:sym typeface="Arial"/>
              </a:rPr>
              <a:t>2</a:t>
            </a:r>
            <a:r>
              <a:rPr b="0" i="0" lang="es-ES" sz="2000" u="none" cap="none" strike="noStrike">
                <a:solidFill>
                  <a:srgbClr val="000000"/>
                </a:solidFill>
                <a:latin typeface="Arial"/>
                <a:ea typeface="Arial"/>
                <a:cs typeface="Arial"/>
                <a:sym typeface="Arial"/>
              </a:rPr>
              <a:t>O de una persona según su peso y edad.</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AutoNum type="arabicPeriod"/>
            </a:pPr>
            <a:r>
              <a:rPr b="0" i="0" lang="es-ES" sz="2000" u="none" cap="none" strike="noStrike">
                <a:solidFill>
                  <a:srgbClr val="000000"/>
                </a:solidFill>
                <a:latin typeface="Arial"/>
                <a:ea typeface="Arial"/>
                <a:cs typeface="Arial"/>
                <a:sym typeface="Arial"/>
              </a:rPr>
              <a:t>Cocinar la comida favorita del cumpleañero para todos los invitados.</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AutoNum type="arabicPeriod"/>
            </a:pPr>
            <a:r>
              <a:rPr b="0" i="0" lang="es-ES" sz="2000" u="none" cap="none" strike="noStrike">
                <a:solidFill>
                  <a:srgbClr val="000000"/>
                </a:solidFill>
                <a:latin typeface="Arial"/>
                <a:ea typeface="Arial"/>
                <a:cs typeface="Arial"/>
                <a:sym typeface="Arial"/>
              </a:rPr>
              <a:t>Informar el total de visualizaciones acumuladas en todos los videos del tiktoker más famoso de Argentina.</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AutoNum type="arabicPeriod"/>
            </a:pPr>
            <a:r>
              <a:rPr b="0" i="0" lang="es-ES" sz="2000" u="none" cap="none" strike="noStrike">
                <a:solidFill>
                  <a:srgbClr val="000000"/>
                </a:solidFill>
                <a:latin typeface="Arial"/>
                <a:ea typeface="Arial"/>
                <a:cs typeface="Arial"/>
                <a:sym typeface="Arial"/>
              </a:rPr>
              <a:t>Dibujar una hoja en el pasillo de la universidad. </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g2228523149a_1_136"/>
          <p:cNvSpPr txBox="1"/>
          <p:nvPr/>
        </p:nvSpPr>
        <p:spPr>
          <a:xfrm>
            <a:off x="19900" y="1817250"/>
            <a:ext cx="9879000" cy="24798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600"/>
              </a:spcBef>
              <a:spcAft>
                <a:spcPts val="0"/>
              </a:spcAft>
              <a:buClr>
                <a:srgbClr val="000000"/>
              </a:buClr>
              <a:buSzPts val="2500"/>
              <a:buFont typeface="Arial"/>
              <a:buNone/>
            </a:pPr>
            <a:r>
              <a:rPr b="0" i="0" lang="es-ES" sz="2500" u="none" cap="none" strike="noStrike">
                <a:solidFill>
                  <a:srgbClr val="000000"/>
                </a:solidFill>
                <a:latin typeface="Arial"/>
                <a:ea typeface="Arial"/>
                <a:cs typeface="Arial"/>
                <a:sym typeface="Arial"/>
              </a:rPr>
              <a:t>Saber </a:t>
            </a:r>
            <a:r>
              <a:rPr b="1" i="0" lang="es-ES" sz="2500" u="none" cap="none" strike="noStrike">
                <a:solidFill>
                  <a:srgbClr val="000000"/>
                </a:solidFill>
                <a:latin typeface="Arial"/>
                <a:ea typeface="Arial"/>
                <a:cs typeface="Arial"/>
                <a:sym typeface="Arial"/>
              </a:rPr>
              <a:t>representar e interpretar datos</a:t>
            </a:r>
            <a:r>
              <a:rPr b="0" i="0" lang="es-ES" sz="2500" u="none" cap="none" strike="noStrike">
                <a:solidFill>
                  <a:srgbClr val="000000"/>
                </a:solidFill>
                <a:latin typeface="Arial"/>
                <a:ea typeface="Arial"/>
                <a:cs typeface="Arial"/>
                <a:sym typeface="Arial"/>
              </a:rPr>
              <a:t> es muy importante para resolver problemas. </a:t>
            </a:r>
            <a:endParaRPr b="0" i="0" sz="25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600"/>
              </a:spcAft>
              <a:buClr>
                <a:srgbClr val="000000"/>
              </a:buClr>
              <a:buSzPts val="2500"/>
              <a:buFont typeface="Arial"/>
              <a:buNone/>
            </a:pPr>
            <a:r>
              <a:rPr b="0" i="0" lang="es-ES" sz="2500" u="none" cap="none" strike="noStrike">
                <a:solidFill>
                  <a:srgbClr val="000000"/>
                </a:solidFill>
                <a:latin typeface="Arial"/>
                <a:ea typeface="Arial"/>
                <a:cs typeface="Arial"/>
                <a:sym typeface="Arial"/>
              </a:rPr>
              <a:t>Es fundamental desarrollar la capacidad para analizar diferentes </a:t>
            </a:r>
            <a:r>
              <a:rPr b="1" i="0" lang="es-ES" sz="2500" u="none" cap="none" strike="noStrike">
                <a:solidFill>
                  <a:srgbClr val="000000"/>
                </a:solidFill>
                <a:latin typeface="Arial"/>
                <a:ea typeface="Arial"/>
                <a:cs typeface="Arial"/>
                <a:sym typeface="Arial"/>
              </a:rPr>
              <a:t>representaciones de datos</a:t>
            </a:r>
            <a:r>
              <a:rPr b="0" i="0" lang="es-ES" sz="2500" u="none" cap="none" strike="noStrike">
                <a:solidFill>
                  <a:srgbClr val="000000"/>
                </a:solidFill>
                <a:latin typeface="Arial"/>
                <a:ea typeface="Arial"/>
                <a:cs typeface="Arial"/>
                <a:sym typeface="Arial"/>
              </a:rPr>
              <a:t> y proponer procesos capaces de obtener información relevante para la toma de decisiones.</a:t>
            </a:r>
            <a:endParaRPr b="0" i="0" sz="2500" u="none" cap="none" strike="noStrike">
              <a:solidFill>
                <a:srgbClr val="000000"/>
              </a:solidFill>
              <a:latin typeface="Arial"/>
              <a:ea typeface="Arial"/>
              <a:cs typeface="Arial"/>
              <a:sym typeface="Arial"/>
            </a:endParaRPr>
          </a:p>
        </p:txBody>
      </p:sp>
      <p:sp>
        <p:nvSpPr>
          <p:cNvPr id="183" name="Google Shape;183;g2228523149a_1_136"/>
          <p:cNvSpPr txBox="1"/>
          <p:nvPr/>
        </p:nvSpPr>
        <p:spPr>
          <a:xfrm>
            <a:off x="0" y="1180100"/>
            <a:ext cx="9906000" cy="569400"/>
          </a:xfrm>
          <a:prstGeom prst="rect">
            <a:avLst/>
          </a:prstGeom>
          <a:noFill/>
          <a:ln>
            <a:noFill/>
          </a:ln>
        </p:spPr>
        <p:txBody>
          <a:bodyPr anchorCtr="0" anchor="t" bIns="91425" lIns="91425" spcFirstLastPara="1" rIns="91425" wrap="square" tIns="91425">
            <a:spAutoFit/>
          </a:bodyPr>
          <a:lstStyle/>
          <a:p>
            <a:pPr indent="0" lvl="0" marL="457200" marR="5080" rtl="0" algn="l">
              <a:lnSpc>
                <a:spcPct val="150000"/>
              </a:lnSpc>
              <a:spcBef>
                <a:spcPts val="0"/>
              </a:spcBef>
              <a:spcAft>
                <a:spcPts val="0"/>
              </a:spcAft>
              <a:buClr>
                <a:srgbClr val="000000"/>
              </a:buClr>
              <a:buSzPts val="2500"/>
              <a:buFont typeface="Arial"/>
              <a:buNone/>
            </a:pPr>
            <a:r>
              <a:rPr b="1" i="0" lang="es-ES" sz="2500" u="none" cap="none" strike="noStrike">
                <a:solidFill>
                  <a:schemeClr val="dk1"/>
                </a:solidFill>
                <a:latin typeface="Tahoma"/>
                <a:ea typeface="Tahoma"/>
                <a:cs typeface="Tahoma"/>
                <a:sym typeface="Tahoma"/>
              </a:rPr>
              <a:t>2. Representación e interpretación de datos.</a:t>
            </a:r>
            <a:endParaRPr b="1" i="0" sz="1900" u="none" cap="none" strike="noStrike">
              <a:solidFill>
                <a:schemeClr val="dk1"/>
              </a:solidFill>
              <a:latin typeface="Arial"/>
              <a:ea typeface="Arial"/>
              <a:cs typeface="Arial"/>
              <a:sym typeface="Arial"/>
            </a:endParaRPr>
          </a:p>
        </p:txBody>
      </p:sp>
      <p:pic>
        <p:nvPicPr>
          <p:cNvPr id="184" name="Google Shape;184;g2228523149a_1_136"/>
          <p:cNvPicPr preferRelativeResize="0"/>
          <p:nvPr/>
        </p:nvPicPr>
        <p:blipFill rotWithShape="1">
          <a:blip r:embed="rId3">
            <a:alphaModFix/>
          </a:blip>
          <a:srcRect b="0" l="0" r="0" t="0"/>
          <a:stretch/>
        </p:blipFill>
        <p:spPr>
          <a:xfrm>
            <a:off x="2092425" y="4854250"/>
            <a:ext cx="6067100" cy="1381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228523149a_1_38"/>
          <p:cNvSpPr txBox="1"/>
          <p:nvPr/>
        </p:nvSpPr>
        <p:spPr>
          <a:xfrm>
            <a:off x="536798" y="21122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pic>
        <p:nvPicPr>
          <p:cNvPr id="190" name="Google Shape;190;g2228523149a_1_38"/>
          <p:cNvPicPr preferRelativeResize="0"/>
          <p:nvPr/>
        </p:nvPicPr>
        <p:blipFill rotWithShape="1">
          <a:blip r:embed="rId3">
            <a:alphaModFix/>
          </a:blip>
          <a:srcRect b="0" l="0" r="0" t="0"/>
          <a:stretch/>
        </p:blipFill>
        <p:spPr>
          <a:xfrm>
            <a:off x="5491800" y="2420025"/>
            <a:ext cx="4266083" cy="1868275"/>
          </a:xfrm>
          <a:prstGeom prst="rect">
            <a:avLst/>
          </a:prstGeom>
          <a:noFill/>
          <a:ln>
            <a:noFill/>
          </a:ln>
        </p:spPr>
      </p:pic>
      <p:pic>
        <p:nvPicPr>
          <p:cNvPr id="191" name="Google Shape;191;g2228523149a_1_38"/>
          <p:cNvPicPr preferRelativeResize="0"/>
          <p:nvPr/>
        </p:nvPicPr>
        <p:blipFill rotWithShape="1">
          <a:blip r:embed="rId4">
            <a:alphaModFix/>
          </a:blip>
          <a:srcRect b="0" l="0" r="0" t="0"/>
          <a:stretch/>
        </p:blipFill>
        <p:spPr>
          <a:xfrm>
            <a:off x="0" y="1913762"/>
            <a:ext cx="5527455" cy="2055787"/>
          </a:xfrm>
          <a:prstGeom prst="rect">
            <a:avLst/>
          </a:prstGeom>
          <a:noFill/>
          <a:ln>
            <a:noFill/>
          </a:ln>
        </p:spPr>
      </p:pic>
      <p:pic>
        <p:nvPicPr>
          <p:cNvPr id="192" name="Google Shape;192;g2228523149a_1_38"/>
          <p:cNvPicPr preferRelativeResize="0"/>
          <p:nvPr/>
        </p:nvPicPr>
        <p:blipFill rotWithShape="1">
          <a:blip r:embed="rId5">
            <a:alphaModFix/>
          </a:blip>
          <a:srcRect b="0" l="0" r="0" t="0"/>
          <a:stretch/>
        </p:blipFill>
        <p:spPr>
          <a:xfrm>
            <a:off x="6730734" y="4680200"/>
            <a:ext cx="1981200" cy="1971675"/>
          </a:xfrm>
          <a:prstGeom prst="rect">
            <a:avLst/>
          </a:prstGeom>
          <a:noFill/>
          <a:ln>
            <a:noFill/>
          </a:ln>
        </p:spPr>
      </p:pic>
      <p:sp>
        <p:nvSpPr>
          <p:cNvPr id="193" name="Google Shape;193;g2228523149a_1_38"/>
          <p:cNvSpPr/>
          <p:nvPr/>
        </p:nvSpPr>
        <p:spPr>
          <a:xfrm>
            <a:off x="1051925" y="4591325"/>
            <a:ext cx="1981200" cy="1237500"/>
          </a:xfrm>
          <a:prstGeom prst="parallelogram">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ES" sz="1600" u="none" cap="none" strike="noStrike">
                <a:solidFill>
                  <a:srgbClr val="000000"/>
                </a:solidFill>
                <a:latin typeface="Arial"/>
                <a:ea typeface="Arial"/>
                <a:cs typeface="Arial"/>
                <a:sym typeface="Arial"/>
              </a:rPr>
              <a:t>Licuadora</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s-ES" sz="1600" u="none" cap="none" strike="noStrike">
                <a:solidFill>
                  <a:srgbClr val="000000"/>
                </a:solidFill>
                <a:latin typeface="Arial"/>
                <a:ea typeface="Arial"/>
                <a:cs typeface="Arial"/>
                <a:sym typeface="Arial"/>
              </a:rPr>
              <a:t>duraznos</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s-ES" sz="1600" u="none" cap="none" strike="noStrike">
                <a:solidFill>
                  <a:srgbClr val="000000"/>
                </a:solidFill>
                <a:latin typeface="Arial"/>
                <a:ea typeface="Arial"/>
                <a:cs typeface="Arial"/>
                <a:sym typeface="Arial"/>
              </a:rPr>
              <a:t>leche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s-ES" sz="1600" u="none" cap="none" strike="noStrike">
                <a:solidFill>
                  <a:srgbClr val="000000"/>
                </a:solidFill>
                <a:latin typeface="Arial"/>
                <a:ea typeface="Arial"/>
                <a:cs typeface="Arial"/>
                <a:sym typeface="Arial"/>
              </a:rPr>
              <a:t>azúcar</a:t>
            </a:r>
            <a:endParaRPr b="0" i="0" sz="1600" u="none" cap="none" strike="noStrike">
              <a:solidFill>
                <a:srgbClr val="000000"/>
              </a:solidFill>
              <a:latin typeface="Arial"/>
              <a:ea typeface="Arial"/>
              <a:cs typeface="Arial"/>
              <a:sym typeface="Arial"/>
            </a:endParaRPr>
          </a:p>
        </p:txBody>
      </p:sp>
      <p:pic>
        <p:nvPicPr>
          <p:cNvPr id="194" name="Google Shape;194;g2228523149a_1_38"/>
          <p:cNvPicPr preferRelativeResize="0"/>
          <p:nvPr/>
        </p:nvPicPr>
        <p:blipFill rotWithShape="1">
          <a:blip r:embed="rId6">
            <a:alphaModFix/>
          </a:blip>
          <a:srcRect b="0" l="0" r="0" t="0"/>
          <a:stretch/>
        </p:blipFill>
        <p:spPr>
          <a:xfrm>
            <a:off x="3338300" y="4591325"/>
            <a:ext cx="3055075" cy="1467152"/>
          </a:xfrm>
          <a:prstGeom prst="rect">
            <a:avLst/>
          </a:prstGeom>
          <a:noFill/>
          <a:ln>
            <a:noFill/>
          </a:ln>
        </p:spPr>
      </p:pic>
      <p:sp>
        <p:nvSpPr>
          <p:cNvPr id="195" name="Google Shape;195;g2228523149a_1_38"/>
          <p:cNvSpPr txBox="1"/>
          <p:nvPr/>
        </p:nvSpPr>
        <p:spPr>
          <a:xfrm>
            <a:off x="304800" y="1164350"/>
            <a:ext cx="9351900" cy="723300"/>
          </a:xfrm>
          <a:prstGeom prst="rect">
            <a:avLst/>
          </a:prstGeom>
          <a:noFill/>
          <a:ln>
            <a:noFill/>
          </a:ln>
        </p:spPr>
        <p:txBody>
          <a:bodyPr anchorCtr="0" anchor="t" bIns="91425" lIns="91425" spcFirstLastPara="1" rIns="91425" wrap="square" tIns="91425">
            <a:spAutoFit/>
          </a:bodyPr>
          <a:lstStyle/>
          <a:p>
            <a:pPr indent="0" lvl="0" marL="0" marR="0" rtl="0" algn="l">
              <a:lnSpc>
                <a:spcPct val="70000"/>
              </a:lnSpc>
              <a:spcBef>
                <a:spcPts val="0"/>
              </a:spcBef>
              <a:spcAft>
                <a:spcPts val="0"/>
              </a:spcAft>
              <a:buClr>
                <a:srgbClr val="000000"/>
              </a:buClr>
              <a:buSzPts val="2500"/>
              <a:buFont typeface="Arial"/>
              <a:buNone/>
            </a:pPr>
            <a:r>
              <a:rPr b="0" i="0" lang="es-ES" sz="2500" u="none" cap="none" strike="noStrike">
                <a:solidFill>
                  <a:srgbClr val="000000"/>
                </a:solidFill>
                <a:latin typeface="Arial"/>
                <a:ea typeface="Arial"/>
                <a:cs typeface="Arial"/>
                <a:sym typeface="Arial"/>
              </a:rPr>
              <a:t>Un problema puede ser de distintos tipos como así también sus </a:t>
            </a:r>
            <a:r>
              <a:rPr b="1" i="0" lang="es-ES" sz="2500" u="none" cap="none" strike="noStrike">
                <a:solidFill>
                  <a:srgbClr val="000000"/>
                </a:solidFill>
                <a:latin typeface="Arial"/>
                <a:ea typeface="Arial"/>
                <a:cs typeface="Arial"/>
                <a:sym typeface="Arial"/>
              </a:rPr>
              <a:t>datos </a:t>
            </a:r>
            <a:r>
              <a:rPr b="0" i="0" lang="es-ES" sz="2500" u="none" cap="none" strike="noStrike">
                <a:solidFill>
                  <a:srgbClr val="000000"/>
                </a:solidFill>
                <a:latin typeface="Arial"/>
                <a:ea typeface="Arial"/>
                <a:cs typeface="Arial"/>
                <a:sym typeface="Arial"/>
              </a:rPr>
              <a:t>pueden tomar distintas representaciones.</a:t>
            </a:r>
            <a:endParaRPr b="0" i="0" sz="25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g226947fb77c_0_57"/>
          <p:cNvSpPr/>
          <p:nvPr/>
        </p:nvSpPr>
        <p:spPr>
          <a:xfrm>
            <a:off x="7182425" y="3544700"/>
            <a:ext cx="2838000" cy="1617600"/>
          </a:xfrm>
          <a:prstGeom prst="parallelogram">
            <a:avLst>
              <a:gd fmla="val 25000"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81000" lvl="0" marL="457200" rtl="0" algn="l">
              <a:lnSpc>
                <a:spcPct val="115000"/>
              </a:lnSpc>
              <a:spcBef>
                <a:spcPts val="1000"/>
              </a:spcBef>
              <a:spcAft>
                <a:spcPts val="0"/>
              </a:spcAft>
              <a:buSzPts val="2400"/>
              <a:buAutoNum type="arabicPeriod"/>
            </a:pPr>
            <a:r>
              <a:rPr lang="es-ES" sz="2400"/>
              <a:t>Miércoles</a:t>
            </a:r>
            <a:endParaRPr sz="2400"/>
          </a:p>
          <a:p>
            <a:pPr indent="-381000" lvl="0" marL="457200" marR="0" rtl="0" algn="l">
              <a:lnSpc>
                <a:spcPct val="115000"/>
              </a:lnSpc>
              <a:spcBef>
                <a:spcPts val="1000"/>
              </a:spcBef>
              <a:spcAft>
                <a:spcPts val="0"/>
              </a:spcAft>
              <a:buSzPts val="2400"/>
              <a:buAutoNum type="arabicPeriod"/>
            </a:pPr>
            <a:r>
              <a:rPr lang="es-ES" sz="2400"/>
              <a:t>4,2</a:t>
            </a:r>
            <a:endParaRPr sz="2400"/>
          </a:p>
          <a:p>
            <a:pPr indent="-381000" lvl="0" marL="457200" marR="0" rtl="0" algn="l">
              <a:lnSpc>
                <a:spcPct val="115000"/>
              </a:lnSpc>
              <a:spcBef>
                <a:spcPts val="1000"/>
              </a:spcBef>
              <a:spcAft>
                <a:spcPts val="1000"/>
              </a:spcAft>
              <a:buSzPts val="2400"/>
              <a:buAutoNum type="arabicPeriod"/>
            </a:pPr>
            <a:r>
              <a:rPr lang="es-ES" sz="2400"/>
              <a:t>si</a:t>
            </a:r>
            <a:endParaRPr sz="2400"/>
          </a:p>
        </p:txBody>
      </p:sp>
      <p:sp>
        <p:nvSpPr>
          <p:cNvPr id="201" name="Google Shape;201;g226947fb77c_0_57"/>
          <p:cNvSpPr txBox="1"/>
          <p:nvPr/>
        </p:nvSpPr>
        <p:spPr>
          <a:xfrm>
            <a:off x="765398" y="13502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202" name="Google Shape;202;g226947fb77c_0_57"/>
          <p:cNvSpPr txBox="1"/>
          <p:nvPr/>
        </p:nvSpPr>
        <p:spPr>
          <a:xfrm>
            <a:off x="7084175" y="1072000"/>
            <a:ext cx="1398300" cy="461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Salida </a:t>
            </a:r>
            <a:endParaRPr b="0" i="0" sz="1400" u="none" cap="none" strike="noStrike">
              <a:solidFill>
                <a:srgbClr val="000000"/>
              </a:solidFill>
              <a:latin typeface="Arial"/>
              <a:ea typeface="Arial"/>
              <a:cs typeface="Arial"/>
              <a:sym typeface="Arial"/>
            </a:endParaRPr>
          </a:p>
        </p:txBody>
      </p:sp>
      <p:sp>
        <p:nvSpPr>
          <p:cNvPr id="203" name="Google Shape;203;g226947fb77c_0_57"/>
          <p:cNvSpPr txBox="1"/>
          <p:nvPr/>
        </p:nvSpPr>
        <p:spPr>
          <a:xfrm>
            <a:off x="2021100" y="1072000"/>
            <a:ext cx="1562400" cy="461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Entrada</a:t>
            </a:r>
            <a:endParaRPr b="0" i="0" sz="1400" u="none" cap="none" strike="noStrike">
              <a:solidFill>
                <a:srgbClr val="000000"/>
              </a:solidFill>
              <a:latin typeface="Arial"/>
              <a:ea typeface="Arial"/>
              <a:cs typeface="Arial"/>
              <a:sym typeface="Arial"/>
            </a:endParaRPr>
          </a:p>
        </p:txBody>
      </p:sp>
      <p:sp>
        <p:nvSpPr>
          <p:cNvPr id="204" name="Google Shape;204;g226947fb77c_0_57"/>
          <p:cNvSpPr txBox="1"/>
          <p:nvPr/>
        </p:nvSpPr>
        <p:spPr>
          <a:xfrm>
            <a:off x="4473475" y="1072000"/>
            <a:ext cx="15624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Proceso</a:t>
            </a:r>
            <a:endParaRPr b="0" i="0" sz="1400" u="none" cap="none" strike="noStrike">
              <a:solidFill>
                <a:srgbClr val="000000"/>
              </a:solidFill>
              <a:latin typeface="Arial"/>
              <a:ea typeface="Arial"/>
              <a:cs typeface="Arial"/>
              <a:sym typeface="Arial"/>
            </a:endParaRPr>
          </a:p>
        </p:txBody>
      </p:sp>
      <p:sp>
        <p:nvSpPr>
          <p:cNvPr id="205" name="Google Shape;205;g226947fb77c_0_57"/>
          <p:cNvSpPr/>
          <p:nvPr/>
        </p:nvSpPr>
        <p:spPr>
          <a:xfrm>
            <a:off x="3354925" y="2658150"/>
            <a:ext cx="3799500" cy="38277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68300" lvl="0" marL="457200" marR="0" rtl="0" algn="l">
              <a:lnSpc>
                <a:spcPct val="100000"/>
              </a:lnSpc>
              <a:spcBef>
                <a:spcPts val="1000"/>
              </a:spcBef>
              <a:spcAft>
                <a:spcPts val="0"/>
              </a:spcAft>
              <a:buSzPts val="2200"/>
              <a:buAutoNum type="arabicPeriod"/>
            </a:pPr>
            <a:r>
              <a:rPr lang="es-ES" sz="2200"/>
              <a:t>Informar cuál es el día que José trabajó más horas.</a:t>
            </a:r>
            <a:endParaRPr sz="2200"/>
          </a:p>
          <a:p>
            <a:pPr indent="-368300" lvl="0" marL="457200" marR="0" rtl="0" algn="l">
              <a:lnSpc>
                <a:spcPct val="100000"/>
              </a:lnSpc>
              <a:spcBef>
                <a:spcPts val="1000"/>
              </a:spcBef>
              <a:spcAft>
                <a:spcPts val="0"/>
              </a:spcAft>
              <a:buSzPts val="2200"/>
              <a:buAutoNum type="arabicPeriod"/>
            </a:pPr>
            <a:r>
              <a:rPr lang="es-ES" sz="2200"/>
              <a:t>Calcular el promedio de horas trabajadas.</a:t>
            </a:r>
            <a:endParaRPr sz="2200"/>
          </a:p>
          <a:p>
            <a:pPr indent="-374650" lvl="0" marL="457200" marR="0" rtl="0" algn="l">
              <a:lnSpc>
                <a:spcPct val="115000"/>
              </a:lnSpc>
              <a:spcBef>
                <a:spcPts val="1000"/>
              </a:spcBef>
              <a:spcAft>
                <a:spcPts val="0"/>
              </a:spcAft>
              <a:buSzPts val="2300"/>
              <a:buAutoNum type="arabicPeriod"/>
            </a:pPr>
            <a:r>
              <a:rPr lang="es-ES" sz="2300"/>
              <a:t>¿Hay días que trabajó la misma cantidad de horas?</a:t>
            </a:r>
            <a:endParaRPr sz="2300"/>
          </a:p>
        </p:txBody>
      </p:sp>
      <p:sp>
        <p:nvSpPr>
          <p:cNvPr id="206" name="Google Shape;206;g226947fb77c_0_57"/>
          <p:cNvSpPr txBox="1"/>
          <p:nvPr/>
        </p:nvSpPr>
        <p:spPr>
          <a:xfrm>
            <a:off x="1224000" y="1542325"/>
            <a:ext cx="2394600" cy="615600"/>
          </a:xfrm>
          <a:prstGeom prst="rect">
            <a:avLst/>
          </a:prstGeom>
          <a:solidFill>
            <a:srgbClr val="F4CCCC"/>
          </a:solidFill>
          <a:ln>
            <a:noFill/>
          </a:ln>
        </p:spPr>
        <p:txBody>
          <a:bodyPr anchorCtr="0" anchor="t" bIns="91425" lIns="91425" spcFirstLastPara="1" rIns="91425" wrap="square" tIns="91425">
            <a:spAutoFit/>
          </a:bodyPr>
          <a:lstStyle/>
          <a:p>
            <a:pPr indent="0" lvl="0" marL="0" marR="0" rtl="0" algn="ctr">
              <a:lnSpc>
                <a:spcPct val="70000"/>
              </a:lnSpc>
              <a:spcBef>
                <a:spcPts val="0"/>
              </a:spcBef>
              <a:spcAft>
                <a:spcPts val="0"/>
              </a:spcAft>
              <a:buClr>
                <a:srgbClr val="000000"/>
              </a:buClr>
              <a:buSzPts val="2000"/>
              <a:buFont typeface="Arial"/>
              <a:buNone/>
            </a:pPr>
            <a:r>
              <a:rPr b="0" i="0" lang="es-ES" sz="2000" u="none" cap="none" strike="noStrike">
                <a:solidFill>
                  <a:schemeClr val="dk1"/>
                </a:solidFill>
                <a:latin typeface="Calibri"/>
                <a:ea typeface="Calibri"/>
                <a:cs typeface="Calibri"/>
                <a:sym typeface="Calibri"/>
              </a:rPr>
              <a:t>Datos de entrada con los que se dispone   </a:t>
            </a:r>
            <a:endParaRPr b="0" i="0" sz="2000" u="none" cap="none" strike="noStrike">
              <a:solidFill>
                <a:schemeClr val="dk1"/>
              </a:solidFill>
              <a:latin typeface="Calibri"/>
              <a:ea typeface="Calibri"/>
              <a:cs typeface="Calibri"/>
              <a:sym typeface="Calibri"/>
            </a:endParaRPr>
          </a:p>
        </p:txBody>
      </p:sp>
      <p:sp>
        <p:nvSpPr>
          <p:cNvPr id="207" name="Google Shape;207;g226947fb77c_0_57"/>
          <p:cNvSpPr txBox="1"/>
          <p:nvPr/>
        </p:nvSpPr>
        <p:spPr>
          <a:xfrm>
            <a:off x="3788125" y="1542325"/>
            <a:ext cx="2665500" cy="6156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ctr">
              <a:lnSpc>
                <a:spcPct val="70000"/>
              </a:lnSpc>
              <a:spcBef>
                <a:spcPts val="0"/>
              </a:spcBef>
              <a:spcAft>
                <a:spcPts val="0"/>
              </a:spcAft>
              <a:buClr>
                <a:srgbClr val="000000"/>
              </a:buClr>
              <a:buSzPts val="2000"/>
              <a:buFont typeface="Arial"/>
              <a:buNone/>
            </a:pPr>
            <a:r>
              <a:rPr b="0" i="0" lang="es-ES" sz="2000" u="none" cap="none" strike="noStrike">
                <a:solidFill>
                  <a:schemeClr val="dk1"/>
                </a:solidFill>
                <a:latin typeface="Calibri"/>
                <a:ea typeface="Calibri"/>
                <a:cs typeface="Calibri"/>
                <a:sym typeface="Calibri"/>
              </a:rPr>
              <a:t>Proceso o tratamiento a realizarse con los datos.</a:t>
            </a:r>
            <a:endParaRPr b="0" i="0" sz="1600" u="none" cap="none" strike="noStrike">
              <a:solidFill>
                <a:srgbClr val="000000"/>
              </a:solidFill>
              <a:latin typeface="Arial"/>
              <a:ea typeface="Arial"/>
              <a:cs typeface="Arial"/>
              <a:sym typeface="Arial"/>
            </a:endParaRPr>
          </a:p>
        </p:txBody>
      </p:sp>
      <p:sp>
        <p:nvSpPr>
          <p:cNvPr id="208" name="Google Shape;208;g226947fb77c_0_57"/>
          <p:cNvSpPr txBox="1"/>
          <p:nvPr/>
        </p:nvSpPr>
        <p:spPr>
          <a:xfrm>
            <a:off x="6623425" y="1542325"/>
            <a:ext cx="2838000" cy="658800"/>
          </a:xfrm>
          <a:prstGeom prst="rect">
            <a:avLst/>
          </a:prstGeom>
          <a:solidFill>
            <a:srgbClr val="D9EAD3"/>
          </a:solidFill>
          <a:ln>
            <a:noFill/>
          </a:ln>
        </p:spPr>
        <p:txBody>
          <a:bodyPr anchorCtr="0" anchor="t" bIns="91425" lIns="91425" spcFirstLastPara="1" rIns="91425" wrap="square" tIns="91425">
            <a:spAutoFit/>
          </a:bodyPr>
          <a:lstStyle/>
          <a:p>
            <a:pPr indent="0" lvl="0" marL="0" marR="0" rtl="0" algn="ctr">
              <a:lnSpc>
                <a:spcPct val="70000"/>
              </a:lnSpc>
              <a:spcBef>
                <a:spcPts val="0"/>
              </a:spcBef>
              <a:spcAft>
                <a:spcPts val="0"/>
              </a:spcAft>
              <a:buClr>
                <a:srgbClr val="000000"/>
              </a:buClr>
              <a:buSzPts val="2200"/>
              <a:buFont typeface="Arial"/>
              <a:buNone/>
            </a:pPr>
            <a:r>
              <a:rPr b="0" i="0" lang="es-ES" sz="2200" u="none" cap="none" strike="noStrike">
                <a:solidFill>
                  <a:schemeClr val="dk1"/>
                </a:solidFill>
                <a:latin typeface="Calibri"/>
                <a:ea typeface="Calibri"/>
                <a:cs typeface="Calibri"/>
                <a:sym typeface="Calibri"/>
              </a:rPr>
              <a:t> Datos de salida es la información solicitada.</a:t>
            </a:r>
            <a:endParaRPr b="0" i="0" sz="1800" u="none" cap="none" strike="noStrike">
              <a:solidFill>
                <a:srgbClr val="000000"/>
              </a:solidFill>
              <a:latin typeface="Arial"/>
              <a:ea typeface="Arial"/>
              <a:cs typeface="Arial"/>
              <a:sym typeface="Arial"/>
            </a:endParaRPr>
          </a:p>
        </p:txBody>
      </p:sp>
      <p:sp>
        <p:nvSpPr>
          <p:cNvPr id="209" name="Google Shape;209;g226947fb77c_0_57"/>
          <p:cNvSpPr/>
          <p:nvPr/>
        </p:nvSpPr>
        <p:spPr>
          <a:xfrm>
            <a:off x="7154425" y="3544700"/>
            <a:ext cx="2838000" cy="1617600"/>
          </a:xfrm>
          <a:prstGeom prst="parallelogram">
            <a:avLst>
              <a:gd fmla="val 25000"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81000" lvl="0" marL="457200" marR="0" rtl="0" algn="l">
              <a:lnSpc>
                <a:spcPct val="115000"/>
              </a:lnSpc>
              <a:spcBef>
                <a:spcPts val="1000"/>
              </a:spcBef>
              <a:spcAft>
                <a:spcPts val="0"/>
              </a:spcAft>
              <a:buSzPts val="2400"/>
              <a:buAutoNum type="alphaUcPeriod"/>
            </a:pPr>
            <a:r>
              <a:rPr lang="es-ES" sz="2400"/>
              <a:t>4,2</a:t>
            </a:r>
            <a:endParaRPr sz="2400"/>
          </a:p>
          <a:p>
            <a:pPr indent="-381000" lvl="0" marL="457200" marR="0" rtl="0" algn="l">
              <a:lnSpc>
                <a:spcPct val="115000"/>
              </a:lnSpc>
              <a:spcBef>
                <a:spcPts val="1000"/>
              </a:spcBef>
              <a:spcAft>
                <a:spcPts val="0"/>
              </a:spcAft>
              <a:buSzPts val="2400"/>
              <a:buAutoNum type="alphaUcPeriod"/>
            </a:pPr>
            <a:r>
              <a:rPr lang="es-ES" sz="2400"/>
              <a:t>si</a:t>
            </a:r>
            <a:endParaRPr sz="2400"/>
          </a:p>
          <a:p>
            <a:pPr indent="-381000" lvl="0" marL="457200" marR="0" rtl="0" algn="l">
              <a:lnSpc>
                <a:spcPct val="115000"/>
              </a:lnSpc>
              <a:spcBef>
                <a:spcPts val="1000"/>
              </a:spcBef>
              <a:spcAft>
                <a:spcPts val="1000"/>
              </a:spcAft>
              <a:buSzPts val="2400"/>
              <a:buAutoNum type="alphaUcPeriod"/>
            </a:pPr>
            <a:r>
              <a:rPr lang="es-ES" sz="2400"/>
              <a:t>Miércoles</a:t>
            </a:r>
            <a:endParaRPr sz="2400"/>
          </a:p>
        </p:txBody>
      </p:sp>
      <p:pic>
        <p:nvPicPr>
          <p:cNvPr id="210" name="Google Shape;210;g226947fb77c_0_57"/>
          <p:cNvPicPr preferRelativeResize="0"/>
          <p:nvPr/>
        </p:nvPicPr>
        <p:blipFill rotWithShape="1">
          <a:blip r:embed="rId3">
            <a:alphaModFix/>
          </a:blip>
          <a:srcRect b="0" l="14235" r="13168" t="0"/>
          <a:stretch/>
        </p:blipFill>
        <p:spPr>
          <a:xfrm>
            <a:off x="0" y="2934025"/>
            <a:ext cx="3354926" cy="27776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pic>
        <p:nvPicPr>
          <p:cNvPr id="215" name="Google Shape;215;g27553794968_0_10"/>
          <p:cNvPicPr preferRelativeResize="0"/>
          <p:nvPr/>
        </p:nvPicPr>
        <p:blipFill rotWithShape="1">
          <a:blip r:embed="rId3">
            <a:alphaModFix/>
          </a:blip>
          <a:srcRect b="0" l="0" r="0" t="0"/>
          <a:stretch/>
        </p:blipFill>
        <p:spPr>
          <a:xfrm>
            <a:off x="582550" y="1043300"/>
            <a:ext cx="8740875" cy="2371650"/>
          </a:xfrm>
          <a:prstGeom prst="rect">
            <a:avLst/>
          </a:prstGeom>
          <a:noFill/>
          <a:ln>
            <a:noFill/>
          </a:ln>
        </p:spPr>
      </p:pic>
      <p:sp>
        <p:nvSpPr>
          <p:cNvPr id="216" name="Google Shape;216;g27553794968_0_10"/>
          <p:cNvSpPr/>
          <p:nvPr/>
        </p:nvSpPr>
        <p:spPr>
          <a:xfrm rot="5400000">
            <a:off x="6726425" y="2852750"/>
            <a:ext cx="342900" cy="1905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27553794968_0_10"/>
          <p:cNvSpPr/>
          <p:nvPr/>
        </p:nvSpPr>
        <p:spPr>
          <a:xfrm>
            <a:off x="916175" y="2405000"/>
            <a:ext cx="5410200" cy="10860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27553794968_0_10"/>
          <p:cNvSpPr txBox="1"/>
          <p:nvPr/>
        </p:nvSpPr>
        <p:spPr>
          <a:xfrm>
            <a:off x="3398" y="7406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219" name="Google Shape;219;g27553794968_0_10"/>
          <p:cNvSpPr txBox="1"/>
          <p:nvPr/>
        </p:nvSpPr>
        <p:spPr>
          <a:xfrm>
            <a:off x="304800" y="381000"/>
            <a:ext cx="7202400" cy="461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Etapas en la Resolución de un Problema</a:t>
            </a:r>
            <a:endParaRPr b="0" i="0" sz="3000" u="none" cap="none" strike="noStrike">
              <a:solidFill>
                <a:srgbClr val="000000"/>
              </a:solidFill>
              <a:latin typeface="Tahoma"/>
              <a:ea typeface="Tahoma"/>
              <a:cs typeface="Tahoma"/>
              <a:sym typeface="Tahoma"/>
            </a:endParaRPr>
          </a:p>
        </p:txBody>
      </p:sp>
      <p:grpSp>
        <p:nvGrpSpPr>
          <p:cNvPr id="220" name="Google Shape;220;g27553794968_0_10"/>
          <p:cNvGrpSpPr/>
          <p:nvPr/>
        </p:nvGrpSpPr>
        <p:grpSpPr>
          <a:xfrm>
            <a:off x="546242" y="304800"/>
            <a:ext cx="8826300" cy="650455"/>
            <a:chOff x="546242" y="762000"/>
            <a:chExt cx="8826300" cy="650455"/>
          </a:xfrm>
        </p:grpSpPr>
        <p:pic>
          <p:nvPicPr>
            <p:cNvPr descr="Interfaz de usuario gráfica&#10;&#10;Descripción generada automáticamente" id="221" name="Google Shape;221;g27553794968_0_10"/>
            <p:cNvPicPr preferRelativeResize="0"/>
            <p:nvPr/>
          </p:nvPicPr>
          <p:blipFill rotWithShape="1">
            <a:blip r:embed="rId4">
              <a:alphaModFix/>
            </a:blip>
            <a:srcRect b="0" l="0" r="0" t="0"/>
            <a:stretch/>
          </p:blipFill>
          <p:spPr>
            <a:xfrm>
              <a:off x="8458200" y="762000"/>
              <a:ext cx="838200" cy="650455"/>
            </a:xfrm>
            <a:prstGeom prst="rect">
              <a:avLst/>
            </a:prstGeom>
            <a:noFill/>
            <a:ln>
              <a:noFill/>
            </a:ln>
          </p:spPr>
        </p:pic>
        <p:cxnSp>
          <p:nvCxnSpPr>
            <p:cNvPr id="222" name="Google Shape;222;g27553794968_0_10"/>
            <p:cNvCxnSpPr/>
            <p:nvPr/>
          </p:nvCxnSpPr>
          <p:spPr>
            <a:xfrm>
              <a:off x="546242" y="1365637"/>
              <a:ext cx="8826300" cy="0"/>
            </a:xfrm>
            <a:prstGeom prst="straightConnector1">
              <a:avLst/>
            </a:prstGeom>
            <a:noFill/>
            <a:ln cap="flat" cmpd="sng" w="28575">
              <a:solidFill>
                <a:srgbClr val="4A7DBA"/>
              </a:solidFill>
              <a:prstDash val="solid"/>
              <a:round/>
              <a:headEnd len="sm" w="sm" type="none"/>
              <a:tailEnd len="sm" w="sm" type="none"/>
            </a:ln>
          </p:spPr>
        </p:cxnSp>
      </p:grpSp>
      <p:sp>
        <p:nvSpPr>
          <p:cNvPr id="223" name="Google Shape;223;g27553794968_0_10"/>
          <p:cNvSpPr txBox="1"/>
          <p:nvPr/>
        </p:nvSpPr>
        <p:spPr>
          <a:xfrm>
            <a:off x="876350" y="3517900"/>
            <a:ext cx="1944900" cy="554100"/>
          </a:xfrm>
          <a:prstGeom prst="rect">
            <a:avLst/>
          </a:prstGeom>
          <a:noFill/>
          <a:ln>
            <a:noFill/>
          </a:ln>
        </p:spPr>
        <p:txBody>
          <a:bodyPr anchorCtr="0" anchor="t" bIns="91425" lIns="91425" spcFirstLastPara="1" rIns="91425" wrap="square" tIns="91425">
            <a:spAutoFit/>
          </a:bodyPr>
          <a:lstStyle/>
          <a:p>
            <a:pPr indent="0" lvl="0" marL="90805" marR="161290" rtl="0" algn="l">
              <a:lnSpc>
                <a:spcPct val="100000"/>
              </a:lnSpc>
              <a:spcBef>
                <a:spcPts val="0"/>
              </a:spcBef>
              <a:spcAft>
                <a:spcPts val="0"/>
              </a:spcAft>
              <a:buClr>
                <a:srgbClr val="000000"/>
              </a:buClr>
              <a:buSzPts val="2400"/>
              <a:buFont typeface="Arial"/>
              <a:buNone/>
            </a:pPr>
            <a:r>
              <a:rPr b="1" i="0" lang="es-ES" sz="2400" u="none" cap="none" strike="noStrike">
                <a:solidFill>
                  <a:schemeClr val="dk1"/>
                </a:solidFill>
                <a:latin typeface="Tahoma"/>
                <a:ea typeface="Tahoma"/>
                <a:cs typeface="Tahoma"/>
                <a:sym typeface="Tahoma"/>
              </a:rPr>
              <a:t> </a:t>
            </a:r>
            <a:r>
              <a:rPr b="1" i="0" lang="es-ES" sz="2400" u="none" cap="none" strike="noStrike">
                <a:solidFill>
                  <a:srgbClr val="FF9900"/>
                </a:solidFill>
                <a:latin typeface="Tahoma"/>
                <a:ea typeface="Tahoma"/>
                <a:cs typeface="Tahoma"/>
                <a:sym typeface="Tahoma"/>
              </a:rPr>
              <a:t>Etapa 1</a:t>
            </a:r>
            <a:endParaRPr b="0" i="0" sz="1400" u="none" cap="none" strike="noStrike">
              <a:solidFill>
                <a:srgbClr val="FF9900"/>
              </a:solidFill>
              <a:latin typeface="Arial"/>
              <a:ea typeface="Arial"/>
              <a:cs typeface="Arial"/>
              <a:sym typeface="Arial"/>
            </a:endParaRPr>
          </a:p>
        </p:txBody>
      </p:sp>
      <p:sp>
        <p:nvSpPr>
          <p:cNvPr id="224" name="Google Shape;224;g27553794968_0_10"/>
          <p:cNvSpPr txBox="1"/>
          <p:nvPr/>
        </p:nvSpPr>
        <p:spPr>
          <a:xfrm>
            <a:off x="3980538" y="3517900"/>
            <a:ext cx="1944900" cy="554100"/>
          </a:xfrm>
          <a:prstGeom prst="rect">
            <a:avLst/>
          </a:prstGeom>
          <a:noFill/>
          <a:ln>
            <a:noFill/>
          </a:ln>
        </p:spPr>
        <p:txBody>
          <a:bodyPr anchorCtr="0" anchor="t" bIns="91425" lIns="91425" spcFirstLastPara="1" rIns="91425" wrap="square" tIns="91425">
            <a:spAutoFit/>
          </a:bodyPr>
          <a:lstStyle/>
          <a:p>
            <a:pPr indent="0" lvl="0" marL="90805" marR="161290" rtl="0" algn="l">
              <a:lnSpc>
                <a:spcPct val="100000"/>
              </a:lnSpc>
              <a:spcBef>
                <a:spcPts val="0"/>
              </a:spcBef>
              <a:spcAft>
                <a:spcPts val="0"/>
              </a:spcAft>
              <a:buClr>
                <a:srgbClr val="000000"/>
              </a:buClr>
              <a:buSzPts val="2400"/>
              <a:buFont typeface="Arial"/>
              <a:buNone/>
            </a:pPr>
            <a:r>
              <a:rPr b="1" i="0" lang="es-ES" sz="2400" u="none" cap="none" strike="noStrike">
                <a:solidFill>
                  <a:srgbClr val="0000CC"/>
                </a:solidFill>
                <a:latin typeface="Tahoma"/>
                <a:ea typeface="Tahoma"/>
                <a:cs typeface="Tahoma"/>
                <a:sym typeface="Tahoma"/>
              </a:rPr>
              <a:t> Etapa 2</a:t>
            </a:r>
            <a:endParaRPr b="0" i="0" sz="1400" u="none" cap="none" strike="noStrike">
              <a:solidFill>
                <a:srgbClr val="0000CC"/>
              </a:solidFill>
              <a:latin typeface="Arial"/>
              <a:ea typeface="Arial"/>
              <a:cs typeface="Arial"/>
              <a:sym typeface="Arial"/>
            </a:endParaRPr>
          </a:p>
        </p:txBody>
      </p:sp>
      <p:sp>
        <p:nvSpPr>
          <p:cNvPr id="225" name="Google Shape;225;g27553794968_0_10"/>
          <p:cNvSpPr txBox="1"/>
          <p:nvPr/>
        </p:nvSpPr>
        <p:spPr>
          <a:xfrm>
            <a:off x="304800" y="4301025"/>
            <a:ext cx="9601200" cy="1723800"/>
          </a:xfrm>
          <a:prstGeom prst="rect">
            <a:avLst/>
          </a:prstGeom>
          <a:noFill/>
          <a:ln>
            <a:noFill/>
          </a:ln>
        </p:spPr>
        <p:txBody>
          <a:bodyPr anchorCtr="0" anchor="t" bIns="91425" lIns="91425" spcFirstLastPara="1" rIns="91425" wrap="square" tIns="91425">
            <a:spAutoFit/>
          </a:bodyPr>
          <a:lstStyle/>
          <a:p>
            <a:pPr indent="-387350" lvl="0" marL="457200" marR="5080" rtl="0" algn="just">
              <a:lnSpc>
                <a:spcPct val="150000"/>
              </a:lnSpc>
              <a:spcBef>
                <a:spcPts val="0"/>
              </a:spcBef>
              <a:spcAft>
                <a:spcPts val="0"/>
              </a:spcAft>
              <a:buClr>
                <a:srgbClr val="FF9900"/>
              </a:buClr>
              <a:buSzPts val="2500"/>
              <a:buFont typeface="Tahoma"/>
              <a:buAutoNum type="arabicPeriod"/>
            </a:pPr>
            <a:r>
              <a:rPr b="1" i="0" lang="es-ES" sz="2500" u="none" cap="none" strike="noStrike">
                <a:solidFill>
                  <a:srgbClr val="FF9900"/>
                </a:solidFill>
                <a:latin typeface="Tahoma"/>
                <a:ea typeface="Tahoma"/>
                <a:cs typeface="Tahoma"/>
                <a:sym typeface="Tahoma"/>
              </a:rPr>
              <a:t>Entender el enunciado y comprender el problema.</a:t>
            </a:r>
            <a:endParaRPr b="1" i="0" sz="1900" u="none" cap="none" strike="noStrike">
              <a:solidFill>
                <a:srgbClr val="FF9900"/>
              </a:solidFill>
              <a:latin typeface="Arial"/>
              <a:ea typeface="Arial"/>
              <a:cs typeface="Arial"/>
              <a:sym typeface="Arial"/>
            </a:endParaRPr>
          </a:p>
          <a:p>
            <a:pPr indent="-387350" lvl="0" marL="457200" marR="5080" rtl="0" algn="l">
              <a:lnSpc>
                <a:spcPct val="150000"/>
              </a:lnSpc>
              <a:spcBef>
                <a:spcPts val="0"/>
              </a:spcBef>
              <a:spcAft>
                <a:spcPts val="0"/>
              </a:spcAft>
              <a:buClr>
                <a:srgbClr val="FF9900"/>
              </a:buClr>
              <a:buSzPts val="2500"/>
              <a:buFont typeface="Tahoma"/>
              <a:buAutoNum type="arabicPeriod"/>
            </a:pPr>
            <a:r>
              <a:rPr b="1" i="0" lang="es-ES" sz="2500" u="none" cap="none" strike="noStrike">
                <a:solidFill>
                  <a:srgbClr val="FF9900"/>
                </a:solidFill>
                <a:latin typeface="Tahoma"/>
                <a:ea typeface="Tahoma"/>
                <a:cs typeface="Tahoma"/>
                <a:sym typeface="Tahoma"/>
              </a:rPr>
              <a:t>Representación e interpretación de datos       (entrada/proceso/salida).</a:t>
            </a:r>
            <a:endParaRPr b="1" i="0" sz="1900" u="none" cap="none" strike="noStrike">
              <a:solidFill>
                <a:srgbClr val="FF9900"/>
              </a:solidFill>
              <a:latin typeface="Arial"/>
              <a:ea typeface="Arial"/>
              <a:cs typeface="Arial"/>
              <a:sym typeface="Arial"/>
            </a:endParaRPr>
          </a:p>
        </p:txBody>
      </p:sp>
      <p:sp>
        <p:nvSpPr>
          <p:cNvPr id="226" name="Google Shape;226;g27553794968_0_10"/>
          <p:cNvSpPr/>
          <p:nvPr/>
        </p:nvSpPr>
        <p:spPr>
          <a:xfrm rot="5400000">
            <a:off x="3449825" y="2852750"/>
            <a:ext cx="342900" cy="1905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g21b816e285e_1_147"/>
          <p:cNvSpPr txBox="1"/>
          <p:nvPr/>
        </p:nvSpPr>
        <p:spPr>
          <a:xfrm>
            <a:off x="228600" y="381000"/>
            <a:ext cx="8469300" cy="461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1" i="0" lang="es-ES" sz="3000" u="none" cap="none" strike="noStrike">
                <a:solidFill>
                  <a:srgbClr val="0000CC"/>
                </a:solidFill>
                <a:latin typeface="Tahoma"/>
                <a:ea typeface="Tahoma"/>
                <a:cs typeface="Tahoma"/>
                <a:sym typeface="Tahoma"/>
              </a:rPr>
              <a:t>Etapa 2: Diseño y desarrollo del algoritmo</a:t>
            </a:r>
            <a:endParaRPr b="1" i="0" sz="1400" u="none" cap="none" strike="noStrike">
              <a:solidFill>
                <a:srgbClr val="0000CC"/>
              </a:solidFill>
              <a:latin typeface="Arial"/>
              <a:ea typeface="Arial"/>
              <a:cs typeface="Arial"/>
              <a:sym typeface="Arial"/>
            </a:endParaRPr>
          </a:p>
        </p:txBody>
      </p:sp>
      <p:grpSp>
        <p:nvGrpSpPr>
          <p:cNvPr id="232" name="Google Shape;232;g21b816e285e_1_147"/>
          <p:cNvGrpSpPr/>
          <p:nvPr/>
        </p:nvGrpSpPr>
        <p:grpSpPr>
          <a:xfrm>
            <a:off x="546242" y="304800"/>
            <a:ext cx="8826300" cy="650455"/>
            <a:chOff x="546242" y="762000"/>
            <a:chExt cx="8826300" cy="650455"/>
          </a:xfrm>
        </p:grpSpPr>
        <p:pic>
          <p:nvPicPr>
            <p:cNvPr descr="Interfaz de usuario gráfica&#10;&#10;Descripción generada automáticamente" id="233" name="Google Shape;233;g21b816e285e_1_147"/>
            <p:cNvPicPr preferRelativeResize="0"/>
            <p:nvPr/>
          </p:nvPicPr>
          <p:blipFill rotWithShape="1">
            <a:blip r:embed="rId3">
              <a:alphaModFix/>
            </a:blip>
            <a:srcRect b="0" l="0" r="0" t="0"/>
            <a:stretch/>
          </p:blipFill>
          <p:spPr>
            <a:xfrm>
              <a:off x="8458200" y="762000"/>
              <a:ext cx="838200" cy="650455"/>
            </a:xfrm>
            <a:prstGeom prst="rect">
              <a:avLst/>
            </a:prstGeom>
            <a:noFill/>
            <a:ln>
              <a:noFill/>
            </a:ln>
          </p:spPr>
        </p:pic>
        <p:cxnSp>
          <p:nvCxnSpPr>
            <p:cNvPr id="234" name="Google Shape;234;g21b816e285e_1_147"/>
            <p:cNvCxnSpPr/>
            <p:nvPr/>
          </p:nvCxnSpPr>
          <p:spPr>
            <a:xfrm>
              <a:off x="546242" y="1365637"/>
              <a:ext cx="8826300" cy="0"/>
            </a:xfrm>
            <a:prstGeom prst="straightConnector1">
              <a:avLst/>
            </a:prstGeom>
            <a:noFill/>
            <a:ln cap="flat" cmpd="sng" w="28575">
              <a:solidFill>
                <a:srgbClr val="4A7DBA"/>
              </a:solidFill>
              <a:prstDash val="solid"/>
              <a:round/>
              <a:headEnd len="sm" w="sm" type="none"/>
              <a:tailEnd len="sm" w="sm" type="none"/>
            </a:ln>
          </p:spPr>
        </p:cxnSp>
      </p:grpSp>
      <p:sp>
        <p:nvSpPr>
          <p:cNvPr id="235" name="Google Shape;235;g21b816e285e_1_147"/>
          <p:cNvSpPr txBox="1"/>
          <p:nvPr/>
        </p:nvSpPr>
        <p:spPr>
          <a:xfrm>
            <a:off x="57450" y="1157675"/>
            <a:ext cx="9696000" cy="1662300"/>
          </a:xfrm>
          <a:prstGeom prst="rect">
            <a:avLst/>
          </a:prstGeom>
          <a:noFill/>
          <a:ln>
            <a:noFill/>
          </a:ln>
        </p:spPr>
        <p:txBody>
          <a:bodyPr anchorCtr="0" anchor="t" bIns="91425" lIns="91425" spcFirstLastPara="1" rIns="91425" wrap="square" tIns="91425">
            <a:spAutoFit/>
          </a:bodyPr>
          <a:lstStyle/>
          <a:p>
            <a:pPr indent="-381000" lvl="0" marL="457200" marR="5080" rtl="0" algn="just">
              <a:lnSpc>
                <a:spcPct val="150000"/>
              </a:lnSpc>
              <a:spcBef>
                <a:spcPts val="0"/>
              </a:spcBef>
              <a:spcAft>
                <a:spcPts val="0"/>
              </a:spcAft>
              <a:buClr>
                <a:schemeClr val="dk1"/>
              </a:buClr>
              <a:buSzPts val="2400"/>
              <a:buFont typeface="Tahoma"/>
              <a:buAutoNum type="arabicPeriod"/>
            </a:pPr>
            <a:r>
              <a:rPr b="0" i="0" lang="es-ES" sz="2400" u="none" cap="none" strike="noStrike">
                <a:solidFill>
                  <a:schemeClr val="dk1"/>
                </a:solidFill>
                <a:latin typeface="Tahoma"/>
                <a:ea typeface="Tahoma"/>
                <a:cs typeface="Tahoma"/>
                <a:sym typeface="Tahoma"/>
              </a:rPr>
              <a:t>Descomposición de un problema en tareas.</a:t>
            </a:r>
            <a:endParaRPr b="0" i="0" sz="2400" u="none" cap="none" strike="noStrike">
              <a:solidFill>
                <a:schemeClr val="dk1"/>
              </a:solidFill>
              <a:latin typeface="Arial"/>
              <a:ea typeface="Arial"/>
              <a:cs typeface="Arial"/>
              <a:sym typeface="Arial"/>
            </a:endParaRPr>
          </a:p>
          <a:p>
            <a:pPr indent="-381000" lvl="0" marL="457200" marR="5080" rtl="0" algn="just">
              <a:lnSpc>
                <a:spcPct val="150000"/>
              </a:lnSpc>
              <a:spcBef>
                <a:spcPts val="0"/>
              </a:spcBef>
              <a:spcAft>
                <a:spcPts val="0"/>
              </a:spcAft>
              <a:buClr>
                <a:schemeClr val="dk1"/>
              </a:buClr>
              <a:buSzPts val="2400"/>
              <a:buFont typeface="Arial"/>
              <a:buAutoNum type="arabicPeriod"/>
            </a:pPr>
            <a:r>
              <a:rPr b="0" i="0" lang="es-ES" sz="2400" u="none" cap="none" strike="noStrike">
                <a:solidFill>
                  <a:schemeClr val="dk1"/>
                </a:solidFill>
                <a:latin typeface="Tahoma"/>
                <a:ea typeface="Tahoma"/>
                <a:cs typeface="Tahoma"/>
                <a:sym typeface="Tahoma"/>
              </a:rPr>
              <a:t>Algoritmo que da solución a un problema: pseudocódigo y diagrama de flujo</a:t>
            </a:r>
            <a:r>
              <a:rPr b="1" i="0" lang="es-ES" sz="2400" u="none" cap="none" strike="noStrike">
                <a:solidFill>
                  <a:schemeClr val="dk1"/>
                </a:solidFill>
                <a:latin typeface="Tahoma"/>
                <a:ea typeface="Tahoma"/>
                <a:cs typeface="Tahoma"/>
                <a:sym typeface="Tahoma"/>
              </a:rPr>
              <a:t>.</a:t>
            </a:r>
            <a:endParaRPr b="0" i="0" sz="2400" u="none" cap="none" strike="noStrike">
              <a:solidFill>
                <a:srgbClr val="FF0000"/>
              </a:solidFill>
              <a:latin typeface="Tahoma"/>
              <a:ea typeface="Tahoma"/>
              <a:cs typeface="Tahoma"/>
              <a:sym typeface="Tahoma"/>
            </a:endParaRPr>
          </a:p>
        </p:txBody>
      </p:sp>
      <p:pic>
        <p:nvPicPr>
          <p:cNvPr id="236" name="Google Shape;236;g21b816e285e_1_147"/>
          <p:cNvPicPr preferRelativeResize="0"/>
          <p:nvPr/>
        </p:nvPicPr>
        <p:blipFill rotWithShape="1">
          <a:blip r:embed="rId4">
            <a:alphaModFix/>
          </a:blip>
          <a:srcRect b="0" l="0" r="0" t="0"/>
          <a:stretch/>
        </p:blipFill>
        <p:spPr>
          <a:xfrm>
            <a:off x="7631401" y="5504075"/>
            <a:ext cx="2274600" cy="1353925"/>
          </a:xfrm>
          <a:prstGeom prst="rect">
            <a:avLst/>
          </a:prstGeom>
          <a:noFill/>
          <a:ln>
            <a:noFill/>
          </a:ln>
        </p:spPr>
      </p:pic>
      <p:sp>
        <p:nvSpPr>
          <p:cNvPr id="237" name="Google Shape;237;g21b816e285e_1_147"/>
          <p:cNvSpPr/>
          <p:nvPr/>
        </p:nvSpPr>
        <p:spPr>
          <a:xfrm>
            <a:off x="8026725" y="4511550"/>
            <a:ext cx="1497129" cy="649494"/>
          </a:xfrm>
          <a:custGeom>
            <a:rect b="b" l="l" r="r" t="t"/>
            <a:pathLst>
              <a:path extrusionOk="0" h="796925" w="1383029">
                <a:moveTo>
                  <a:pt x="0" y="398392"/>
                </a:moveTo>
                <a:lnTo>
                  <a:pt x="10012" y="330455"/>
                </a:lnTo>
                <a:lnTo>
                  <a:pt x="38941" y="266243"/>
                </a:lnTo>
                <a:lnTo>
                  <a:pt x="85128" y="206715"/>
                </a:lnTo>
                <a:lnTo>
                  <a:pt x="114174" y="179006"/>
                </a:lnTo>
                <a:lnTo>
                  <a:pt x="146911" y="152826"/>
                </a:lnTo>
                <a:lnTo>
                  <a:pt x="183133" y="128296"/>
                </a:lnTo>
                <a:lnTo>
                  <a:pt x="222632" y="105534"/>
                </a:lnTo>
                <a:lnTo>
                  <a:pt x="265200" y="84660"/>
                </a:lnTo>
                <a:lnTo>
                  <a:pt x="310630" y="65794"/>
                </a:lnTo>
                <a:lnTo>
                  <a:pt x="358713" y="49056"/>
                </a:lnTo>
                <a:lnTo>
                  <a:pt x="409244" y="34565"/>
                </a:lnTo>
                <a:lnTo>
                  <a:pt x="462013" y="22440"/>
                </a:lnTo>
                <a:lnTo>
                  <a:pt x="516815" y="12802"/>
                </a:lnTo>
                <a:lnTo>
                  <a:pt x="573440" y="5769"/>
                </a:lnTo>
                <a:lnTo>
                  <a:pt x="631682" y="1462"/>
                </a:lnTo>
                <a:lnTo>
                  <a:pt x="691332" y="0"/>
                </a:lnTo>
                <a:lnTo>
                  <a:pt x="750983" y="1462"/>
                </a:lnTo>
                <a:lnTo>
                  <a:pt x="809225" y="5769"/>
                </a:lnTo>
                <a:lnTo>
                  <a:pt x="865850" y="12802"/>
                </a:lnTo>
                <a:lnTo>
                  <a:pt x="920652" y="22440"/>
                </a:lnTo>
                <a:lnTo>
                  <a:pt x="973421" y="34565"/>
                </a:lnTo>
                <a:lnTo>
                  <a:pt x="1023952" y="49056"/>
                </a:lnTo>
                <a:lnTo>
                  <a:pt x="1072035" y="65794"/>
                </a:lnTo>
                <a:lnTo>
                  <a:pt x="1117465" y="84660"/>
                </a:lnTo>
                <a:lnTo>
                  <a:pt x="1160033" y="105534"/>
                </a:lnTo>
                <a:lnTo>
                  <a:pt x="1199531" y="128296"/>
                </a:lnTo>
                <a:lnTo>
                  <a:pt x="1235753" y="152826"/>
                </a:lnTo>
                <a:lnTo>
                  <a:pt x="1268491" y="179006"/>
                </a:lnTo>
                <a:lnTo>
                  <a:pt x="1297537" y="206715"/>
                </a:lnTo>
                <a:lnTo>
                  <a:pt x="1322684" y="235834"/>
                </a:lnTo>
                <a:lnTo>
                  <a:pt x="1360449" y="297823"/>
                </a:lnTo>
                <a:lnTo>
                  <a:pt x="1380128" y="364018"/>
                </a:lnTo>
                <a:lnTo>
                  <a:pt x="1382665" y="398392"/>
                </a:lnTo>
                <a:lnTo>
                  <a:pt x="1380128" y="432767"/>
                </a:lnTo>
                <a:lnTo>
                  <a:pt x="1360449" y="498961"/>
                </a:lnTo>
                <a:lnTo>
                  <a:pt x="1322684" y="560951"/>
                </a:lnTo>
                <a:lnTo>
                  <a:pt x="1297537" y="590070"/>
                </a:lnTo>
                <a:lnTo>
                  <a:pt x="1268491" y="617779"/>
                </a:lnTo>
                <a:lnTo>
                  <a:pt x="1235753" y="643959"/>
                </a:lnTo>
                <a:lnTo>
                  <a:pt x="1199531" y="668489"/>
                </a:lnTo>
                <a:lnTo>
                  <a:pt x="1160033" y="691251"/>
                </a:lnTo>
                <a:lnTo>
                  <a:pt x="1117465" y="712125"/>
                </a:lnTo>
                <a:lnTo>
                  <a:pt x="1072035" y="730990"/>
                </a:lnTo>
                <a:lnTo>
                  <a:pt x="1023952" y="747729"/>
                </a:lnTo>
                <a:lnTo>
                  <a:pt x="973421" y="762220"/>
                </a:lnTo>
                <a:lnTo>
                  <a:pt x="920652" y="774345"/>
                </a:lnTo>
                <a:lnTo>
                  <a:pt x="865850" y="783983"/>
                </a:lnTo>
                <a:lnTo>
                  <a:pt x="809225" y="791016"/>
                </a:lnTo>
                <a:lnTo>
                  <a:pt x="750983" y="795323"/>
                </a:lnTo>
                <a:lnTo>
                  <a:pt x="691332" y="796785"/>
                </a:lnTo>
                <a:lnTo>
                  <a:pt x="631682" y="795323"/>
                </a:lnTo>
                <a:lnTo>
                  <a:pt x="573440" y="791016"/>
                </a:lnTo>
                <a:lnTo>
                  <a:pt x="516815" y="783983"/>
                </a:lnTo>
                <a:lnTo>
                  <a:pt x="462013" y="774345"/>
                </a:lnTo>
                <a:lnTo>
                  <a:pt x="409244" y="762220"/>
                </a:lnTo>
                <a:lnTo>
                  <a:pt x="358713" y="747729"/>
                </a:lnTo>
                <a:lnTo>
                  <a:pt x="310630" y="730990"/>
                </a:lnTo>
                <a:lnTo>
                  <a:pt x="265200" y="712125"/>
                </a:lnTo>
                <a:lnTo>
                  <a:pt x="222632" y="691251"/>
                </a:lnTo>
                <a:lnTo>
                  <a:pt x="183133" y="668489"/>
                </a:lnTo>
                <a:lnTo>
                  <a:pt x="146911" y="643959"/>
                </a:lnTo>
                <a:lnTo>
                  <a:pt x="114174" y="617779"/>
                </a:lnTo>
                <a:lnTo>
                  <a:pt x="85128" y="590070"/>
                </a:lnTo>
                <a:lnTo>
                  <a:pt x="59981" y="560951"/>
                </a:lnTo>
                <a:lnTo>
                  <a:pt x="22215" y="498961"/>
                </a:lnTo>
                <a:lnTo>
                  <a:pt x="2537" y="432767"/>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grpSp>
        <p:nvGrpSpPr>
          <p:cNvPr id="238" name="Google Shape;238;g21b816e285e_1_147"/>
          <p:cNvGrpSpPr/>
          <p:nvPr/>
        </p:nvGrpSpPr>
        <p:grpSpPr>
          <a:xfrm>
            <a:off x="5084025" y="4647558"/>
            <a:ext cx="2860849" cy="225388"/>
            <a:chOff x="3132234" y="3953578"/>
            <a:chExt cx="2640865" cy="208057"/>
          </a:xfrm>
        </p:grpSpPr>
        <p:sp>
          <p:nvSpPr>
            <p:cNvPr id="239" name="Google Shape;239;g21b816e285e_1_147"/>
            <p:cNvSpPr/>
            <p:nvPr/>
          </p:nvSpPr>
          <p:spPr>
            <a:xfrm>
              <a:off x="3132234" y="3953578"/>
              <a:ext cx="2609850" cy="175895"/>
            </a:xfrm>
            <a:custGeom>
              <a:rect b="b" l="l" r="r" t="t"/>
              <a:pathLst>
                <a:path extrusionOk="0" h="175895" w="2609850">
                  <a:moveTo>
                    <a:pt x="0" y="175418"/>
                  </a:moveTo>
                  <a:lnTo>
                    <a:pt x="255587" y="111124"/>
                  </a:lnTo>
                  <a:lnTo>
                    <a:pt x="520700" y="54768"/>
                  </a:lnTo>
                  <a:lnTo>
                    <a:pt x="659606" y="32543"/>
                  </a:lnTo>
                  <a:lnTo>
                    <a:pt x="804862" y="15081"/>
                  </a:lnTo>
                  <a:lnTo>
                    <a:pt x="957262" y="3968"/>
                  </a:lnTo>
                  <a:lnTo>
                    <a:pt x="1117599" y="0"/>
                  </a:lnTo>
                  <a:lnTo>
                    <a:pt x="1287462" y="3968"/>
                  </a:lnTo>
                  <a:lnTo>
                    <a:pt x="1465262" y="15081"/>
                  </a:lnTo>
                  <a:lnTo>
                    <a:pt x="1650205" y="32543"/>
                  </a:lnTo>
                  <a:lnTo>
                    <a:pt x="1841499" y="54768"/>
                  </a:lnTo>
                  <a:lnTo>
                    <a:pt x="2235993" y="111124"/>
                  </a:lnTo>
                  <a:lnTo>
                    <a:pt x="2609449" y="170438"/>
                  </a:lnTo>
                </a:path>
              </a:pathLst>
            </a:custGeom>
            <a:noFill/>
            <a:ln cap="flat" cmpd="sng" w="317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sp>
          <p:nvSpPr>
            <p:cNvPr id="240" name="Google Shape;240;g21b816e285e_1_147"/>
            <p:cNvSpPr/>
            <p:nvPr/>
          </p:nvSpPr>
          <p:spPr>
            <a:xfrm>
              <a:off x="5671499" y="4067021"/>
              <a:ext cx="101600" cy="94614"/>
            </a:xfrm>
            <a:custGeom>
              <a:rect b="b" l="l" r="r" t="t"/>
              <a:pathLst>
                <a:path extrusionOk="0" h="94614" w="101600">
                  <a:moveTo>
                    <a:pt x="14940" y="0"/>
                  </a:moveTo>
                  <a:lnTo>
                    <a:pt x="0" y="94070"/>
                  </a:lnTo>
                  <a:lnTo>
                    <a:pt x="101541" y="61976"/>
                  </a:lnTo>
                  <a:lnTo>
                    <a:pt x="1494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grpSp>
      <p:sp>
        <p:nvSpPr>
          <p:cNvPr id="241" name="Google Shape;241;g21b816e285e_1_147"/>
          <p:cNvSpPr txBox="1"/>
          <p:nvPr/>
        </p:nvSpPr>
        <p:spPr>
          <a:xfrm>
            <a:off x="3289650" y="3853925"/>
            <a:ext cx="2528400" cy="567900"/>
          </a:xfrm>
          <a:prstGeom prst="rect">
            <a:avLst/>
          </a:prstGeom>
          <a:noFill/>
          <a:ln>
            <a:noFill/>
          </a:ln>
        </p:spPr>
        <p:txBody>
          <a:bodyPr anchorCtr="0" anchor="t" bIns="0" lIns="0" spcFirstLastPara="1" rIns="0" wrap="square" tIns="13750">
            <a:spAutoFit/>
          </a:bodyPr>
          <a:lstStyle/>
          <a:p>
            <a:pPr indent="0" lvl="0" marL="13755" marR="0" rtl="0" algn="ctr">
              <a:lnSpc>
                <a:spcPct val="100000"/>
              </a:lnSpc>
              <a:spcBef>
                <a:spcPts val="0"/>
              </a:spcBef>
              <a:spcAft>
                <a:spcPts val="0"/>
              </a:spcAft>
              <a:buClr>
                <a:srgbClr val="000000"/>
              </a:buClr>
              <a:buSzPts val="2167"/>
              <a:buFont typeface="Arial"/>
              <a:buNone/>
            </a:pPr>
            <a:r>
              <a:rPr b="1" i="0" lang="es-ES" sz="1800" u="none" cap="none" strike="noStrike">
                <a:solidFill>
                  <a:srgbClr val="000000"/>
                </a:solidFill>
                <a:latin typeface="Tahoma"/>
                <a:ea typeface="Tahoma"/>
                <a:cs typeface="Tahoma"/>
                <a:sym typeface="Tahoma"/>
              </a:rPr>
              <a:t>Descomposición del problema en tareas</a:t>
            </a:r>
            <a:endParaRPr b="1" i="0" sz="1800" u="none" cap="none" strike="noStrike">
              <a:solidFill>
                <a:srgbClr val="000000"/>
              </a:solidFill>
              <a:latin typeface="Tahoma"/>
              <a:ea typeface="Tahoma"/>
              <a:cs typeface="Tahoma"/>
              <a:sym typeface="Tahoma"/>
            </a:endParaRPr>
          </a:p>
        </p:txBody>
      </p:sp>
      <p:sp>
        <p:nvSpPr>
          <p:cNvPr id="242" name="Google Shape;242;g21b816e285e_1_147"/>
          <p:cNvSpPr txBox="1"/>
          <p:nvPr/>
        </p:nvSpPr>
        <p:spPr>
          <a:xfrm>
            <a:off x="7530000" y="3831275"/>
            <a:ext cx="2528400" cy="567900"/>
          </a:xfrm>
          <a:prstGeom prst="rect">
            <a:avLst/>
          </a:prstGeom>
          <a:noFill/>
          <a:ln>
            <a:noFill/>
          </a:ln>
        </p:spPr>
        <p:txBody>
          <a:bodyPr anchorCtr="0" anchor="t" bIns="0" lIns="0" spcFirstLastPara="1" rIns="0" wrap="square" tIns="13750">
            <a:spAutoFit/>
          </a:bodyPr>
          <a:lstStyle/>
          <a:p>
            <a:pPr indent="0" lvl="0" marL="0" marR="0" rtl="0" algn="ctr">
              <a:lnSpc>
                <a:spcPct val="100000"/>
              </a:lnSpc>
              <a:spcBef>
                <a:spcPts val="0"/>
              </a:spcBef>
              <a:spcAft>
                <a:spcPts val="0"/>
              </a:spcAft>
              <a:buClr>
                <a:srgbClr val="000000"/>
              </a:buClr>
              <a:buSzPts val="2167"/>
              <a:buFont typeface="Arial"/>
              <a:buNone/>
            </a:pPr>
            <a:r>
              <a:rPr b="1" i="0" lang="es-ES" sz="1800" u="none" cap="none" strike="noStrike">
                <a:solidFill>
                  <a:srgbClr val="000000"/>
                </a:solidFill>
                <a:latin typeface="Tahoma"/>
                <a:ea typeface="Tahoma"/>
                <a:cs typeface="Tahoma"/>
                <a:sym typeface="Tahoma"/>
              </a:rPr>
              <a:t>Algoritmo </a:t>
            </a:r>
            <a:br>
              <a:rPr b="1" i="0" lang="es-ES" sz="1800" u="none" cap="none" strike="noStrike">
                <a:solidFill>
                  <a:srgbClr val="000000"/>
                </a:solidFill>
                <a:latin typeface="Tahoma"/>
                <a:ea typeface="Tahoma"/>
                <a:cs typeface="Tahoma"/>
                <a:sym typeface="Tahoma"/>
              </a:rPr>
            </a:br>
            <a:r>
              <a:rPr b="1" i="0" lang="es-ES" sz="1800" u="none" cap="none" strike="noStrike">
                <a:solidFill>
                  <a:srgbClr val="000000"/>
                </a:solidFill>
                <a:latin typeface="Tahoma"/>
                <a:ea typeface="Tahoma"/>
                <a:cs typeface="Tahoma"/>
                <a:sym typeface="Tahoma"/>
              </a:rPr>
              <a:t>que da solución</a:t>
            </a:r>
            <a:endParaRPr b="1" i="0" sz="1800" u="none" cap="none" strike="noStrike">
              <a:solidFill>
                <a:srgbClr val="000000"/>
              </a:solidFill>
              <a:latin typeface="Tahoma"/>
              <a:ea typeface="Tahoma"/>
              <a:cs typeface="Tahoma"/>
              <a:sym typeface="Tahoma"/>
            </a:endParaRPr>
          </a:p>
        </p:txBody>
      </p:sp>
      <p:sp>
        <p:nvSpPr>
          <p:cNvPr id="243" name="Google Shape;243;g21b816e285e_1_147"/>
          <p:cNvSpPr/>
          <p:nvPr/>
        </p:nvSpPr>
        <p:spPr>
          <a:xfrm flipH="1">
            <a:off x="6354700" y="4796750"/>
            <a:ext cx="157800" cy="642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21b816e285e_1_147"/>
          <p:cNvSpPr txBox="1"/>
          <p:nvPr/>
        </p:nvSpPr>
        <p:spPr>
          <a:xfrm>
            <a:off x="5387958" y="5546213"/>
            <a:ext cx="2091300" cy="291000"/>
          </a:xfrm>
          <a:prstGeom prst="rect">
            <a:avLst/>
          </a:prstGeom>
          <a:noFill/>
          <a:ln>
            <a:noFill/>
          </a:ln>
        </p:spPr>
        <p:txBody>
          <a:bodyPr anchorCtr="0" anchor="t" bIns="0" lIns="0" spcFirstLastPara="1" rIns="0" wrap="square" tIns="13750">
            <a:spAutoFit/>
          </a:bodyPr>
          <a:lstStyle/>
          <a:p>
            <a:pPr indent="0" lvl="0" marL="13755" marR="5501" rtl="0" algn="ctr">
              <a:lnSpc>
                <a:spcPct val="100000"/>
              </a:lnSpc>
              <a:spcBef>
                <a:spcPts val="0"/>
              </a:spcBef>
              <a:spcAft>
                <a:spcPts val="0"/>
              </a:spcAft>
              <a:buClr>
                <a:srgbClr val="000000"/>
              </a:buClr>
              <a:buSzPts val="1967"/>
              <a:buFont typeface="Arial"/>
              <a:buNone/>
            </a:pPr>
            <a:r>
              <a:rPr b="0" i="0" lang="es-ES" sz="1800" u="none" cap="none" strike="noStrike">
                <a:solidFill>
                  <a:srgbClr val="000000"/>
                </a:solidFill>
                <a:latin typeface="Tahoma"/>
                <a:ea typeface="Tahoma"/>
                <a:cs typeface="Tahoma"/>
                <a:sym typeface="Tahoma"/>
              </a:rPr>
              <a:t>Otras estrategias</a:t>
            </a:r>
            <a:endParaRPr b="0" i="0" sz="1800" u="none" cap="none" strike="noStrike">
              <a:solidFill>
                <a:srgbClr val="000000"/>
              </a:solidFill>
              <a:latin typeface="Tahoma"/>
              <a:ea typeface="Tahoma"/>
              <a:cs typeface="Tahoma"/>
              <a:sym typeface="Tahoma"/>
            </a:endParaRPr>
          </a:p>
        </p:txBody>
      </p:sp>
      <p:grpSp>
        <p:nvGrpSpPr>
          <p:cNvPr id="245" name="Google Shape;245;g21b816e285e_1_147"/>
          <p:cNvGrpSpPr/>
          <p:nvPr/>
        </p:nvGrpSpPr>
        <p:grpSpPr>
          <a:xfrm>
            <a:off x="294501" y="4557563"/>
            <a:ext cx="4818750" cy="650371"/>
            <a:chOff x="1476375" y="3771900"/>
            <a:chExt cx="5702663" cy="796926"/>
          </a:xfrm>
        </p:grpSpPr>
        <p:sp>
          <p:nvSpPr>
            <p:cNvPr id="246" name="Google Shape;246;g21b816e285e_1_147"/>
            <p:cNvSpPr/>
            <p:nvPr/>
          </p:nvSpPr>
          <p:spPr>
            <a:xfrm>
              <a:off x="1476375" y="3771901"/>
              <a:ext cx="1656080" cy="796925"/>
            </a:xfrm>
            <a:custGeom>
              <a:rect b="b" l="l" r="r" t="t"/>
              <a:pathLst>
                <a:path extrusionOk="0" h="796925" w="1656080">
                  <a:moveTo>
                    <a:pt x="0" y="398392"/>
                  </a:moveTo>
                  <a:lnTo>
                    <a:pt x="9841" y="336779"/>
                  </a:lnTo>
                  <a:lnTo>
                    <a:pt x="38382" y="278142"/>
                  </a:lnTo>
                  <a:lnTo>
                    <a:pt x="84151" y="223189"/>
                  </a:lnTo>
                  <a:lnTo>
                    <a:pt x="113036" y="197316"/>
                  </a:lnTo>
                  <a:lnTo>
                    <a:pt x="145676" y="172629"/>
                  </a:lnTo>
                  <a:lnTo>
                    <a:pt x="181886" y="149218"/>
                  </a:lnTo>
                  <a:lnTo>
                    <a:pt x="221483" y="127171"/>
                  </a:lnTo>
                  <a:lnTo>
                    <a:pt x="264283" y="106576"/>
                  </a:lnTo>
                  <a:lnTo>
                    <a:pt x="310101" y="87522"/>
                  </a:lnTo>
                  <a:lnTo>
                    <a:pt x="358754" y="70098"/>
                  </a:lnTo>
                  <a:lnTo>
                    <a:pt x="410057" y="54392"/>
                  </a:lnTo>
                  <a:lnTo>
                    <a:pt x="463827" y="40493"/>
                  </a:lnTo>
                  <a:lnTo>
                    <a:pt x="519879" y="28489"/>
                  </a:lnTo>
                  <a:lnTo>
                    <a:pt x="578028" y="18469"/>
                  </a:lnTo>
                  <a:lnTo>
                    <a:pt x="638093" y="10521"/>
                  </a:lnTo>
                  <a:lnTo>
                    <a:pt x="699887" y="4735"/>
                  </a:lnTo>
                  <a:lnTo>
                    <a:pt x="763227" y="1198"/>
                  </a:lnTo>
                  <a:lnTo>
                    <a:pt x="827929" y="0"/>
                  </a:lnTo>
                  <a:lnTo>
                    <a:pt x="892632" y="1198"/>
                  </a:lnTo>
                  <a:lnTo>
                    <a:pt x="955972" y="4735"/>
                  </a:lnTo>
                  <a:lnTo>
                    <a:pt x="1017766" y="10521"/>
                  </a:lnTo>
                  <a:lnTo>
                    <a:pt x="1077830" y="18469"/>
                  </a:lnTo>
                  <a:lnTo>
                    <a:pt x="1135980" y="28489"/>
                  </a:lnTo>
                  <a:lnTo>
                    <a:pt x="1192032" y="40493"/>
                  </a:lnTo>
                  <a:lnTo>
                    <a:pt x="1245801" y="54392"/>
                  </a:lnTo>
                  <a:lnTo>
                    <a:pt x="1297104" y="70098"/>
                  </a:lnTo>
                  <a:lnTo>
                    <a:pt x="1345757" y="87522"/>
                  </a:lnTo>
                  <a:lnTo>
                    <a:pt x="1391575" y="106576"/>
                  </a:lnTo>
                  <a:lnTo>
                    <a:pt x="1434375" y="127171"/>
                  </a:lnTo>
                  <a:lnTo>
                    <a:pt x="1473972" y="149218"/>
                  </a:lnTo>
                  <a:lnTo>
                    <a:pt x="1510183" y="172629"/>
                  </a:lnTo>
                  <a:lnTo>
                    <a:pt x="1542822" y="197316"/>
                  </a:lnTo>
                  <a:lnTo>
                    <a:pt x="1571707" y="223189"/>
                  </a:lnTo>
                  <a:lnTo>
                    <a:pt x="1617477" y="278142"/>
                  </a:lnTo>
                  <a:lnTo>
                    <a:pt x="1646018" y="336779"/>
                  </a:lnTo>
                  <a:lnTo>
                    <a:pt x="1655859" y="398392"/>
                  </a:lnTo>
                  <a:lnTo>
                    <a:pt x="1653368" y="429527"/>
                  </a:lnTo>
                  <a:lnTo>
                    <a:pt x="1633993" y="489740"/>
                  </a:lnTo>
                  <a:lnTo>
                    <a:pt x="1596653" y="546624"/>
                  </a:lnTo>
                  <a:lnTo>
                    <a:pt x="1542822" y="599469"/>
                  </a:lnTo>
                  <a:lnTo>
                    <a:pt x="1510183" y="624156"/>
                  </a:lnTo>
                  <a:lnTo>
                    <a:pt x="1473972" y="647567"/>
                  </a:lnTo>
                  <a:lnTo>
                    <a:pt x="1434375" y="669614"/>
                  </a:lnTo>
                  <a:lnTo>
                    <a:pt x="1391575" y="690209"/>
                  </a:lnTo>
                  <a:lnTo>
                    <a:pt x="1345757" y="709263"/>
                  </a:lnTo>
                  <a:lnTo>
                    <a:pt x="1297104" y="726687"/>
                  </a:lnTo>
                  <a:lnTo>
                    <a:pt x="1245801" y="742393"/>
                  </a:lnTo>
                  <a:lnTo>
                    <a:pt x="1192032" y="756292"/>
                  </a:lnTo>
                  <a:lnTo>
                    <a:pt x="1135980" y="768296"/>
                  </a:lnTo>
                  <a:lnTo>
                    <a:pt x="1077830" y="778316"/>
                  </a:lnTo>
                  <a:lnTo>
                    <a:pt x="1017766" y="786263"/>
                  </a:lnTo>
                  <a:lnTo>
                    <a:pt x="955972" y="792050"/>
                  </a:lnTo>
                  <a:lnTo>
                    <a:pt x="892632" y="795587"/>
                  </a:lnTo>
                  <a:lnTo>
                    <a:pt x="827929" y="796785"/>
                  </a:lnTo>
                  <a:lnTo>
                    <a:pt x="763227" y="795587"/>
                  </a:lnTo>
                  <a:lnTo>
                    <a:pt x="699887" y="792050"/>
                  </a:lnTo>
                  <a:lnTo>
                    <a:pt x="638093" y="786263"/>
                  </a:lnTo>
                  <a:lnTo>
                    <a:pt x="578028" y="778316"/>
                  </a:lnTo>
                  <a:lnTo>
                    <a:pt x="519879" y="768296"/>
                  </a:lnTo>
                  <a:lnTo>
                    <a:pt x="463827" y="756292"/>
                  </a:lnTo>
                  <a:lnTo>
                    <a:pt x="410057" y="742393"/>
                  </a:lnTo>
                  <a:lnTo>
                    <a:pt x="358754" y="726687"/>
                  </a:lnTo>
                  <a:lnTo>
                    <a:pt x="310101" y="709263"/>
                  </a:lnTo>
                  <a:lnTo>
                    <a:pt x="264283" y="690209"/>
                  </a:lnTo>
                  <a:lnTo>
                    <a:pt x="221483" y="669614"/>
                  </a:lnTo>
                  <a:lnTo>
                    <a:pt x="181886" y="647567"/>
                  </a:lnTo>
                  <a:lnTo>
                    <a:pt x="145676" y="624156"/>
                  </a:lnTo>
                  <a:lnTo>
                    <a:pt x="113036" y="599469"/>
                  </a:lnTo>
                  <a:lnTo>
                    <a:pt x="84151" y="573596"/>
                  </a:lnTo>
                  <a:lnTo>
                    <a:pt x="38382" y="518643"/>
                  </a:lnTo>
                  <a:lnTo>
                    <a:pt x="9841" y="460005"/>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1b816e285e_1_147"/>
            <p:cNvSpPr/>
            <p:nvPr/>
          </p:nvSpPr>
          <p:spPr>
            <a:xfrm>
              <a:off x="5796009" y="3771900"/>
              <a:ext cx="1383029" cy="796925"/>
            </a:xfrm>
            <a:custGeom>
              <a:rect b="b" l="l" r="r" t="t"/>
              <a:pathLst>
                <a:path extrusionOk="0" h="796925" w="1383029">
                  <a:moveTo>
                    <a:pt x="0" y="398392"/>
                  </a:moveTo>
                  <a:lnTo>
                    <a:pt x="10012" y="330455"/>
                  </a:lnTo>
                  <a:lnTo>
                    <a:pt x="38941" y="266243"/>
                  </a:lnTo>
                  <a:lnTo>
                    <a:pt x="85128" y="206715"/>
                  </a:lnTo>
                  <a:lnTo>
                    <a:pt x="114174" y="179006"/>
                  </a:lnTo>
                  <a:lnTo>
                    <a:pt x="146911" y="152826"/>
                  </a:lnTo>
                  <a:lnTo>
                    <a:pt x="183133" y="128296"/>
                  </a:lnTo>
                  <a:lnTo>
                    <a:pt x="222632" y="105534"/>
                  </a:lnTo>
                  <a:lnTo>
                    <a:pt x="265200" y="84660"/>
                  </a:lnTo>
                  <a:lnTo>
                    <a:pt x="310630" y="65794"/>
                  </a:lnTo>
                  <a:lnTo>
                    <a:pt x="358713" y="49056"/>
                  </a:lnTo>
                  <a:lnTo>
                    <a:pt x="409244" y="34565"/>
                  </a:lnTo>
                  <a:lnTo>
                    <a:pt x="462013" y="22440"/>
                  </a:lnTo>
                  <a:lnTo>
                    <a:pt x="516815" y="12802"/>
                  </a:lnTo>
                  <a:lnTo>
                    <a:pt x="573440" y="5769"/>
                  </a:lnTo>
                  <a:lnTo>
                    <a:pt x="631682" y="1462"/>
                  </a:lnTo>
                  <a:lnTo>
                    <a:pt x="691332" y="0"/>
                  </a:lnTo>
                  <a:lnTo>
                    <a:pt x="750983" y="1462"/>
                  </a:lnTo>
                  <a:lnTo>
                    <a:pt x="809225" y="5769"/>
                  </a:lnTo>
                  <a:lnTo>
                    <a:pt x="865850" y="12802"/>
                  </a:lnTo>
                  <a:lnTo>
                    <a:pt x="920652" y="22440"/>
                  </a:lnTo>
                  <a:lnTo>
                    <a:pt x="973421" y="34565"/>
                  </a:lnTo>
                  <a:lnTo>
                    <a:pt x="1023952" y="49056"/>
                  </a:lnTo>
                  <a:lnTo>
                    <a:pt x="1072035" y="65794"/>
                  </a:lnTo>
                  <a:lnTo>
                    <a:pt x="1117465" y="84660"/>
                  </a:lnTo>
                  <a:lnTo>
                    <a:pt x="1160033" y="105534"/>
                  </a:lnTo>
                  <a:lnTo>
                    <a:pt x="1199531" y="128296"/>
                  </a:lnTo>
                  <a:lnTo>
                    <a:pt x="1235753" y="152826"/>
                  </a:lnTo>
                  <a:lnTo>
                    <a:pt x="1268491" y="179006"/>
                  </a:lnTo>
                  <a:lnTo>
                    <a:pt x="1297537" y="206715"/>
                  </a:lnTo>
                  <a:lnTo>
                    <a:pt x="1322684" y="235834"/>
                  </a:lnTo>
                  <a:lnTo>
                    <a:pt x="1360449" y="297823"/>
                  </a:lnTo>
                  <a:lnTo>
                    <a:pt x="1380128" y="364018"/>
                  </a:lnTo>
                  <a:lnTo>
                    <a:pt x="1382665" y="398392"/>
                  </a:lnTo>
                  <a:lnTo>
                    <a:pt x="1380128" y="432767"/>
                  </a:lnTo>
                  <a:lnTo>
                    <a:pt x="1360449" y="498961"/>
                  </a:lnTo>
                  <a:lnTo>
                    <a:pt x="1322684" y="560951"/>
                  </a:lnTo>
                  <a:lnTo>
                    <a:pt x="1297537" y="590070"/>
                  </a:lnTo>
                  <a:lnTo>
                    <a:pt x="1268491" y="617779"/>
                  </a:lnTo>
                  <a:lnTo>
                    <a:pt x="1235753" y="643959"/>
                  </a:lnTo>
                  <a:lnTo>
                    <a:pt x="1199531" y="668489"/>
                  </a:lnTo>
                  <a:lnTo>
                    <a:pt x="1160033" y="691251"/>
                  </a:lnTo>
                  <a:lnTo>
                    <a:pt x="1117465" y="712125"/>
                  </a:lnTo>
                  <a:lnTo>
                    <a:pt x="1072035" y="730990"/>
                  </a:lnTo>
                  <a:lnTo>
                    <a:pt x="1023952" y="747729"/>
                  </a:lnTo>
                  <a:lnTo>
                    <a:pt x="973421" y="762220"/>
                  </a:lnTo>
                  <a:lnTo>
                    <a:pt x="920652" y="774345"/>
                  </a:lnTo>
                  <a:lnTo>
                    <a:pt x="865850" y="783983"/>
                  </a:lnTo>
                  <a:lnTo>
                    <a:pt x="809225" y="791016"/>
                  </a:lnTo>
                  <a:lnTo>
                    <a:pt x="750983" y="795323"/>
                  </a:lnTo>
                  <a:lnTo>
                    <a:pt x="691332" y="796785"/>
                  </a:lnTo>
                  <a:lnTo>
                    <a:pt x="631682" y="795323"/>
                  </a:lnTo>
                  <a:lnTo>
                    <a:pt x="573440" y="791016"/>
                  </a:lnTo>
                  <a:lnTo>
                    <a:pt x="516815" y="783983"/>
                  </a:lnTo>
                  <a:lnTo>
                    <a:pt x="462013" y="774345"/>
                  </a:lnTo>
                  <a:lnTo>
                    <a:pt x="409244" y="762220"/>
                  </a:lnTo>
                  <a:lnTo>
                    <a:pt x="358713" y="747729"/>
                  </a:lnTo>
                  <a:lnTo>
                    <a:pt x="310630" y="730990"/>
                  </a:lnTo>
                  <a:lnTo>
                    <a:pt x="265200" y="712125"/>
                  </a:lnTo>
                  <a:lnTo>
                    <a:pt x="222632" y="691251"/>
                  </a:lnTo>
                  <a:lnTo>
                    <a:pt x="183133" y="668489"/>
                  </a:lnTo>
                  <a:lnTo>
                    <a:pt x="146911" y="643959"/>
                  </a:lnTo>
                  <a:lnTo>
                    <a:pt x="114174" y="617779"/>
                  </a:lnTo>
                  <a:lnTo>
                    <a:pt x="85128" y="590070"/>
                  </a:lnTo>
                  <a:lnTo>
                    <a:pt x="59981" y="560951"/>
                  </a:lnTo>
                  <a:lnTo>
                    <a:pt x="22215" y="498961"/>
                  </a:lnTo>
                  <a:lnTo>
                    <a:pt x="2537" y="432767"/>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 name="Google Shape;248;g21b816e285e_1_147"/>
          <p:cNvGrpSpPr/>
          <p:nvPr/>
        </p:nvGrpSpPr>
        <p:grpSpPr>
          <a:xfrm>
            <a:off x="1693702" y="4705827"/>
            <a:ext cx="2231531" cy="169795"/>
            <a:chOff x="3132234" y="3953578"/>
            <a:chExt cx="2640865" cy="208057"/>
          </a:xfrm>
        </p:grpSpPr>
        <p:sp>
          <p:nvSpPr>
            <p:cNvPr id="249" name="Google Shape;249;g21b816e285e_1_147"/>
            <p:cNvSpPr/>
            <p:nvPr/>
          </p:nvSpPr>
          <p:spPr>
            <a:xfrm>
              <a:off x="3132234" y="3953578"/>
              <a:ext cx="2609850" cy="175895"/>
            </a:xfrm>
            <a:custGeom>
              <a:rect b="b" l="l" r="r" t="t"/>
              <a:pathLst>
                <a:path extrusionOk="0" h="175895" w="2609850">
                  <a:moveTo>
                    <a:pt x="0" y="175418"/>
                  </a:moveTo>
                  <a:lnTo>
                    <a:pt x="255587" y="111124"/>
                  </a:lnTo>
                  <a:lnTo>
                    <a:pt x="520700" y="54768"/>
                  </a:lnTo>
                  <a:lnTo>
                    <a:pt x="659606" y="32543"/>
                  </a:lnTo>
                  <a:lnTo>
                    <a:pt x="804862" y="15081"/>
                  </a:lnTo>
                  <a:lnTo>
                    <a:pt x="957262" y="3968"/>
                  </a:lnTo>
                  <a:lnTo>
                    <a:pt x="1117599" y="0"/>
                  </a:lnTo>
                  <a:lnTo>
                    <a:pt x="1287462" y="3968"/>
                  </a:lnTo>
                  <a:lnTo>
                    <a:pt x="1465262" y="15081"/>
                  </a:lnTo>
                  <a:lnTo>
                    <a:pt x="1650205" y="32543"/>
                  </a:lnTo>
                  <a:lnTo>
                    <a:pt x="1841499" y="54768"/>
                  </a:lnTo>
                  <a:lnTo>
                    <a:pt x="2235993" y="111124"/>
                  </a:lnTo>
                  <a:lnTo>
                    <a:pt x="2609449" y="170438"/>
                  </a:lnTo>
                </a:path>
              </a:pathLst>
            </a:custGeom>
            <a:noFill/>
            <a:ln cap="flat" cmpd="sng" w="317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21b816e285e_1_147"/>
            <p:cNvSpPr/>
            <p:nvPr/>
          </p:nvSpPr>
          <p:spPr>
            <a:xfrm>
              <a:off x="5671499" y="4067021"/>
              <a:ext cx="101600" cy="94614"/>
            </a:xfrm>
            <a:custGeom>
              <a:rect b="b" l="l" r="r" t="t"/>
              <a:pathLst>
                <a:path extrusionOk="0" h="94614" w="101600">
                  <a:moveTo>
                    <a:pt x="14940" y="0"/>
                  </a:moveTo>
                  <a:lnTo>
                    <a:pt x="0" y="94070"/>
                  </a:lnTo>
                  <a:lnTo>
                    <a:pt x="101541" y="61976"/>
                  </a:lnTo>
                  <a:lnTo>
                    <a:pt x="1494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g21b816e285e_1_147"/>
          <p:cNvSpPr txBox="1"/>
          <p:nvPr/>
        </p:nvSpPr>
        <p:spPr>
          <a:xfrm>
            <a:off x="57450" y="3881197"/>
            <a:ext cx="1972200" cy="567900"/>
          </a:xfrm>
          <a:prstGeom prst="rect">
            <a:avLst/>
          </a:prstGeom>
          <a:noFill/>
          <a:ln>
            <a:noFill/>
          </a:ln>
        </p:spPr>
        <p:txBody>
          <a:bodyPr anchorCtr="0" anchor="t" bIns="0" lIns="0" spcFirstLastPara="1" rIns="0" wrap="square" tIns="13750">
            <a:spAutoFit/>
          </a:bodyPr>
          <a:lstStyle/>
          <a:p>
            <a:pPr indent="0" lvl="0" marL="13755" marR="0" rtl="0" algn="ctr">
              <a:lnSpc>
                <a:spcPct val="100000"/>
              </a:lnSpc>
              <a:spcBef>
                <a:spcPts val="0"/>
              </a:spcBef>
              <a:spcAft>
                <a:spcPts val="0"/>
              </a:spcAft>
              <a:buClr>
                <a:srgbClr val="000000"/>
              </a:buClr>
              <a:buSzPts val="2167"/>
              <a:buFont typeface="Arial"/>
              <a:buNone/>
            </a:pPr>
            <a:r>
              <a:rPr b="1" i="0" lang="es-ES" sz="1800" u="none" cap="none" strike="noStrike">
                <a:solidFill>
                  <a:srgbClr val="000000"/>
                </a:solidFill>
                <a:latin typeface="Tahoma"/>
                <a:ea typeface="Tahoma"/>
                <a:cs typeface="Tahoma"/>
                <a:sym typeface="Tahoma"/>
              </a:rPr>
              <a:t>Enunciado del problema</a:t>
            </a:r>
            <a:endParaRPr b="1" i="0" sz="1800" u="none" cap="none" strike="noStrike">
              <a:solidFill>
                <a:srgbClr val="000000"/>
              </a:solidFill>
              <a:latin typeface="Tahoma"/>
              <a:ea typeface="Tahoma"/>
              <a:cs typeface="Tahoma"/>
              <a:sym typeface="Tahoma"/>
            </a:endParaRPr>
          </a:p>
        </p:txBody>
      </p:sp>
      <p:sp>
        <p:nvSpPr>
          <p:cNvPr id="252" name="Google Shape;252;g21b816e285e_1_147"/>
          <p:cNvSpPr/>
          <p:nvPr/>
        </p:nvSpPr>
        <p:spPr>
          <a:xfrm flipH="1">
            <a:off x="2685109" y="4875783"/>
            <a:ext cx="123000" cy="483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g21b816e285e_1_147"/>
          <p:cNvSpPr txBox="1"/>
          <p:nvPr/>
        </p:nvSpPr>
        <p:spPr>
          <a:xfrm>
            <a:off x="1851675" y="5555225"/>
            <a:ext cx="1710600" cy="567900"/>
          </a:xfrm>
          <a:prstGeom prst="rect">
            <a:avLst/>
          </a:prstGeom>
          <a:noFill/>
          <a:ln>
            <a:noFill/>
          </a:ln>
        </p:spPr>
        <p:txBody>
          <a:bodyPr anchorCtr="0" anchor="t" bIns="0" lIns="0" spcFirstLastPara="1" rIns="0" wrap="square" tIns="13750">
            <a:spAutoFit/>
          </a:bodyPr>
          <a:lstStyle/>
          <a:p>
            <a:pPr indent="0" lvl="0" marL="13755" marR="5501" rtl="0" algn="ctr">
              <a:lnSpc>
                <a:spcPct val="100000"/>
              </a:lnSpc>
              <a:spcBef>
                <a:spcPts val="0"/>
              </a:spcBef>
              <a:spcAft>
                <a:spcPts val="0"/>
              </a:spcAft>
              <a:buClr>
                <a:srgbClr val="000000"/>
              </a:buClr>
              <a:buSzPts val="1967"/>
              <a:buFont typeface="Arial"/>
              <a:buNone/>
            </a:pPr>
            <a:r>
              <a:rPr b="0" i="0" lang="es-ES" sz="1800" u="none" cap="none" strike="noStrike">
                <a:solidFill>
                  <a:srgbClr val="000000"/>
                </a:solidFill>
                <a:latin typeface="Tahoma"/>
                <a:ea typeface="Tahoma"/>
                <a:cs typeface="Tahoma"/>
                <a:sym typeface="Tahoma"/>
              </a:rPr>
              <a:t>Estrategia de Descomposición</a:t>
            </a:r>
            <a:endParaRPr b="0" i="0" sz="1800" u="none" cap="none" strike="noStrike">
              <a:solidFill>
                <a:srgbClr val="000000"/>
              </a:solidFill>
              <a:latin typeface="Tahoma"/>
              <a:ea typeface="Tahoma"/>
              <a:cs typeface="Tahoma"/>
              <a:sym typeface="Tahoma"/>
            </a:endParaRPr>
          </a:p>
        </p:txBody>
      </p:sp>
      <p:sp>
        <p:nvSpPr>
          <p:cNvPr id="254" name="Google Shape;254;g21b816e285e_1_147"/>
          <p:cNvSpPr/>
          <p:nvPr/>
        </p:nvSpPr>
        <p:spPr>
          <a:xfrm>
            <a:off x="5303621" y="4399650"/>
            <a:ext cx="1009611" cy="462217"/>
          </a:xfrm>
          <a:custGeom>
            <a:rect b="b" l="l" r="r" t="t"/>
            <a:pathLst>
              <a:path extrusionOk="0" h="796925" w="1383029">
                <a:moveTo>
                  <a:pt x="0" y="398392"/>
                </a:moveTo>
                <a:lnTo>
                  <a:pt x="10012" y="330455"/>
                </a:lnTo>
                <a:lnTo>
                  <a:pt x="38941" y="266243"/>
                </a:lnTo>
                <a:lnTo>
                  <a:pt x="85128" y="206715"/>
                </a:lnTo>
                <a:lnTo>
                  <a:pt x="114174" y="179006"/>
                </a:lnTo>
                <a:lnTo>
                  <a:pt x="146911" y="152826"/>
                </a:lnTo>
                <a:lnTo>
                  <a:pt x="183133" y="128296"/>
                </a:lnTo>
                <a:lnTo>
                  <a:pt x="222632" y="105534"/>
                </a:lnTo>
                <a:lnTo>
                  <a:pt x="265200" y="84660"/>
                </a:lnTo>
                <a:lnTo>
                  <a:pt x="310630" y="65794"/>
                </a:lnTo>
                <a:lnTo>
                  <a:pt x="358713" y="49056"/>
                </a:lnTo>
                <a:lnTo>
                  <a:pt x="409244" y="34565"/>
                </a:lnTo>
                <a:lnTo>
                  <a:pt x="462013" y="22440"/>
                </a:lnTo>
                <a:lnTo>
                  <a:pt x="516815" y="12802"/>
                </a:lnTo>
                <a:lnTo>
                  <a:pt x="573440" y="5769"/>
                </a:lnTo>
                <a:lnTo>
                  <a:pt x="631682" y="1462"/>
                </a:lnTo>
                <a:lnTo>
                  <a:pt x="691332" y="0"/>
                </a:lnTo>
                <a:lnTo>
                  <a:pt x="750983" y="1462"/>
                </a:lnTo>
                <a:lnTo>
                  <a:pt x="809225" y="5769"/>
                </a:lnTo>
                <a:lnTo>
                  <a:pt x="865850" y="12802"/>
                </a:lnTo>
                <a:lnTo>
                  <a:pt x="920652" y="22440"/>
                </a:lnTo>
                <a:lnTo>
                  <a:pt x="973421" y="34565"/>
                </a:lnTo>
                <a:lnTo>
                  <a:pt x="1023952" y="49056"/>
                </a:lnTo>
                <a:lnTo>
                  <a:pt x="1072035" y="65794"/>
                </a:lnTo>
                <a:lnTo>
                  <a:pt x="1117465" y="84660"/>
                </a:lnTo>
                <a:lnTo>
                  <a:pt x="1160033" y="105534"/>
                </a:lnTo>
                <a:lnTo>
                  <a:pt x="1199531" y="128296"/>
                </a:lnTo>
                <a:lnTo>
                  <a:pt x="1235753" y="152826"/>
                </a:lnTo>
                <a:lnTo>
                  <a:pt x="1268491" y="179006"/>
                </a:lnTo>
                <a:lnTo>
                  <a:pt x="1297537" y="206715"/>
                </a:lnTo>
                <a:lnTo>
                  <a:pt x="1322684" y="235834"/>
                </a:lnTo>
                <a:lnTo>
                  <a:pt x="1360449" y="297823"/>
                </a:lnTo>
                <a:lnTo>
                  <a:pt x="1380128" y="364018"/>
                </a:lnTo>
                <a:lnTo>
                  <a:pt x="1382665" y="398392"/>
                </a:lnTo>
                <a:lnTo>
                  <a:pt x="1380128" y="432767"/>
                </a:lnTo>
                <a:lnTo>
                  <a:pt x="1360449" y="498961"/>
                </a:lnTo>
                <a:lnTo>
                  <a:pt x="1322684" y="560951"/>
                </a:lnTo>
                <a:lnTo>
                  <a:pt x="1297537" y="590070"/>
                </a:lnTo>
                <a:lnTo>
                  <a:pt x="1268491" y="617779"/>
                </a:lnTo>
                <a:lnTo>
                  <a:pt x="1235753" y="643959"/>
                </a:lnTo>
                <a:lnTo>
                  <a:pt x="1199531" y="668489"/>
                </a:lnTo>
                <a:lnTo>
                  <a:pt x="1160033" y="691251"/>
                </a:lnTo>
                <a:lnTo>
                  <a:pt x="1117465" y="712125"/>
                </a:lnTo>
                <a:lnTo>
                  <a:pt x="1072035" y="730990"/>
                </a:lnTo>
                <a:lnTo>
                  <a:pt x="1023952" y="747729"/>
                </a:lnTo>
                <a:lnTo>
                  <a:pt x="973421" y="762220"/>
                </a:lnTo>
                <a:lnTo>
                  <a:pt x="920652" y="774345"/>
                </a:lnTo>
                <a:lnTo>
                  <a:pt x="865850" y="783983"/>
                </a:lnTo>
                <a:lnTo>
                  <a:pt x="809225" y="791016"/>
                </a:lnTo>
                <a:lnTo>
                  <a:pt x="750983" y="795323"/>
                </a:lnTo>
                <a:lnTo>
                  <a:pt x="691332" y="796785"/>
                </a:lnTo>
                <a:lnTo>
                  <a:pt x="631682" y="795323"/>
                </a:lnTo>
                <a:lnTo>
                  <a:pt x="573440" y="791016"/>
                </a:lnTo>
                <a:lnTo>
                  <a:pt x="516815" y="783983"/>
                </a:lnTo>
                <a:lnTo>
                  <a:pt x="462013" y="774345"/>
                </a:lnTo>
                <a:lnTo>
                  <a:pt x="409244" y="762220"/>
                </a:lnTo>
                <a:lnTo>
                  <a:pt x="358713" y="747729"/>
                </a:lnTo>
                <a:lnTo>
                  <a:pt x="310630" y="730990"/>
                </a:lnTo>
                <a:lnTo>
                  <a:pt x="265200" y="712125"/>
                </a:lnTo>
                <a:lnTo>
                  <a:pt x="222632" y="691251"/>
                </a:lnTo>
                <a:lnTo>
                  <a:pt x="183133" y="668489"/>
                </a:lnTo>
                <a:lnTo>
                  <a:pt x="146911" y="643959"/>
                </a:lnTo>
                <a:lnTo>
                  <a:pt x="114174" y="617779"/>
                </a:lnTo>
                <a:lnTo>
                  <a:pt x="85128" y="590070"/>
                </a:lnTo>
                <a:lnTo>
                  <a:pt x="59981" y="560951"/>
                </a:lnTo>
                <a:lnTo>
                  <a:pt x="22215" y="498961"/>
                </a:lnTo>
                <a:lnTo>
                  <a:pt x="2537" y="432767"/>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sp>
        <p:nvSpPr>
          <p:cNvPr id="255" name="Google Shape;255;g21b816e285e_1_147"/>
          <p:cNvSpPr/>
          <p:nvPr/>
        </p:nvSpPr>
        <p:spPr>
          <a:xfrm>
            <a:off x="5818050" y="4388700"/>
            <a:ext cx="1009611" cy="484132"/>
          </a:xfrm>
          <a:custGeom>
            <a:rect b="b" l="l" r="r" t="t"/>
            <a:pathLst>
              <a:path extrusionOk="0" h="796925" w="1383029">
                <a:moveTo>
                  <a:pt x="0" y="398392"/>
                </a:moveTo>
                <a:lnTo>
                  <a:pt x="10012" y="330455"/>
                </a:lnTo>
                <a:lnTo>
                  <a:pt x="38941" y="266243"/>
                </a:lnTo>
                <a:lnTo>
                  <a:pt x="85128" y="206715"/>
                </a:lnTo>
                <a:lnTo>
                  <a:pt x="114174" y="179006"/>
                </a:lnTo>
                <a:lnTo>
                  <a:pt x="146911" y="152826"/>
                </a:lnTo>
                <a:lnTo>
                  <a:pt x="183133" y="128296"/>
                </a:lnTo>
                <a:lnTo>
                  <a:pt x="222632" y="105534"/>
                </a:lnTo>
                <a:lnTo>
                  <a:pt x="265200" y="84660"/>
                </a:lnTo>
                <a:lnTo>
                  <a:pt x="310630" y="65794"/>
                </a:lnTo>
                <a:lnTo>
                  <a:pt x="358713" y="49056"/>
                </a:lnTo>
                <a:lnTo>
                  <a:pt x="409244" y="34565"/>
                </a:lnTo>
                <a:lnTo>
                  <a:pt x="462013" y="22440"/>
                </a:lnTo>
                <a:lnTo>
                  <a:pt x="516815" y="12802"/>
                </a:lnTo>
                <a:lnTo>
                  <a:pt x="573440" y="5769"/>
                </a:lnTo>
                <a:lnTo>
                  <a:pt x="631682" y="1462"/>
                </a:lnTo>
                <a:lnTo>
                  <a:pt x="691332" y="0"/>
                </a:lnTo>
                <a:lnTo>
                  <a:pt x="750983" y="1462"/>
                </a:lnTo>
                <a:lnTo>
                  <a:pt x="809225" y="5769"/>
                </a:lnTo>
                <a:lnTo>
                  <a:pt x="865850" y="12802"/>
                </a:lnTo>
                <a:lnTo>
                  <a:pt x="920652" y="22440"/>
                </a:lnTo>
                <a:lnTo>
                  <a:pt x="973421" y="34565"/>
                </a:lnTo>
                <a:lnTo>
                  <a:pt x="1023952" y="49056"/>
                </a:lnTo>
                <a:lnTo>
                  <a:pt x="1072035" y="65794"/>
                </a:lnTo>
                <a:lnTo>
                  <a:pt x="1117465" y="84660"/>
                </a:lnTo>
                <a:lnTo>
                  <a:pt x="1160033" y="105534"/>
                </a:lnTo>
                <a:lnTo>
                  <a:pt x="1199531" y="128296"/>
                </a:lnTo>
                <a:lnTo>
                  <a:pt x="1235753" y="152826"/>
                </a:lnTo>
                <a:lnTo>
                  <a:pt x="1268491" y="179006"/>
                </a:lnTo>
                <a:lnTo>
                  <a:pt x="1297537" y="206715"/>
                </a:lnTo>
                <a:lnTo>
                  <a:pt x="1322684" y="235834"/>
                </a:lnTo>
                <a:lnTo>
                  <a:pt x="1360449" y="297823"/>
                </a:lnTo>
                <a:lnTo>
                  <a:pt x="1380128" y="364018"/>
                </a:lnTo>
                <a:lnTo>
                  <a:pt x="1382665" y="398392"/>
                </a:lnTo>
                <a:lnTo>
                  <a:pt x="1380128" y="432767"/>
                </a:lnTo>
                <a:lnTo>
                  <a:pt x="1360449" y="498961"/>
                </a:lnTo>
                <a:lnTo>
                  <a:pt x="1322684" y="560951"/>
                </a:lnTo>
                <a:lnTo>
                  <a:pt x="1297537" y="590070"/>
                </a:lnTo>
                <a:lnTo>
                  <a:pt x="1268491" y="617779"/>
                </a:lnTo>
                <a:lnTo>
                  <a:pt x="1235753" y="643959"/>
                </a:lnTo>
                <a:lnTo>
                  <a:pt x="1199531" y="668489"/>
                </a:lnTo>
                <a:lnTo>
                  <a:pt x="1160033" y="691251"/>
                </a:lnTo>
                <a:lnTo>
                  <a:pt x="1117465" y="712125"/>
                </a:lnTo>
                <a:lnTo>
                  <a:pt x="1072035" y="730990"/>
                </a:lnTo>
                <a:lnTo>
                  <a:pt x="1023952" y="747729"/>
                </a:lnTo>
                <a:lnTo>
                  <a:pt x="973421" y="762220"/>
                </a:lnTo>
                <a:lnTo>
                  <a:pt x="920652" y="774345"/>
                </a:lnTo>
                <a:lnTo>
                  <a:pt x="865850" y="783983"/>
                </a:lnTo>
                <a:lnTo>
                  <a:pt x="809225" y="791016"/>
                </a:lnTo>
                <a:lnTo>
                  <a:pt x="750983" y="795323"/>
                </a:lnTo>
                <a:lnTo>
                  <a:pt x="691332" y="796785"/>
                </a:lnTo>
                <a:lnTo>
                  <a:pt x="631682" y="795323"/>
                </a:lnTo>
                <a:lnTo>
                  <a:pt x="573440" y="791016"/>
                </a:lnTo>
                <a:lnTo>
                  <a:pt x="516815" y="783983"/>
                </a:lnTo>
                <a:lnTo>
                  <a:pt x="462013" y="774345"/>
                </a:lnTo>
                <a:lnTo>
                  <a:pt x="409244" y="762220"/>
                </a:lnTo>
                <a:lnTo>
                  <a:pt x="358713" y="747729"/>
                </a:lnTo>
                <a:lnTo>
                  <a:pt x="310630" y="730990"/>
                </a:lnTo>
                <a:lnTo>
                  <a:pt x="265200" y="712125"/>
                </a:lnTo>
                <a:lnTo>
                  <a:pt x="222632" y="691251"/>
                </a:lnTo>
                <a:lnTo>
                  <a:pt x="183133" y="668489"/>
                </a:lnTo>
                <a:lnTo>
                  <a:pt x="146911" y="643959"/>
                </a:lnTo>
                <a:lnTo>
                  <a:pt x="114174" y="617779"/>
                </a:lnTo>
                <a:lnTo>
                  <a:pt x="85128" y="590070"/>
                </a:lnTo>
                <a:lnTo>
                  <a:pt x="59981" y="560951"/>
                </a:lnTo>
                <a:lnTo>
                  <a:pt x="22215" y="498961"/>
                </a:lnTo>
                <a:lnTo>
                  <a:pt x="2537" y="432767"/>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sp>
        <p:nvSpPr>
          <p:cNvPr id="256" name="Google Shape;256;g21b816e285e_1_147"/>
          <p:cNvSpPr/>
          <p:nvPr/>
        </p:nvSpPr>
        <p:spPr>
          <a:xfrm>
            <a:off x="6446621" y="4399650"/>
            <a:ext cx="1009611" cy="462217"/>
          </a:xfrm>
          <a:custGeom>
            <a:rect b="b" l="l" r="r" t="t"/>
            <a:pathLst>
              <a:path extrusionOk="0" h="796925" w="1383029">
                <a:moveTo>
                  <a:pt x="0" y="398392"/>
                </a:moveTo>
                <a:lnTo>
                  <a:pt x="10012" y="330455"/>
                </a:lnTo>
                <a:lnTo>
                  <a:pt x="38941" y="266243"/>
                </a:lnTo>
                <a:lnTo>
                  <a:pt x="85128" y="206715"/>
                </a:lnTo>
                <a:lnTo>
                  <a:pt x="114174" y="179006"/>
                </a:lnTo>
                <a:lnTo>
                  <a:pt x="146911" y="152826"/>
                </a:lnTo>
                <a:lnTo>
                  <a:pt x="183133" y="128296"/>
                </a:lnTo>
                <a:lnTo>
                  <a:pt x="222632" y="105534"/>
                </a:lnTo>
                <a:lnTo>
                  <a:pt x="265200" y="84660"/>
                </a:lnTo>
                <a:lnTo>
                  <a:pt x="310630" y="65794"/>
                </a:lnTo>
                <a:lnTo>
                  <a:pt x="358713" y="49056"/>
                </a:lnTo>
                <a:lnTo>
                  <a:pt x="409244" y="34565"/>
                </a:lnTo>
                <a:lnTo>
                  <a:pt x="462013" y="22440"/>
                </a:lnTo>
                <a:lnTo>
                  <a:pt x="516815" y="12802"/>
                </a:lnTo>
                <a:lnTo>
                  <a:pt x="573440" y="5769"/>
                </a:lnTo>
                <a:lnTo>
                  <a:pt x="631682" y="1462"/>
                </a:lnTo>
                <a:lnTo>
                  <a:pt x="691332" y="0"/>
                </a:lnTo>
                <a:lnTo>
                  <a:pt x="750983" y="1462"/>
                </a:lnTo>
                <a:lnTo>
                  <a:pt x="809225" y="5769"/>
                </a:lnTo>
                <a:lnTo>
                  <a:pt x="865850" y="12802"/>
                </a:lnTo>
                <a:lnTo>
                  <a:pt x="920652" y="22440"/>
                </a:lnTo>
                <a:lnTo>
                  <a:pt x="973421" y="34565"/>
                </a:lnTo>
                <a:lnTo>
                  <a:pt x="1023952" y="49056"/>
                </a:lnTo>
                <a:lnTo>
                  <a:pt x="1072035" y="65794"/>
                </a:lnTo>
                <a:lnTo>
                  <a:pt x="1117465" y="84660"/>
                </a:lnTo>
                <a:lnTo>
                  <a:pt x="1160033" y="105534"/>
                </a:lnTo>
                <a:lnTo>
                  <a:pt x="1199531" y="128296"/>
                </a:lnTo>
                <a:lnTo>
                  <a:pt x="1235753" y="152826"/>
                </a:lnTo>
                <a:lnTo>
                  <a:pt x="1268491" y="179006"/>
                </a:lnTo>
                <a:lnTo>
                  <a:pt x="1297537" y="206715"/>
                </a:lnTo>
                <a:lnTo>
                  <a:pt x="1322684" y="235834"/>
                </a:lnTo>
                <a:lnTo>
                  <a:pt x="1360449" y="297823"/>
                </a:lnTo>
                <a:lnTo>
                  <a:pt x="1380128" y="364018"/>
                </a:lnTo>
                <a:lnTo>
                  <a:pt x="1382665" y="398392"/>
                </a:lnTo>
                <a:lnTo>
                  <a:pt x="1380128" y="432767"/>
                </a:lnTo>
                <a:lnTo>
                  <a:pt x="1360449" y="498961"/>
                </a:lnTo>
                <a:lnTo>
                  <a:pt x="1322684" y="560951"/>
                </a:lnTo>
                <a:lnTo>
                  <a:pt x="1297537" y="590070"/>
                </a:lnTo>
                <a:lnTo>
                  <a:pt x="1268491" y="617779"/>
                </a:lnTo>
                <a:lnTo>
                  <a:pt x="1235753" y="643959"/>
                </a:lnTo>
                <a:lnTo>
                  <a:pt x="1199531" y="668489"/>
                </a:lnTo>
                <a:lnTo>
                  <a:pt x="1160033" y="691251"/>
                </a:lnTo>
                <a:lnTo>
                  <a:pt x="1117465" y="712125"/>
                </a:lnTo>
                <a:lnTo>
                  <a:pt x="1072035" y="730990"/>
                </a:lnTo>
                <a:lnTo>
                  <a:pt x="1023952" y="747729"/>
                </a:lnTo>
                <a:lnTo>
                  <a:pt x="973421" y="762220"/>
                </a:lnTo>
                <a:lnTo>
                  <a:pt x="920652" y="774345"/>
                </a:lnTo>
                <a:lnTo>
                  <a:pt x="865850" y="783983"/>
                </a:lnTo>
                <a:lnTo>
                  <a:pt x="809225" y="791016"/>
                </a:lnTo>
                <a:lnTo>
                  <a:pt x="750983" y="795323"/>
                </a:lnTo>
                <a:lnTo>
                  <a:pt x="691332" y="796785"/>
                </a:lnTo>
                <a:lnTo>
                  <a:pt x="631682" y="795323"/>
                </a:lnTo>
                <a:lnTo>
                  <a:pt x="573440" y="791016"/>
                </a:lnTo>
                <a:lnTo>
                  <a:pt x="516815" y="783983"/>
                </a:lnTo>
                <a:lnTo>
                  <a:pt x="462013" y="774345"/>
                </a:lnTo>
                <a:lnTo>
                  <a:pt x="409244" y="762220"/>
                </a:lnTo>
                <a:lnTo>
                  <a:pt x="358713" y="747729"/>
                </a:lnTo>
                <a:lnTo>
                  <a:pt x="310630" y="730990"/>
                </a:lnTo>
                <a:lnTo>
                  <a:pt x="265200" y="712125"/>
                </a:lnTo>
                <a:lnTo>
                  <a:pt x="222632" y="691251"/>
                </a:lnTo>
                <a:lnTo>
                  <a:pt x="183133" y="668489"/>
                </a:lnTo>
                <a:lnTo>
                  <a:pt x="146911" y="643959"/>
                </a:lnTo>
                <a:lnTo>
                  <a:pt x="114174" y="617779"/>
                </a:lnTo>
                <a:lnTo>
                  <a:pt x="85128" y="590070"/>
                </a:lnTo>
                <a:lnTo>
                  <a:pt x="59981" y="560951"/>
                </a:lnTo>
                <a:lnTo>
                  <a:pt x="22215" y="498961"/>
                </a:lnTo>
                <a:lnTo>
                  <a:pt x="2537" y="432767"/>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228523149a_1_155"/>
          <p:cNvSpPr txBox="1"/>
          <p:nvPr/>
        </p:nvSpPr>
        <p:spPr>
          <a:xfrm>
            <a:off x="76200" y="1229850"/>
            <a:ext cx="9906000" cy="554100"/>
          </a:xfrm>
          <a:prstGeom prst="rect">
            <a:avLst/>
          </a:prstGeom>
          <a:noFill/>
          <a:ln>
            <a:noFill/>
          </a:ln>
        </p:spPr>
        <p:txBody>
          <a:bodyPr anchorCtr="0" anchor="t" bIns="91425" lIns="91425" spcFirstLastPara="1" rIns="91425" wrap="square" tIns="91425">
            <a:spAutoFit/>
          </a:bodyPr>
          <a:lstStyle/>
          <a:p>
            <a:pPr indent="-381000" lvl="0" marL="457200" marR="5080" rtl="0" algn="just">
              <a:lnSpc>
                <a:spcPct val="100000"/>
              </a:lnSpc>
              <a:spcBef>
                <a:spcPts val="0"/>
              </a:spcBef>
              <a:spcAft>
                <a:spcPts val="0"/>
              </a:spcAft>
              <a:buClr>
                <a:schemeClr val="dk1"/>
              </a:buClr>
              <a:buSzPts val="2400"/>
              <a:buFont typeface="Tahoma"/>
              <a:buAutoNum type="arabicPeriod"/>
            </a:pPr>
            <a:r>
              <a:rPr b="1" i="0" lang="es-ES" sz="2400" u="none" cap="none" strike="noStrike">
                <a:solidFill>
                  <a:schemeClr val="dk1"/>
                </a:solidFill>
                <a:latin typeface="Tahoma"/>
                <a:ea typeface="Tahoma"/>
                <a:cs typeface="Tahoma"/>
                <a:sym typeface="Tahoma"/>
              </a:rPr>
              <a:t>Descomposición de un problema en tareas.</a:t>
            </a:r>
            <a:endParaRPr b="0" i="0" sz="2400" u="none" cap="none" strike="noStrike">
              <a:solidFill>
                <a:srgbClr val="FF0000"/>
              </a:solidFill>
              <a:latin typeface="Tahoma"/>
              <a:ea typeface="Tahoma"/>
              <a:cs typeface="Tahoma"/>
              <a:sym typeface="Tahoma"/>
            </a:endParaRPr>
          </a:p>
        </p:txBody>
      </p:sp>
      <p:sp>
        <p:nvSpPr>
          <p:cNvPr id="262" name="Google Shape;262;g2228523149a_1_155"/>
          <p:cNvSpPr txBox="1"/>
          <p:nvPr/>
        </p:nvSpPr>
        <p:spPr>
          <a:xfrm>
            <a:off x="304800" y="2058554"/>
            <a:ext cx="96012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Tahoma"/>
                <a:ea typeface="Tahoma"/>
                <a:cs typeface="Tahoma"/>
                <a:sym typeface="Tahoma"/>
              </a:rPr>
              <a:t>Estrategia de descomponer </a:t>
            </a:r>
            <a:r>
              <a:rPr b="0" i="0" lang="es-ES" sz="2400" u="none" cap="none" strike="noStrike">
                <a:solidFill>
                  <a:srgbClr val="000000"/>
                </a:solidFill>
                <a:latin typeface="Tahoma"/>
                <a:ea typeface="Tahoma"/>
                <a:cs typeface="Tahoma"/>
                <a:sym typeface="Tahoma"/>
              </a:rPr>
              <a:t>un problema es dividirlo en partes más pequeñas y manejables que sean más simples de resolver. </a:t>
            </a:r>
            <a:endParaRPr b="0" i="0" sz="2400" u="none" cap="none" strike="noStrike">
              <a:solidFill>
                <a:srgbClr val="000000"/>
              </a:solidFill>
              <a:latin typeface="Tahoma"/>
              <a:ea typeface="Tahoma"/>
              <a:cs typeface="Tahoma"/>
              <a:sym typeface="Tahoma"/>
            </a:endParaRPr>
          </a:p>
        </p:txBody>
      </p:sp>
      <p:pic>
        <p:nvPicPr>
          <p:cNvPr id="263" name="Google Shape;263;g2228523149a_1_155"/>
          <p:cNvPicPr preferRelativeResize="0"/>
          <p:nvPr/>
        </p:nvPicPr>
        <p:blipFill rotWithShape="1">
          <a:blip r:embed="rId3">
            <a:alphaModFix/>
          </a:blip>
          <a:srcRect b="0" l="0" r="0" t="0"/>
          <a:stretch/>
        </p:blipFill>
        <p:spPr>
          <a:xfrm>
            <a:off x="698650" y="3597205"/>
            <a:ext cx="2784573" cy="1576136"/>
          </a:xfrm>
          <a:prstGeom prst="rect">
            <a:avLst/>
          </a:prstGeom>
          <a:noFill/>
          <a:ln>
            <a:noFill/>
          </a:ln>
        </p:spPr>
      </p:pic>
      <p:pic>
        <p:nvPicPr>
          <p:cNvPr id="264" name="Google Shape;264;g2228523149a_1_155"/>
          <p:cNvPicPr preferRelativeResize="0"/>
          <p:nvPr/>
        </p:nvPicPr>
        <p:blipFill rotWithShape="1">
          <a:blip r:embed="rId4">
            <a:alphaModFix/>
          </a:blip>
          <a:srcRect b="0" l="0" r="0" t="0"/>
          <a:stretch/>
        </p:blipFill>
        <p:spPr>
          <a:xfrm>
            <a:off x="5233038" y="3611000"/>
            <a:ext cx="3408777" cy="13687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27ae5b0a1b_0_1"/>
          <p:cNvSpPr txBox="1"/>
          <p:nvPr/>
        </p:nvSpPr>
        <p:spPr>
          <a:xfrm>
            <a:off x="76900" y="2508275"/>
            <a:ext cx="9906000" cy="25551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200"/>
              <a:buFont typeface="Arial"/>
              <a:buNone/>
            </a:pPr>
            <a:r>
              <a:rPr b="1" i="0" lang="es-ES" sz="2200" u="none" cap="none" strike="noStrike">
                <a:solidFill>
                  <a:schemeClr val="dk1"/>
                </a:solidFill>
                <a:latin typeface="Tahoma"/>
                <a:ea typeface="Tahoma"/>
                <a:cs typeface="Tahoma"/>
                <a:sym typeface="Tahoma"/>
              </a:rPr>
              <a:t>Versión 1 (Estrategia de descomponer el problema)</a:t>
            </a:r>
            <a:endParaRPr b="1" i="0" sz="22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rgbClr val="000000"/>
              </a:buClr>
              <a:buSzPts val="2200"/>
              <a:buFont typeface="Arial"/>
              <a:buNone/>
            </a:pPr>
            <a:r>
              <a:rPr b="1" i="0" lang="es-ES" sz="2200" u="none" cap="none" strike="noStrike">
                <a:solidFill>
                  <a:srgbClr val="FF0000"/>
                </a:solidFill>
                <a:highlight>
                  <a:schemeClr val="lt1"/>
                </a:highlight>
                <a:latin typeface="Tahoma"/>
                <a:ea typeface="Tahoma"/>
                <a:cs typeface="Tahoma"/>
                <a:sym typeface="Tahoma"/>
              </a:rPr>
              <a:t>T1</a:t>
            </a:r>
            <a:r>
              <a:rPr b="0" i="0" lang="es-ES" sz="2200" u="none" cap="none" strike="noStrike">
                <a:solidFill>
                  <a:srgbClr val="FF0000"/>
                </a:solidFill>
                <a:highlight>
                  <a:schemeClr val="lt1"/>
                </a:highlight>
                <a:latin typeface="Tahoma"/>
                <a:ea typeface="Tahoma"/>
                <a:cs typeface="Tahoma"/>
                <a:sym typeface="Tahoma"/>
              </a:rPr>
              <a:t>.</a:t>
            </a:r>
            <a:r>
              <a:rPr b="0" i="0" lang="es-ES" sz="2200" u="none" cap="none" strike="noStrike">
                <a:solidFill>
                  <a:schemeClr val="dk1"/>
                </a:solidFill>
                <a:latin typeface="Tahoma"/>
                <a:ea typeface="Tahoma"/>
                <a:cs typeface="Tahoma"/>
                <a:sym typeface="Tahoma"/>
              </a:rPr>
              <a:t>Defin</a:t>
            </a:r>
            <a:r>
              <a:rPr b="1" i="0" lang="es-ES" sz="2200" u="none" cap="none" strike="noStrike">
                <a:solidFill>
                  <a:srgbClr val="FF0000"/>
                </a:solidFill>
                <a:highlight>
                  <a:srgbClr val="FFFFFF"/>
                </a:highlight>
                <a:latin typeface="Tahoma"/>
                <a:ea typeface="Tahoma"/>
                <a:cs typeface="Tahoma"/>
                <a:sym typeface="Tahoma"/>
              </a:rPr>
              <a:t>ir</a:t>
            </a:r>
            <a:r>
              <a:rPr b="1" i="0" lang="es-ES" sz="2200" u="none" cap="none" strike="noStrike">
                <a:solidFill>
                  <a:srgbClr val="FF0000"/>
                </a:solidFill>
                <a:latin typeface="Tahoma"/>
                <a:ea typeface="Tahoma"/>
                <a:cs typeface="Tahoma"/>
                <a:sym typeface="Tahoma"/>
              </a:rPr>
              <a:t> </a:t>
            </a:r>
            <a:r>
              <a:rPr b="0" i="0" lang="es-ES" sz="2200" u="none" cap="none" strike="noStrike">
                <a:solidFill>
                  <a:schemeClr val="dk1"/>
                </a:solidFill>
                <a:latin typeface="Tahoma"/>
                <a:ea typeface="Tahoma"/>
                <a:cs typeface="Tahoma"/>
                <a:sym typeface="Tahoma"/>
              </a:rPr>
              <a:t>los datos para catering por persona, decoración y música.</a:t>
            </a:r>
            <a:endParaRPr b="0" i="0" sz="20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rgbClr val="000000"/>
              </a:buClr>
              <a:buSzPts val="2200"/>
              <a:buFont typeface="Arial"/>
              <a:buNone/>
            </a:pPr>
            <a:r>
              <a:rPr b="0" i="0" lang="es-ES" sz="2200" u="none" cap="none" strike="noStrike">
                <a:solidFill>
                  <a:schemeClr val="dk1"/>
                </a:solidFill>
                <a:latin typeface="Tahoma"/>
                <a:ea typeface="Tahoma"/>
                <a:cs typeface="Tahoma"/>
                <a:sym typeface="Tahoma"/>
              </a:rPr>
              <a:t>T2. Ingres</a:t>
            </a:r>
            <a:r>
              <a:rPr b="1" i="0" lang="es-ES" sz="2200" u="none" cap="none" strike="noStrike">
                <a:solidFill>
                  <a:srgbClr val="FF0000"/>
                </a:solidFill>
                <a:latin typeface="Tahoma"/>
                <a:ea typeface="Tahoma"/>
                <a:cs typeface="Tahoma"/>
                <a:sym typeface="Tahoma"/>
              </a:rPr>
              <a:t>ar</a:t>
            </a:r>
            <a:r>
              <a:rPr b="0" i="0" lang="es-ES" sz="2200" u="none" cap="none" strike="noStrike">
                <a:solidFill>
                  <a:schemeClr val="dk1"/>
                </a:solidFill>
                <a:latin typeface="Tahoma"/>
                <a:ea typeface="Tahoma"/>
                <a:cs typeface="Tahoma"/>
                <a:sym typeface="Tahoma"/>
              </a:rPr>
              <a:t> los datos para catering por persona, decoración y música.</a:t>
            </a:r>
            <a:endParaRPr b="0" i="0" sz="22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rgbClr val="000000"/>
              </a:buClr>
              <a:buSzPts val="2200"/>
              <a:buFont typeface="Arial"/>
              <a:buNone/>
            </a:pPr>
            <a:r>
              <a:rPr b="0" i="0" lang="es-ES" sz="2200" u="none" cap="none" strike="noStrike">
                <a:solidFill>
                  <a:schemeClr val="dk1"/>
                </a:solidFill>
                <a:latin typeface="Tahoma"/>
                <a:ea typeface="Tahoma"/>
                <a:cs typeface="Tahoma"/>
                <a:sym typeface="Tahoma"/>
              </a:rPr>
              <a:t>T3. Sumar los costos de catering, decoración y música. </a:t>
            </a:r>
            <a:endParaRPr b="0" i="0" sz="22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rgbClr val="000000"/>
              </a:buClr>
              <a:buSzPts val="2200"/>
              <a:buFont typeface="Arial"/>
              <a:buNone/>
            </a:pPr>
            <a:r>
              <a:rPr b="0" i="0" lang="es-ES" sz="2200" u="none" cap="none" strike="noStrike">
                <a:solidFill>
                  <a:schemeClr val="dk1"/>
                </a:solidFill>
                <a:latin typeface="Tahoma"/>
                <a:ea typeface="Tahoma"/>
                <a:cs typeface="Tahoma"/>
                <a:sym typeface="Tahoma"/>
              </a:rPr>
              <a:t>T4. Informar el resultado calculado en T3.</a:t>
            </a:r>
            <a:endParaRPr b="0" i="0" sz="2200" u="none" cap="none" strike="noStrike">
              <a:solidFill>
                <a:schemeClr val="dk1"/>
              </a:solidFill>
              <a:latin typeface="Tahoma"/>
              <a:ea typeface="Tahoma"/>
              <a:cs typeface="Tahoma"/>
              <a:sym typeface="Tahoma"/>
            </a:endParaRPr>
          </a:p>
        </p:txBody>
      </p:sp>
      <p:sp>
        <p:nvSpPr>
          <p:cNvPr id="270" name="Google Shape;270;g227ae5b0a1b_0_1"/>
          <p:cNvSpPr txBox="1"/>
          <p:nvPr/>
        </p:nvSpPr>
        <p:spPr>
          <a:xfrm>
            <a:off x="76900" y="248363"/>
            <a:ext cx="9835500" cy="18777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000"/>
              <a:buFont typeface="Arial"/>
              <a:buNone/>
            </a:pPr>
            <a:r>
              <a:rPr b="1" i="0" lang="es-ES" sz="2000" u="none" cap="none" strike="noStrike">
                <a:solidFill>
                  <a:schemeClr val="dk1"/>
                </a:solidFill>
                <a:latin typeface="Tahoma"/>
                <a:ea typeface="Tahoma"/>
                <a:cs typeface="Tahoma"/>
                <a:sym typeface="Tahoma"/>
              </a:rPr>
              <a:t>Enunciado: </a:t>
            </a:r>
            <a:r>
              <a:rPr b="0" i="0" lang="es-ES" sz="2000" u="none" cap="none" strike="noStrike">
                <a:solidFill>
                  <a:schemeClr val="dk1"/>
                </a:solidFill>
                <a:latin typeface="Tahoma"/>
                <a:ea typeface="Tahoma"/>
                <a:cs typeface="Tahoma"/>
                <a:sym typeface="Tahoma"/>
              </a:rPr>
              <a:t>Determinar el presupuesto total para organizar una fiesta temática de "Rock argentino". El algoritmo debe calcular el costo total sumando catering, decoración y música. Tener en cuenta que el costo de catering es por persona, decoración y música es un valor fijo. </a:t>
            </a:r>
            <a:endParaRPr b="0" i="0" sz="1000" u="none" cap="none" strike="noStrike">
              <a:solidFill>
                <a:srgbClr val="000000"/>
              </a:solidFill>
              <a:latin typeface="Arial"/>
              <a:ea typeface="Arial"/>
              <a:cs typeface="Arial"/>
              <a:sym typeface="Arial"/>
            </a:endParaRPr>
          </a:p>
        </p:txBody>
      </p:sp>
      <p:sp>
        <p:nvSpPr>
          <p:cNvPr id="271" name="Google Shape;271;g227ae5b0a1b_0_1"/>
          <p:cNvSpPr txBox="1"/>
          <p:nvPr/>
        </p:nvSpPr>
        <p:spPr>
          <a:xfrm>
            <a:off x="5614900" y="4572000"/>
            <a:ext cx="4297500" cy="978900"/>
          </a:xfrm>
          <a:prstGeom prst="rect">
            <a:avLst/>
          </a:prstGeom>
          <a:noFill/>
          <a:ln>
            <a:noFill/>
          </a:ln>
        </p:spPr>
        <p:txBody>
          <a:bodyPr anchorCtr="0" anchor="t" bIns="91425" lIns="91425" spcFirstLastPara="1" rIns="91425" wrap="square" tIns="91425">
            <a:spAutoFit/>
          </a:bodyPr>
          <a:lstStyle/>
          <a:p>
            <a:pPr indent="0" lvl="0" marL="0" marR="5080" rtl="0" algn="ctr">
              <a:lnSpc>
                <a:spcPct val="115000"/>
              </a:lnSpc>
              <a:spcBef>
                <a:spcPts val="0"/>
              </a:spcBef>
              <a:spcAft>
                <a:spcPts val="0"/>
              </a:spcAft>
              <a:buClr>
                <a:srgbClr val="000000"/>
              </a:buClr>
              <a:buSzPts val="2400"/>
              <a:buFont typeface="Arial"/>
              <a:buNone/>
            </a:pPr>
            <a:r>
              <a:rPr b="0" i="0" lang="es-ES" sz="2400" u="none" cap="none" strike="noStrike">
                <a:solidFill>
                  <a:schemeClr val="dk1"/>
                </a:solidFill>
                <a:latin typeface="Tahoma"/>
                <a:ea typeface="Tahoma"/>
                <a:cs typeface="Tahoma"/>
                <a:sym typeface="Tahoma"/>
              </a:rPr>
              <a:t> </a:t>
            </a:r>
            <a:r>
              <a:rPr b="1" i="0" lang="es-ES" sz="2400" u="none" cap="none" strike="noStrike">
                <a:solidFill>
                  <a:srgbClr val="FF0000"/>
                </a:solidFill>
                <a:latin typeface="Tahoma"/>
                <a:ea typeface="Tahoma"/>
                <a:cs typeface="Tahoma"/>
                <a:sym typeface="Tahoma"/>
              </a:rPr>
              <a:t>Enumerar las tareas</a:t>
            </a:r>
            <a:endParaRPr b="1" i="0" sz="2400" u="none" cap="none" strike="noStrike">
              <a:solidFill>
                <a:srgbClr val="FF0000"/>
              </a:solidFill>
              <a:latin typeface="Tahoma"/>
              <a:ea typeface="Tahoma"/>
              <a:cs typeface="Tahoma"/>
              <a:sym typeface="Tahoma"/>
            </a:endParaRPr>
          </a:p>
          <a:p>
            <a:pPr indent="0" lvl="0" marL="0" marR="5080" rtl="0" algn="ctr">
              <a:lnSpc>
                <a:spcPct val="115000"/>
              </a:lnSpc>
              <a:spcBef>
                <a:spcPts val="0"/>
              </a:spcBef>
              <a:spcAft>
                <a:spcPts val="0"/>
              </a:spcAft>
              <a:buClr>
                <a:srgbClr val="000000"/>
              </a:buClr>
              <a:buSzPts val="2400"/>
              <a:buFont typeface="Arial"/>
              <a:buNone/>
            </a:pPr>
            <a:r>
              <a:rPr b="1" i="0" lang="es-ES" sz="2400" u="none" cap="none" strike="noStrike">
                <a:solidFill>
                  <a:srgbClr val="FF0000"/>
                </a:solidFill>
                <a:latin typeface="Tahoma"/>
                <a:ea typeface="Tahoma"/>
                <a:cs typeface="Tahoma"/>
                <a:sym typeface="Tahoma"/>
              </a:rPr>
              <a:t> y escribir en infinitivo </a:t>
            </a:r>
            <a:endParaRPr b="1" i="0" sz="1400" u="none" cap="none" strike="noStrike">
              <a:solidFill>
                <a:srgbClr val="FF0000"/>
              </a:solidFill>
              <a:latin typeface="Arial"/>
              <a:ea typeface="Arial"/>
              <a:cs typeface="Arial"/>
              <a:sym typeface="Arial"/>
            </a:endParaRPr>
          </a:p>
        </p:txBody>
      </p:sp>
      <p:sp>
        <p:nvSpPr>
          <p:cNvPr id="272" name="Google Shape;272;g227ae5b0a1b_0_1"/>
          <p:cNvSpPr txBox="1"/>
          <p:nvPr/>
        </p:nvSpPr>
        <p:spPr>
          <a:xfrm>
            <a:off x="1272550" y="5498100"/>
            <a:ext cx="5522400" cy="978900"/>
          </a:xfrm>
          <a:prstGeom prst="rect">
            <a:avLst/>
          </a:prstGeom>
          <a:noFill/>
          <a:ln>
            <a:noFill/>
          </a:ln>
        </p:spPr>
        <p:txBody>
          <a:bodyPr anchorCtr="0" anchor="t" bIns="91425" lIns="91425" spcFirstLastPara="1" rIns="91425" wrap="square" tIns="91425">
            <a:spAutoFit/>
          </a:bodyPr>
          <a:lstStyle/>
          <a:p>
            <a:pPr indent="0" lvl="0" marL="0" marR="5080" rtl="0" algn="ctr">
              <a:lnSpc>
                <a:spcPct val="115000"/>
              </a:lnSpc>
              <a:spcBef>
                <a:spcPts val="0"/>
              </a:spcBef>
              <a:spcAft>
                <a:spcPts val="0"/>
              </a:spcAft>
              <a:buClr>
                <a:srgbClr val="000000"/>
              </a:buClr>
              <a:buSzPts val="2400"/>
              <a:buFont typeface="Arial"/>
              <a:buNone/>
            </a:pPr>
            <a:r>
              <a:rPr b="0" i="0" lang="es-ES" sz="2400" u="none" cap="none" strike="noStrike">
                <a:solidFill>
                  <a:schemeClr val="dk1"/>
                </a:solidFill>
                <a:latin typeface="Tahoma"/>
                <a:ea typeface="Tahoma"/>
                <a:cs typeface="Tahoma"/>
                <a:sym typeface="Tahoma"/>
              </a:rPr>
              <a:t> </a:t>
            </a:r>
            <a:r>
              <a:rPr b="1" i="0" lang="es-ES" sz="2400" u="none" cap="none" strike="noStrike">
                <a:solidFill>
                  <a:schemeClr val="dk1"/>
                </a:solidFill>
                <a:latin typeface="Tahoma"/>
                <a:ea typeface="Tahoma"/>
                <a:cs typeface="Tahoma"/>
                <a:sym typeface="Tahoma"/>
              </a:rPr>
              <a:t>¿Faltan datos?</a:t>
            </a:r>
            <a:endParaRPr b="1" i="0" sz="2400" u="none" cap="none" strike="noStrike">
              <a:solidFill>
                <a:schemeClr val="dk1"/>
              </a:solidFill>
              <a:latin typeface="Tahoma"/>
              <a:ea typeface="Tahoma"/>
              <a:cs typeface="Tahoma"/>
              <a:sym typeface="Tahoma"/>
            </a:endParaRPr>
          </a:p>
          <a:p>
            <a:pPr indent="0" lvl="0" marL="0" marR="5080" rtl="0" algn="ctr">
              <a:lnSpc>
                <a:spcPct val="115000"/>
              </a:lnSpc>
              <a:spcBef>
                <a:spcPts val="0"/>
              </a:spcBef>
              <a:spcAft>
                <a:spcPts val="0"/>
              </a:spcAft>
              <a:buClr>
                <a:srgbClr val="000000"/>
              </a:buClr>
              <a:buSzPts val="2400"/>
              <a:buFont typeface="Arial"/>
              <a:buNone/>
            </a:pPr>
            <a:r>
              <a:rPr b="1" i="0" lang="es-ES" sz="2400" u="none" cap="none" strike="noStrike">
                <a:solidFill>
                  <a:schemeClr val="dk1"/>
                </a:solidFill>
                <a:latin typeface="Tahoma"/>
                <a:ea typeface="Tahoma"/>
                <a:cs typeface="Tahoma"/>
                <a:sym typeface="Tahoma"/>
              </a:rPr>
              <a:t>¿Son importantes?</a:t>
            </a:r>
            <a:endParaRPr b="1" i="0" sz="24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4"/>
          <p:cNvSpPr/>
          <p:nvPr/>
        </p:nvSpPr>
        <p:spPr>
          <a:xfrm>
            <a:off x="76200" y="2728750"/>
            <a:ext cx="9702600" cy="2792400"/>
          </a:xfrm>
          <a:prstGeom prst="rect">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
          <p:cNvSpPr txBox="1"/>
          <p:nvPr/>
        </p:nvSpPr>
        <p:spPr>
          <a:xfrm>
            <a:off x="152400" y="1934000"/>
            <a:ext cx="9906000" cy="4463700"/>
          </a:xfrm>
          <a:prstGeom prst="rect">
            <a:avLst/>
          </a:prstGeom>
          <a:noFill/>
          <a:ln>
            <a:noFill/>
          </a:ln>
        </p:spPr>
        <p:txBody>
          <a:bodyPr anchorCtr="0" anchor="t" bIns="0" lIns="0" spcFirstLastPara="1" rIns="0" wrap="square" tIns="0">
            <a:spAutoFit/>
          </a:bodyPr>
          <a:lstStyle/>
          <a:p>
            <a:pPr indent="-342900" lvl="0" marL="3556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Categorías de problemas: no computacionales y computacionales.</a:t>
            </a:r>
            <a:endParaRPr b="0" i="0" sz="1400" u="none" cap="none" strike="noStrike">
              <a:solidFill>
                <a:srgbClr val="000000"/>
              </a:solidFill>
              <a:latin typeface="Arial"/>
              <a:ea typeface="Arial"/>
              <a:cs typeface="Arial"/>
              <a:sym typeface="Arial"/>
            </a:endParaRPr>
          </a:p>
          <a:p>
            <a:pPr indent="-342900" lvl="0" marL="355600" marR="5080" rtl="0" algn="just">
              <a:lnSpc>
                <a:spcPct val="150000"/>
              </a:lnSpc>
              <a:spcBef>
                <a:spcPts val="0"/>
              </a:spcBef>
              <a:spcAft>
                <a:spcPts val="0"/>
              </a:spcAft>
              <a:buClr>
                <a:schemeClr val="dk1"/>
              </a:buClr>
              <a:buSzPts val="2000"/>
              <a:buFont typeface="Noto Sans Symbols"/>
              <a:buChar char="✔"/>
            </a:pPr>
            <a:r>
              <a:rPr b="1" i="0" lang="es-ES" sz="2000" u="none" cap="none" strike="noStrike">
                <a:solidFill>
                  <a:schemeClr val="dk1"/>
                </a:solidFill>
                <a:latin typeface="Tahoma"/>
                <a:ea typeface="Tahoma"/>
                <a:cs typeface="Tahoma"/>
                <a:sym typeface="Tahoma"/>
              </a:rPr>
              <a:t>¿Cómo resolverlos?</a:t>
            </a:r>
            <a:r>
              <a:rPr b="0" i="0" lang="es-ES" sz="2000" u="none" cap="none" strike="noStrike">
                <a:solidFill>
                  <a:schemeClr val="dk1"/>
                </a:solidFill>
                <a:latin typeface="Tahoma"/>
                <a:ea typeface="Tahoma"/>
                <a:cs typeface="Tahoma"/>
                <a:sym typeface="Tahoma"/>
              </a:rPr>
              <a:t> Etapas en la resolución de problemas.</a:t>
            </a:r>
            <a:endParaRPr b="0" i="0" sz="1400" u="none" cap="none" strike="noStrike">
              <a:solidFill>
                <a:srgbClr val="000000"/>
              </a:solidFill>
              <a:latin typeface="Arial"/>
              <a:ea typeface="Arial"/>
              <a:cs typeface="Arial"/>
              <a:sym typeface="Arial"/>
            </a:endParaRPr>
          </a:p>
          <a:p>
            <a:pPr indent="-342900" lvl="0" marL="355600" marR="5080" rtl="0" algn="just">
              <a:lnSpc>
                <a:spcPct val="150000"/>
              </a:lnSpc>
              <a:spcBef>
                <a:spcPts val="0"/>
              </a:spcBef>
              <a:spcAft>
                <a:spcPts val="0"/>
              </a:spcAft>
              <a:buClr>
                <a:schemeClr val="dk1"/>
              </a:buClr>
              <a:buSzPts val="2000"/>
              <a:buFont typeface="Noto Sans Symbols"/>
              <a:buChar char="✔"/>
            </a:pPr>
            <a:r>
              <a:rPr b="1" i="0" lang="es-ES" sz="2000" u="none" cap="none" strike="noStrike">
                <a:solidFill>
                  <a:schemeClr val="dk1"/>
                </a:solidFill>
                <a:latin typeface="Tahoma"/>
                <a:ea typeface="Tahoma"/>
                <a:cs typeface="Tahoma"/>
                <a:sym typeface="Tahoma"/>
              </a:rPr>
              <a:t>Etapa 1: Análisis del Problema. </a:t>
            </a:r>
            <a:endParaRPr b="1" i="0" sz="2000" u="none" cap="none" strike="noStrike">
              <a:solidFill>
                <a:schemeClr val="dk1"/>
              </a:solidFill>
              <a:latin typeface="Tahoma"/>
              <a:ea typeface="Tahoma"/>
              <a:cs typeface="Tahoma"/>
              <a:sym typeface="Tahoma"/>
            </a:endParaRPr>
          </a:p>
          <a:p>
            <a:pPr indent="-355600" lvl="1" marL="9144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Entender el enunciado y comprender el problema.</a:t>
            </a:r>
            <a:endParaRPr b="0" i="0" sz="1400" u="none" cap="none" strike="noStrike">
              <a:solidFill>
                <a:srgbClr val="000000"/>
              </a:solidFill>
              <a:latin typeface="Arial"/>
              <a:ea typeface="Arial"/>
              <a:cs typeface="Arial"/>
              <a:sym typeface="Arial"/>
            </a:endParaRPr>
          </a:p>
          <a:p>
            <a:pPr indent="-355600" lvl="1" marL="9144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Representación e interpretación de datos (entrada/proceso/salida).</a:t>
            </a:r>
            <a:endParaRPr b="0" i="0" sz="1400" u="none" cap="none" strike="noStrike">
              <a:solidFill>
                <a:srgbClr val="000000"/>
              </a:solidFill>
              <a:latin typeface="Arial"/>
              <a:ea typeface="Arial"/>
              <a:cs typeface="Arial"/>
              <a:sym typeface="Arial"/>
            </a:endParaRPr>
          </a:p>
          <a:p>
            <a:pPr indent="-342900" lvl="0" marL="355600" marR="5080" rtl="0" algn="just">
              <a:lnSpc>
                <a:spcPct val="150000"/>
              </a:lnSpc>
              <a:spcBef>
                <a:spcPts val="0"/>
              </a:spcBef>
              <a:spcAft>
                <a:spcPts val="0"/>
              </a:spcAft>
              <a:buClr>
                <a:schemeClr val="dk1"/>
              </a:buClr>
              <a:buSzPts val="2000"/>
              <a:buFont typeface="Noto Sans Symbols"/>
              <a:buChar char="✔"/>
            </a:pPr>
            <a:r>
              <a:rPr b="1" i="0" lang="es-ES" sz="2000" u="none" cap="none" strike="noStrike">
                <a:solidFill>
                  <a:schemeClr val="dk1"/>
                </a:solidFill>
                <a:latin typeface="Tahoma"/>
                <a:ea typeface="Tahoma"/>
                <a:cs typeface="Tahoma"/>
                <a:sym typeface="Tahoma"/>
              </a:rPr>
              <a:t>Etapa 2:</a:t>
            </a:r>
            <a:r>
              <a:rPr b="0" i="0" lang="es-ES" sz="2000" u="none" cap="none" strike="noStrike">
                <a:solidFill>
                  <a:schemeClr val="dk1"/>
                </a:solidFill>
                <a:latin typeface="Tahoma"/>
                <a:ea typeface="Tahoma"/>
                <a:cs typeface="Tahoma"/>
                <a:sym typeface="Tahoma"/>
              </a:rPr>
              <a:t> </a:t>
            </a:r>
            <a:r>
              <a:rPr b="1" i="0" lang="es-ES" sz="2000" u="none" cap="none" strike="noStrike">
                <a:solidFill>
                  <a:schemeClr val="dk1"/>
                </a:solidFill>
                <a:latin typeface="Tahoma"/>
                <a:ea typeface="Tahoma"/>
                <a:cs typeface="Tahoma"/>
                <a:sym typeface="Tahoma"/>
              </a:rPr>
              <a:t>Diseño y desarrollo del algoritmo para resolver el problema.</a:t>
            </a:r>
            <a:endParaRPr b="1" i="0" sz="1400" u="none" cap="none" strike="noStrike">
              <a:solidFill>
                <a:srgbClr val="000000"/>
              </a:solidFill>
              <a:latin typeface="Arial"/>
              <a:ea typeface="Arial"/>
              <a:cs typeface="Arial"/>
              <a:sym typeface="Arial"/>
            </a:endParaRPr>
          </a:p>
          <a:p>
            <a:pPr indent="-355600" lvl="1" marL="9144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Descomposición de un problema en tareas.</a:t>
            </a:r>
            <a:endParaRPr b="0" i="0" sz="1400" u="none" cap="none" strike="noStrike">
              <a:solidFill>
                <a:srgbClr val="000000"/>
              </a:solidFill>
              <a:latin typeface="Arial"/>
              <a:ea typeface="Arial"/>
              <a:cs typeface="Arial"/>
              <a:sym typeface="Arial"/>
            </a:endParaRPr>
          </a:p>
          <a:p>
            <a:pPr indent="-355600" lvl="1" marL="9144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Algoritmo que da solución a un problema: pseudocódigo y diagrama de flujo</a:t>
            </a:r>
            <a:endParaRPr b="0" i="0" sz="2000" u="none" cap="none" strike="noStrike">
              <a:solidFill>
                <a:schemeClr val="dk1"/>
              </a:solidFill>
              <a:latin typeface="Tahoma"/>
              <a:ea typeface="Tahoma"/>
              <a:cs typeface="Tahoma"/>
              <a:sym typeface="Tahoma"/>
            </a:endParaRPr>
          </a:p>
          <a:p>
            <a:pPr indent="-342900" lvl="0" marL="355600" marR="5080" rtl="0" algn="just">
              <a:lnSpc>
                <a:spcPct val="150000"/>
              </a:lnSpc>
              <a:spcBef>
                <a:spcPts val="0"/>
              </a:spcBef>
              <a:spcAft>
                <a:spcPts val="0"/>
              </a:spcAft>
              <a:buClr>
                <a:srgbClr val="FF0000"/>
              </a:buClr>
              <a:buSzPts val="2000"/>
              <a:buFont typeface="Noto Sans Symbols"/>
              <a:buChar char="✔"/>
            </a:pPr>
            <a:r>
              <a:rPr b="1" i="0" lang="es-ES" sz="2000" u="none" cap="none" strike="noStrike">
                <a:solidFill>
                  <a:srgbClr val="FF0000"/>
                </a:solidFill>
                <a:latin typeface="Tahoma"/>
                <a:ea typeface="Tahoma"/>
                <a:cs typeface="Tahoma"/>
                <a:sym typeface="Tahoma"/>
                <a:extLst>
                  <a:ext uri="http://customooxmlschemas.google.com/">
                    <go:slidesCustomData xmlns:go="http://customooxmlschemas.google.com/" textRoundtripDataId="0"/>
                  </a:ext>
                </a:extLst>
              </a:rPr>
              <a:t>Etapa 3:</a:t>
            </a:r>
            <a:r>
              <a:rPr b="0" i="0" lang="es-ES" sz="2000" u="none" cap="none" strike="noStrike">
                <a:solidFill>
                  <a:srgbClr val="FF0000"/>
                </a:solidFill>
                <a:latin typeface="Tahoma"/>
                <a:ea typeface="Tahoma"/>
                <a:cs typeface="Tahoma"/>
                <a:sym typeface="Tahoma"/>
                <a:extLst>
                  <a:ext uri="http://customooxmlschemas.google.com/">
                    <go:slidesCustomData xmlns:go="http://customooxmlschemas.google.com/" textRoundtripDataId="1"/>
                  </a:ext>
                </a:extLst>
              </a:rPr>
              <a:t> </a:t>
            </a:r>
            <a:r>
              <a:rPr b="1" i="0" lang="es-ES" sz="2000" u="none" cap="none" strike="noStrike">
                <a:solidFill>
                  <a:srgbClr val="FF0000"/>
                </a:solidFill>
                <a:latin typeface="Tahoma"/>
                <a:ea typeface="Tahoma"/>
                <a:cs typeface="Tahoma"/>
                <a:sym typeface="Tahoma"/>
                <a:extLst>
                  <a:ext uri="http://customooxmlschemas.google.com/">
                    <go:slidesCustomData xmlns:go="http://customooxmlschemas.google.com/" textRoundtripDataId="2"/>
                  </a:ext>
                </a:extLst>
              </a:rPr>
              <a:t>Codificación en un lenguaje de programación (programa).</a:t>
            </a:r>
            <a:endParaRPr b="1" i="0" sz="2000" u="none" cap="none" strike="noStrike">
              <a:solidFill>
                <a:srgbClr val="FF0000"/>
              </a:solidFill>
              <a:latin typeface="Tahoma"/>
              <a:ea typeface="Tahoma"/>
              <a:cs typeface="Tahoma"/>
              <a:sym typeface="Tahoma"/>
              <a:extLst>
                <a:ext uri="http://customooxmlschemas.google.com/">
                  <go:slidesCustomData xmlns:go="http://customooxmlschemas.google.com/" textRoundtripDataId="3"/>
                </a:ext>
              </a:extLst>
            </a:endParaRPr>
          </a:p>
          <a:p>
            <a:pPr indent="-342900" lvl="0" marL="355600" marR="5080" rtl="0" algn="just">
              <a:lnSpc>
                <a:spcPct val="150000"/>
              </a:lnSpc>
              <a:spcBef>
                <a:spcPts val="0"/>
              </a:spcBef>
              <a:spcAft>
                <a:spcPts val="0"/>
              </a:spcAft>
              <a:buClr>
                <a:schemeClr val="dk1"/>
              </a:buClr>
              <a:buSzPts val="2000"/>
              <a:buFont typeface="Tahoma"/>
              <a:buChar char="✔"/>
            </a:pPr>
            <a:r>
              <a:rPr b="1" i="0" lang="es-ES" sz="2000" u="none" cap="none" strike="noStrike">
                <a:solidFill>
                  <a:schemeClr val="dk1"/>
                </a:solidFill>
                <a:latin typeface="Tahoma"/>
                <a:ea typeface="Tahoma"/>
                <a:cs typeface="Tahoma"/>
                <a:sym typeface="Tahoma"/>
                <a:extLst>
                  <a:ext uri="http://customooxmlschemas.google.com/">
                    <go:slidesCustomData xmlns:go="http://customooxmlschemas.google.com/" textRoundtripDataId="4"/>
                  </a:ext>
                </a:extLst>
              </a:rPr>
              <a:t>Etapa 4: Verificar/revisar la solución  </a:t>
            </a:r>
            <a:endParaRPr b="1" i="0" sz="2000" u="none" cap="none" strike="noStrike">
              <a:solidFill>
                <a:schemeClr val="dk1"/>
              </a:solidFill>
              <a:latin typeface="Tahoma"/>
              <a:ea typeface="Tahoma"/>
              <a:cs typeface="Tahoma"/>
              <a:sym typeface="Tahoma"/>
            </a:endParaRPr>
          </a:p>
        </p:txBody>
      </p:sp>
      <p:pic>
        <p:nvPicPr>
          <p:cNvPr descr="Interfaz de usuario gráfica&#10;&#10;Descripción generada automáticamente" id="74" name="Google Shape;74;p4"/>
          <p:cNvPicPr preferRelativeResize="0"/>
          <p:nvPr/>
        </p:nvPicPr>
        <p:blipFill rotWithShape="1">
          <a:blip r:embed="rId3">
            <a:alphaModFix/>
          </a:blip>
          <a:srcRect b="0" l="0" r="0" t="0"/>
          <a:stretch/>
        </p:blipFill>
        <p:spPr>
          <a:xfrm>
            <a:off x="211773" y="457849"/>
            <a:ext cx="1644650" cy="1276260"/>
          </a:xfrm>
          <a:prstGeom prst="rect">
            <a:avLst/>
          </a:prstGeom>
          <a:noFill/>
          <a:ln>
            <a:noFill/>
          </a:ln>
        </p:spPr>
      </p:pic>
      <p:sp>
        <p:nvSpPr>
          <p:cNvPr id="75" name="Google Shape;75;p4"/>
          <p:cNvSpPr txBox="1"/>
          <p:nvPr/>
        </p:nvSpPr>
        <p:spPr>
          <a:xfrm>
            <a:off x="2971800" y="243028"/>
            <a:ext cx="2402100" cy="4311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2800"/>
              <a:buFont typeface="Arial"/>
              <a:buNone/>
            </a:pPr>
            <a:r>
              <a:rPr b="1" i="0" lang="es-ES" sz="2800" u="none" cap="none" strike="noStrike">
                <a:solidFill>
                  <a:schemeClr val="dk1"/>
                </a:solidFill>
                <a:latin typeface="Tahoma"/>
                <a:ea typeface="Tahoma"/>
                <a:cs typeface="Tahoma"/>
                <a:sym typeface="Tahoma"/>
              </a:rPr>
              <a:t>Teoría	</a:t>
            </a:r>
            <a:endParaRPr b="0" i="0" sz="2800" u="none" cap="none" strike="noStrike">
              <a:solidFill>
                <a:schemeClr val="dk1"/>
              </a:solidFill>
              <a:latin typeface="Tahoma"/>
              <a:ea typeface="Tahoma"/>
              <a:cs typeface="Tahoma"/>
              <a:sym typeface="Tahoma"/>
            </a:endParaRPr>
          </a:p>
        </p:txBody>
      </p:sp>
      <p:sp>
        <p:nvSpPr>
          <p:cNvPr id="76" name="Google Shape;76;p4"/>
          <p:cNvSpPr txBox="1"/>
          <p:nvPr/>
        </p:nvSpPr>
        <p:spPr>
          <a:xfrm>
            <a:off x="1676400" y="673915"/>
            <a:ext cx="6324600" cy="492443"/>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3200"/>
              <a:buFont typeface="Arial"/>
              <a:buNone/>
            </a:pPr>
            <a:r>
              <a:rPr b="0" i="0" lang="es-ES" sz="3200" u="none" cap="none" strike="noStrike">
                <a:solidFill>
                  <a:schemeClr val="dk1"/>
                </a:solidFill>
                <a:latin typeface="Tahoma"/>
                <a:ea typeface="Tahoma"/>
                <a:cs typeface="Tahoma"/>
                <a:sym typeface="Tahoma"/>
              </a:rPr>
              <a:t>Resolución de problemas</a:t>
            </a:r>
            <a:endParaRPr b="0" i="0" sz="32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426b35443e_0_91"/>
          <p:cNvSpPr txBox="1"/>
          <p:nvPr/>
        </p:nvSpPr>
        <p:spPr>
          <a:xfrm>
            <a:off x="98575" y="2752225"/>
            <a:ext cx="9906000" cy="30630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200"/>
              <a:buFont typeface="Arial"/>
              <a:buNone/>
            </a:pPr>
            <a:r>
              <a:rPr b="1" i="0" lang="es-ES" sz="2200" u="none" cap="none" strike="noStrike">
                <a:solidFill>
                  <a:schemeClr val="dk1"/>
                </a:solidFill>
                <a:latin typeface="Tahoma"/>
                <a:ea typeface="Tahoma"/>
                <a:cs typeface="Tahoma"/>
                <a:sym typeface="Tahoma"/>
              </a:rPr>
              <a:t>Versión 1 (Estrategia de descomponer el problema)</a:t>
            </a:r>
            <a:endParaRPr b="1" i="0" sz="22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chemeClr val="dk1"/>
              </a:buClr>
              <a:buSzPts val="2200"/>
              <a:buFont typeface="Arial"/>
              <a:buNone/>
            </a:pPr>
            <a:r>
              <a:rPr b="1" i="0" lang="es-ES" sz="2200" u="none" cap="none" strike="noStrike">
                <a:solidFill>
                  <a:schemeClr val="dk1"/>
                </a:solidFill>
                <a:highlight>
                  <a:srgbClr val="FFFF00"/>
                </a:highlight>
                <a:latin typeface="Tahoma"/>
                <a:ea typeface="Tahoma"/>
                <a:cs typeface="Tahoma"/>
                <a:sym typeface="Tahoma"/>
              </a:rPr>
              <a:t>T1</a:t>
            </a:r>
            <a:r>
              <a:rPr b="0" i="0" lang="es-ES" sz="2200" u="none" cap="none" strike="noStrike">
                <a:solidFill>
                  <a:schemeClr val="dk1"/>
                </a:solidFill>
                <a:highlight>
                  <a:srgbClr val="FFFF00"/>
                </a:highlight>
                <a:latin typeface="Tahoma"/>
                <a:ea typeface="Tahoma"/>
                <a:cs typeface="Tahoma"/>
                <a:sym typeface="Tahoma"/>
              </a:rPr>
              <a:t>.</a:t>
            </a:r>
            <a:r>
              <a:rPr b="0" i="0" lang="es-ES" sz="2200" u="none" cap="none" strike="noStrike">
                <a:solidFill>
                  <a:schemeClr val="dk1"/>
                </a:solidFill>
                <a:latin typeface="Tahoma"/>
                <a:ea typeface="Tahoma"/>
                <a:cs typeface="Tahoma"/>
                <a:sym typeface="Tahoma"/>
              </a:rPr>
              <a:t>Defin</a:t>
            </a:r>
            <a:r>
              <a:rPr b="0" i="0" lang="es-ES" sz="2200" u="none" cap="none" strike="noStrike">
                <a:solidFill>
                  <a:schemeClr val="dk1"/>
                </a:solidFill>
                <a:highlight>
                  <a:srgbClr val="FFFF00"/>
                </a:highlight>
                <a:latin typeface="Tahoma"/>
                <a:ea typeface="Tahoma"/>
                <a:cs typeface="Tahoma"/>
                <a:sym typeface="Tahoma"/>
              </a:rPr>
              <a:t>ir</a:t>
            </a:r>
            <a:r>
              <a:rPr b="0" i="0" lang="es-ES" sz="2200" u="none" cap="none" strike="noStrike">
                <a:solidFill>
                  <a:schemeClr val="dk1"/>
                </a:solidFill>
                <a:latin typeface="Tahoma"/>
                <a:ea typeface="Tahoma"/>
                <a:cs typeface="Tahoma"/>
                <a:sym typeface="Tahoma"/>
              </a:rPr>
              <a:t> los datos para catering por persona, decoración y música.</a:t>
            </a:r>
            <a:endParaRPr b="0" i="0" sz="20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chemeClr val="dk1"/>
              </a:buClr>
              <a:buSzPts val="2200"/>
              <a:buFont typeface="Arial"/>
              <a:buNone/>
            </a:pPr>
            <a:r>
              <a:rPr b="0" i="0" lang="es-ES" sz="2200" u="none" cap="none" strike="noStrike">
                <a:solidFill>
                  <a:schemeClr val="dk1"/>
                </a:solidFill>
                <a:latin typeface="Tahoma"/>
                <a:ea typeface="Tahoma"/>
                <a:cs typeface="Tahoma"/>
                <a:sym typeface="Tahoma"/>
              </a:rPr>
              <a:t>T2. Ingresar los datos para catering por persona, decoración y música.</a:t>
            </a:r>
            <a:endParaRPr b="0" i="0" sz="22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rgbClr val="000000"/>
              </a:buClr>
              <a:buSzPts val="2200"/>
              <a:buFont typeface="Arial"/>
              <a:buNone/>
            </a:pPr>
            <a:r>
              <a:rPr b="0" i="0" lang="es-ES" sz="2200" u="none" cap="none" strike="noStrike">
                <a:solidFill>
                  <a:schemeClr val="dk1"/>
                </a:solidFill>
                <a:latin typeface="Tahoma"/>
                <a:ea typeface="Tahoma"/>
                <a:cs typeface="Tahoma"/>
                <a:sym typeface="Tahoma"/>
              </a:rPr>
              <a:t>T3. Calcul</a:t>
            </a:r>
            <a:r>
              <a:rPr b="0" i="0" lang="es-ES" sz="2200" u="none" cap="none" strike="noStrike">
                <a:solidFill>
                  <a:schemeClr val="dk1"/>
                </a:solidFill>
                <a:highlight>
                  <a:srgbClr val="FFFF00"/>
                </a:highlight>
                <a:latin typeface="Tahoma"/>
                <a:ea typeface="Tahoma"/>
                <a:cs typeface="Tahoma"/>
                <a:sym typeface="Tahoma"/>
              </a:rPr>
              <a:t>ar </a:t>
            </a:r>
            <a:r>
              <a:rPr b="0" i="0" lang="es-ES" sz="2200" u="none" cap="none" strike="noStrike">
                <a:solidFill>
                  <a:schemeClr val="dk1"/>
                </a:solidFill>
                <a:latin typeface="Tahoma"/>
                <a:ea typeface="Tahoma"/>
                <a:cs typeface="Tahoma"/>
                <a:sym typeface="Tahoma"/>
              </a:rPr>
              <a:t>el costo de catering para 100 personas.</a:t>
            </a:r>
            <a:endParaRPr b="0" i="0" sz="22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rgbClr val="000000"/>
              </a:buClr>
              <a:buSzPts val="2200"/>
              <a:buFont typeface="Arial"/>
              <a:buNone/>
            </a:pPr>
            <a:r>
              <a:rPr b="0" i="0" lang="es-ES" sz="2200" u="none" cap="none" strike="noStrike">
                <a:solidFill>
                  <a:schemeClr val="dk1"/>
                </a:solidFill>
                <a:latin typeface="Tahoma"/>
                <a:ea typeface="Tahoma"/>
                <a:cs typeface="Tahoma"/>
                <a:sym typeface="Tahoma"/>
              </a:rPr>
              <a:t>T4. Sumar los costos de catering, decoración y música. </a:t>
            </a:r>
            <a:endParaRPr b="0" i="0" sz="2200" u="none" cap="none" strike="noStrike">
              <a:solidFill>
                <a:schemeClr val="dk1"/>
              </a:solidFill>
              <a:latin typeface="Tahoma"/>
              <a:ea typeface="Tahoma"/>
              <a:cs typeface="Tahoma"/>
              <a:sym typeface="Tahoma"/>
            </a:endParaRPr>
          </a:p>
          <a:p>
            <a:pPr indent="0" lvl="0" marL="0" marR="5080" rtl="0" algn="just">
              <a:lnSpc>
                <a:spcPct val="150000"/>
              </a:lnSpc>
              <a:spcBef>
                <a:spcPts val="0"/>
              </a:spcBef>
              <a:spcAft>
                <a:spcPts val="0"/>
              </a:spcAft>
              <a:buClr>
                <a:srgbClr val="000000"/>
              </a:buClr>
              <a:buSzPts val="2200"/>
              <a:buFont typeface="Arial"/>
              <a:buNone/>
            </a:pPr>
            <a:r>
              <a:rPr b="0" i="0" lang="es-ES" sz="2200" u="none" cap="none" strike="noStrike">
                <a:solidFill>
                  <a:schemeClr val="dk1"/>
                </a:solidFill>
                <a:latin typeface="Tahoma"/>
                <a:ea typeface="Tahoma"/>
                <a:cs typeface="Tahoma"/>
                <a:sym typeface="Tahoma"/>
              </a:rPr>
              <a:t>T5. Informar el resultado calculado en T4.</a:t>
            </a:r>
            <a:endParaRPr b="0" i="0" sz="2200" u="none" cap="none" strike="noStrike">
              <a:solidFill>
                <a:schemeClr val="dk1"/>
              </a:solidFill>
              <a:latin typeface="Tahoma"/>
              <a:ea typeface="Tahoma"/>
              <a:cs typeface="Tahoma"/>
              <a:sym typeface="Tahoma"/>
            </a:endParaRPr>
          </a:p>
        </p:txBody>
      </p:sp>
      <p:sp>
        <p:nvSpPr>
          <p:cNvPr id="278" name="Google Shape;278;g3426b35443e_0_91"/>
          <p:cNvSpPr txBox="1"/>
          <p:nvPr/>
        </p:nvSpPr>
        <p:spPr>
          <a:xfrm>
            <a:off x="35250" y="217613"/>
            <a:ext cx="9835500" cy="18777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000"/>
              <a:buFont typeface="Arial"/>
              <a:buNone/>
            </a:pPr>
            <a:r>
              <a:rPr b="1" i="0" lang="es-ES" sz="2000" u="none" cap="none" strike="noStrike">
                <a:solidFill>
                  <a:schemeClr val="dk1"/>
                </a:solidFill>
                <a:latin typeface="Tahoma"/>
                <a:ea typeface="Tahoma"/>
                <a:cs typeface="Tahoma"/>
                <a:sym typeface="Tahoma"/>
              </a:rPr>
              <a:t>Enunciado: </a:t>
            </a:r>
            <a:r>
              <a:rPr b="0" i="0" lang="es-ES" sz="2000" u="none" cap="none" strike="noStrike">
                <a:solidFill>
                  <a:schemeClr val="dk1"/>
                </a:solidFill>
                <a:latin typeface="Tahoma"/>
                <a:ea typeface="Tahoma"/>
                <a:cs typeface="Tahoma"/>
                <a:sym typeface="Tahoma"/>
              </a:rPr>
              <a:t>Determinar el presupuesto total para organizar una fiesta temática de "Rock argentino" para 100 personas. El algoritmo debe calcular el costo total sumando catering, decoración y música. Tener en cuenta que el costo de catering es por persona, decoración y música es un valor fijo. </a:t>
            </a:r>
            <a:endParaRPr b="0" i="0" sz="1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3426b35443e_0_102"/>
          <p:cNvSpPr txBox="1"/>
          <p:nvPr/>
        </p:nvSpPr>
        <p:spPr>
          <a:xfrm>
            <a:off x="35250" y="193238"/>
            <a:ext cx="9835500" cy="18777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000"/>
              <a:buFont typeface="Arial"/>
              <a:buNone/>
            </a:pPr>
            <a:r>
              <a:rPr b="1" i="0" lang="es-ES" sz="2000" u="none" cap="none" strike="noStrike">
                <a:solidFill>
                  <a:schemeClr val="dk1"/>
                </a:solidFill>
                <a:latin typeface="Tahoma"/>
                <a:ea typeface="Tahoma"/>
                <a:cs typeface="Tahoma"/>
                <a:sym typeface="Tahoma"/>
              </a:rPr>
              <a:t>Enunciado: </a:t>
            </a:r>
            <a:r>
              <a:rPr b="0" i="0" lang="es-ES" sz="2000" u="none" cap="none" strike="noStrike">
                <a:solidFill>
                  <a:schemeClr val="dk1"/>
                </a:solidFill>
                <a:latin typeface="Tahoma"/>
                <a:ea typeface="Tahoma"/>
                <a:cs typeface="Tahoma"/>
                <a:sym typeface="Tahoma"/>
              </a:rPr>
              <a:t>Determinar el presupuesto total para organizar una fiesta temática de "Rock argentino". El algoritmo debe calcular el costo total sumando catering, decoración y música. Tener en cuenta que el costo de catering es por persona, decoración y música es un valor fijo. </a:t>
            </a:r>
            <a:endParaRPr b="0" i="0" sz="1000" u="none" cap="none" strike="noStrike">
              <a:solidFill>
                <a:srgbClr val="000000"/>
              </a:solidFill>
              <a:latin typeface="Arial"/>
              <a:ea typeface="Arial"/>
              <a:cs typeface="Arial"/>
              <a:sym typeface="Arial"/>
            </a:endParaRPr>
          </a:p>
        </p:txBody>
      </p:sp>
      <p:sp>
        <p:nvSpPr>
          <p:cNvPr id="284" name="Google Shape;284;g3426b35443e_0_102"/>
          <p:cNvSpPr txBox="1"/>
          <p:nvPr/>
        </p:nvSpPr>
        <p:spPr>
          <a:xfrm>
            <a:off x="35250" y="2070950"/>
            <a:ext cx="9906000" cy="43662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200"/>
              <a:buFont typeface="Arial"/>
              <a:buNone/>
            </a:pPr>
            <a:r>
              <a:rPr b="1" i="0" lang="es-ES" sz="2000" u="none" cap="none" strike="noStrike">
                <a:solidFill>
                  <a:schemeClr val="dk1"/>
                </a:solidFill>
                <a:latin typeface="Tahoma"/>
                <a:ea typeface="Tahoma"/>
                <a:cs typeface="Tahoma"/>
                <a:sym typeface="Tahoma"/>
              </a:rPr>
              <a:t>Versión 1 (Estrategia de descomponer el problema)</a:t>
            </a:r>
            <a:endParaRPr b="1" i="0" sz="2000" u="none" cap="none" strike="noStrike">
              <a:solidFill>
                <a:schemeClr val="dk1"/>
              </a:solidFill>
              <a:latin typeface="Tahoma"/>
              <a:ea typeface="Tahoma"/>
              <a:cs typeface="Tahoma"/>
              <a:sym typeface="Tahoma"/>
            </a:endParaRPr>
          </a:p>
          <a:p>
            <a:pPr indent="0" lvl="0" marL="0" marR="5080" rtl="0" algn="just">
              <a:lnSpc>
                <a:spcPct val="150000"/>
              </a:lnSpc>
              <a:spcBef>
                <a:spcPts val="1000"/>
              </a:spcBef>
              <a:spcAft>
                <a:spcPts val="0"/>
              </a:spcAft>
              <a:buClr>
                <a:schemeClr val="dk1"/>
              </a:buClr>
              <a:buSzPts val="2200"/>
              <a:buFont typeface="Arial"/>
              <a:buNone/>
            </a:pPr>
            <a:r>
              <a:rPr b="1" i="0" lang="es-ES" sz="2000" u="none" cap="none" strike="noStrike">
                <a:solidFill>
                  <a:schemeClr val="dk1"/>
                </a:solidFill>
                <a:highlight>
                  <a:srgbClr val="FFFF00"/>
                </a:highlight>
                <a:latin typeface="Tahoma"/>
                <a:ea typeface="Tahoma"/>
                <a:cs typeface="Tahoma"/>
                <a:sym typeface="Tahoma"/>
              </a:rPr>
              <a:t>T1</a:t>
            </a:r>
            <a:r>
              <a:rPr b="0" i="0" lang="es-ES" sz="2000" u="none" cap="none" strike="noStrike">
                <a:solidFill>
                  <a:schemeClr val="dk1"/>
                </a:solidFill>
                <a:highlight>
                  <a:srgbClr val="FFFF00"/>
                </a:highlight>
                <a:latin typeface="Tahoma"/>
                <a:ea typeface="Tahoma"/>
                <a:cs typeface="Tahoma"/>
                <a:sym typeface="Tahoma"/>
              </a:rPr>
              <a:t>.</a:t>
            </a:r>
            <a:r>
              <a:rPr b="0" i="0" lang="es-ES" sz="2000" u="none" cap="none" strike="noStrike">
                <a:solidFill>
                  <a:schemeClr val="dk1"/>
                </a:solidFill>
                <a:latin typeface="Tahoma"/>
                <a:ea typeface="Tahoma"/>
                <a:cs typeface="Tahoma"/>
                <a:sym typeface="Tahoma"/>
              </a:rPr>
              <a:t>Defin</a:t>
            </a:r>
            <a:r>
              <a:rPr b="0" i="0" lang="es-ES" sz="2000" u="none" cap="none" strike="noStrike">
                <a:solidFill>
                  <a:schemeClr val="dk1"/>
                </a:solidFill>
                <a:highlight>
                  <a:schemeClr val="accent6"/>
                </a:highlight>
                <a:latin typeface="Tahoma"/>
                <a:ea typeface="Tahoma"/>
                <a:cs typeface="Tahoma"/>
                <a:sym typeface="Tahoma"/>
              </a:rPr>
              <a:t>ir</a:t>
            </a:r>
            <a:r>
              <a:rPr b="0" i="0" lang="es-ES" sz="2000" u="none" cap="none" strike="noStrike">
                <a:solidFill>
                  <a:schemeClr val="dk1"/>
                </a:solidFill>
                <a:latin typeface="Tahoma"/>
                <a:ea typeface="Tahoma"/>
                <a:cs typeface="Tahoma"/>
                <a:sym typeface="Tahoma"/>
              </a:rPr>
              <a:t> los datos para costo de catering por persona, decoración, música </a:t>
            </a:r>
            <a:r>
              <a:rPr b="1" i="0" lang="es-ES" sz="2000" u="none" cap="none" strike="noStrike">
                <a:solidFill>
                  <a:srgbClr val="FF0000"/>
                </a:solidFill>
                <a:latin typeface="Tahoma"/>
                <a:ea typeface="Tahoma"/>
                <a:cs typeface="Tahoma"/>
                <a:sym typeface="Tahoma"/>
              </a:rPr>
              <a:t>y cantidad de personas.</a:t>
            </a:r>
            <a:endParaRPr b="1" i="0" sz="1800" u="none" cap="none" strike="noStrike">
              <a:solidFill>
                <a:srgbClr val="FF0000"/>
              </a:solidFill>
              <a:latin typeface="Tahoma"/>
              <a:ea typeface="Tahoma"/>
              <a:cs typeface="Tahoma"/>
              <a:sym typeface="Tahoma"/>
            </a:endParaRPr>
          </a:p>
          <a:p>
            <a:pPr indent="0" lvl="0" marL="0" marR="5080" rtl="0" algn="just">
              <a:lnSpc>
                <a:spcPct val="150000"/>
              </a:lnSpc>
              <a:spcBef>
                <a:spcPts val="1000"/>
              </a:spcBef>
              <a:spcAft>
                <a:spcPts val="0"/>
              </a:spcAft>
              <a:buClr>
                <a:schemeClr val="dk1"/>
              </a:buClr>
              <a:buSzPts val="2200"/>
              <a:buFont typeface="Arial"/>
              <a:buNone/>
            </a:pPr>
            <a:r>
              <a:rPr b="0" i="0" lang="es-ES" sz="2000" u="none" cap="none" strike="noStrike">
                <a:solidFill>
                  <a:schemeClr val="dk1"/>
                </a:solidFill>
                <a:latin typeface="Tahoma"/>
                <a:ea typeface="Tahoma"/>
                <a:cs typeface="Tahoma"/>
                <a:sym typeface="Tahoma"/>
              </a:rPr>
              <a:t>T2. Ingresar los datos para costo de catering por persona, decoración, música </a:t>
            </a:r>
            <a:r>
              <a:rPr b="1" i="0" lang="es-ES" sz="2000" u="none" cap="none" strike="noStrike">
                <a:solidFill>
                  <a:srgbClr val="FF0000"/>
                </a:solidFill>
                <a:latin typeface="Tahoma"/>
                <a:ea typeface="Tahoma"/>
                <a:cs typeface="Tahoma"/>
                <a:sym typeface="Tahoma"/>
              </a:rPr>
              <a:t>y cantidad de personas.</a:t>
            </a:r>
            <a:endParaRPr b="0" i="0" sz="2000" u="none" cap="none" strike="noStrike">
              <a:solidFill>
                <a:schemeClr val="dk1"/>
              </a:solidFill>
              <a:latin typeface="Tahoma"/>
              <a:ea typeface="Tahoma"/>
              <a:cs typeface="Tahoma"/>
              <a:sym typeface="Tahoma"/>
            </a:endParaRPr>
          </a:p>
          <a:p>
            <a:pPr indent="0" lvl="0" marL="0" marR="5080" rtl="0" algn="just">
              <a:lnSpc>
                <a:spcPct val="150000"/>
              </a:lnSpc>
              <a:spcBef>
                <a:spcPts val="1000"/>
              </a:spcBef>
              <a:spcAft>
                <a:spcPts val="0"/>
              </a:spcAft>
              <a:buClr>
                <a:srgbClr val="000000"/>
              </a:buClr>
              <a:buSzPts val="2200"/>
              <a:buFont typeface="Arial"/>
              <a:buNone/>
            </a:pPr>
            <a:r>
              <a:rPr b="0" i="0" lang="es-ES" sz="2000" u="none" cap="none" strike="noStrike">
                <a:solidFill>
                  <a:schemeClr val="dk1"/>
                </a:solidFill>
                <a:latin typeface="Tahoma"/>
                <a:ea typeface="Tahoma"/>
                <a:cs typeface="Tahoma"/>
                <a:sym typeface="Tahoma"/>
              </a:rPr>
              <a:t>T3. Calcul</a:t>
            </a:r>
            <a:r>
              <a:rPr b="0" i="0" lang="es-ES" sz="2000" u="none" cap="none" strike="noStrike">
                <a:solidFill>
                  <a:schemeClr val="dk1"/>
                </a:solidFill>
                <a:highlight>
                  <a:srgbClr val="FFFF00"/>
                </a:highlight>
                <a:latin typeface="Tahoma"/>
                <a:ea typeface="Tahoma"/>
                <a:cs typeface="Tahoma"/>
                <a:sym typeface="Tahoma"/>
              </a:rPr>
              <a:t>ar </a:t>
            </a:r>
            <a:r>
              <a:rPr b="0" i="0" lang="es-ES" sz="2000" u="none" cap="none" strike="noStrike">
                <a:solidFill>
                  <a:schemeClr val="dk1"/>
                </a:solidFill>
                <a:latin typeface="Tahoma"/>
                <a:ea typeface="Tahoma"/>
                <a:cs typeface="Tahoma"/>
                <a:sym typeface="Tahoma"/>
              </a:rPr>
              <a:t>el costo de catering para </a:t>
            </a:r>
            <a:r>
              <a:rPr b="1" i="0" lang="es-ES" sz="2000" u="none" cap="none" strike="noStrike">
                <a:solidFill>
                  <a:srgbClr val="FF0000"/>
                </a:solidFill>
                <a:latin typeface="Tahoma"/>
                <a:ea typeface="Tahoma"/>
                <a:cs typeface="Tahoma"/>
                <a:sym typeface="Tahoma"/>
              </a:rPr>
              <a:t>la cantidad de personas ingresadas.</a:t>
            </a:r>
            <a:endParaRPr b="1" i="0" sz="2000" u="none" cap="none" strike="noStrike">
              <a:solidFill>
                <a:srgbClr val="FF0000"/>
              </a:solidFill>
              <a:latin typeface="Tahoma"/>
              <a:ea typeface="Tahoma"/>
              <a:cs typeface="Tahoma"/>
              <a:sym typeface="Tahoma"/>
            </a:endParaRPr>
          </a:p>
          <a:p>
            <a:pPr indent="0" lvl="0" marL="0" marR="5080" rtl="0" algn="just">
              <a:lnSpc>
                <a:spcPct val="150000"/>
              </a:lnSpc>
              <a:spcBef>
                <a:spcPts val="1000"/>
              </a:spcBef>
              <a:spcAft>
                <a:spcPts val="0"/>
              </a:spcAft>
              <a:buClr>
                <a:srgbClr val="000000"/>
              </a:buClr>
              <a:buSzPts val="2200"/>
              <a:buFont typeface="Arial"/>
              <a:buNone/>
            </a:pPr>
            <a:r>
              <a:rPr b="0" i="0" lang="es-ES" sz="2000" u="none" cap="none" strike="noStrike">
                <a:solidFill>
                  <a:schemeClr val="dk1"/>
                </a:solidFill>
                <a:latin typeface="Tahoma"/>
                <a:ea typeface="Tahoma"/>
                <a:cs typeface="Tahoma"/>
                <a:sym typeface="Tahoma"/>
              </a:rPr>
              <a:t>T4. Sumar los costos de catering, decoración y música. </a:t>
            </a:r>
            <a:endParaRPr b="0" i="0" sz="2000" u="none" cap="none" strike="noStrike">
              <a:solidFill>
                <a:schemeClr val="dk1"/>
              </a:solidFill>
              <a:latin typeface="Tahoma"/>
              <a:ea typeface="Tahoma"/>
              <a:cs typeface="Tahoma"/>
              <a:sym typeface="Tahoma"/>
            </a:endParaRPr>
          </a:p>
          <a:p>
            <a:pPr indent="0" lvl="0" marL="0" marR="5080" rtl="0" algn="just">
              <a:lnSpc>
                <a:spcPct val="150000"/>
              </a:lnSpc>
              <a:spcBef>
                <a:spcPts val="1000"/>
              </a:spcBef>
              <a:spcAft>
                <a:spcPts val="0"/>
              </a:spcAft>
              <a:buClr>
                <a:srgbClr val="000000"/>
              </a:buClr>
              <a:buSzPts val="2200"/>
              <a:buFont typeface="Arial"/>
              <a:buNone/>
            </a:pPr>
            <a:r>
              <a:rPr b="0" i="0" lang="es-ES" sz="2000" u="none" cap="none" strike="noStrike">
                <a:solidFill>
                  <a:schemeClr val="dk1"/>
                </a:solidFill>
                <a:latin typeface="Tahoma"/>
                <a:ea typeface="Tahoma"/>
                <a:cs typeface="Tahoma"/>
                <a:sym typeface="Tahoma"/>
              </a:rPr>
              <a:t>T5. Informar el resultado calculado en T4.</a:t>
            </a:r>
            <a:endParaRPr b="0" i="0" sz="2000" u="none" cap="none" strike="noStrike">
              <a:solidFill>
                <a:schemeClr val="dk1"/>
              </a:solidFill>
              <a:latin typeface="Tahoma"/>
              <a:ea typeface="Tahoma"/>
              <a:cs typeface="Tahoma"/>
              <a:sym typeface="Tahoma"/>
            </a:endParaRPr>
          </a:p>
        </p:txBody>
      </p:sp>
      <p:sp>
        <p:nvSpPr>
          <p:cNvPr id="285" name="Google Shape;285;g3426b35443e_0_102"/>
          <p:cNvSpPr/>
          <p:nvPr/>
        </p:nvSpPr>
        <p:spPr>
          <a:xfrm>
            <a:off x="5040075" y="671650"/>
            <a:ext cx="4419600" cy="133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5080" rtl="0" algn="l">
              <a:lnSpc>
                <a:spcPct val="115000"/>
              </a:lnSpc>
              <a:spcBef>
                <a:spcPts val="0"/>
              </a:spcBef>
              <a:spcAft>
                <a:spcPts val="0"/>
              </a:spcAft>
              <a:buClr>
                <a:schemeClr val="dk1"/>
              </a:buClr>
              <a:buSzPts val="2400"/>
              <a:buFont typeface="Arial"/>
              <a:buNone/>
            </a:pPr>
            <a:r>
              <a:rPr b="0" i="0" lang="es-ES" sz="2400" u="none" cap="none" strike="noStrike">
                <a:solidFill>
                  <a:schemeClr val="dk1"/>
                </a:solidFill>
                <a:latin typeface="Tahoma"/>
                <a:ea typeface="Tahoma"/>
                <a:cs typeface="Tahoma"/>
                <a:sym typeface="Tahoma"/>
              </a:rPr>
              <a:t> </a:t>
            </a:r>
            <a:r>
              <a:rPr b="1" i="0" lang="es-ES" sz="2000" u="none" cap="none" strike="noStrike">
                <a:solidFill>
                  <a:schemeClr val="dk1"/>
                </a:solidFill>
                <a:latin typeface="Tahoma"/>
                <a:ea typeface="Tahoma"/>
                <a:cs typeface="Tahoma"/>
                <a:sym typeface="Tahoma"/>
              </a:rPr>
              <a:t>¿Faltan datos?</a:t>
            </a:r>
            <a:endParaRPr b="1" i="0" sz="2000" u="none" cap="none" strike="noStrike">
              <a:solidFill>
                <a:schemeClr val="dk1"/>
              </a:solidFill>
              <a:latin typeface="Tahoma"/>
              <a:ea typeface="Tahoma"/>
              <a:cs typeface="Tahoma"/>
              <a:sym typeface="Tahoma"/>
            </a:endParaRPr>
          </a:p>
          <a:p>
            <a:pPr indent="0" lvl="0" marL="0" marR="5080" rtl="0" algn="l">
              <a:lnSpc>
                <a:spcPct val="115000"/>
              </a:lnSpc>
              <a:spcBef>
                <a:spcPts val="0"/>
              </a:spcBef>
              <a:spcAft>
                <a:spcPts val="0"/>
              </a:spcAft>
              <a:buClr>
                <a:schemeClr val="dk1"/>
              </a:buClr>
              <a:buSzPts val="2400"/>
              <a:buFont typeface="Arial"/>
              <a:buNone/>
            </a:pPr>
            <a:r>
              <a:rPr b="1" i="0" lang="es-ES" sz="2000" u="none" cap="none" strike="noStrike">
                <a:solidFill>
                  <a:schemeClr val="dk1"/>
                </a:solidFill>
                <a:latin typeface="Tahoma"/>
                <a:ea typeface="Tahoma"/>
                <a:cs typeface="Tahoma"/>
                <a:sym typeface="Tahoma"/>
              </a:rPr>
              <a:t>¿Son importantes? </a:t>
            </a:r>
            <a:endParaRPr b="1" i="0" sz="2000" u="none" cap="none" strike="noStrike">
              <a:solidFill>
                <a:schemeClr val="dk1"/>
              </a:solidFill>
              <a:latin typeface="Tahoma"/>
              <a:ea typeface="Tahoma"/>
              <a:cs typeface="Tahoma"/>
              <a:sym typeface="Tahoma"/>
            </a:endParaRPr>
          </a:p>
          <a:p>
            <a:pPr indent="0" lvl="0" marL="0" marR="5080" rtl="0" algn="l">
              <a:lnSpc>
                <a:spcPct val="115000"/>
              </a:lnSpc>
              <a:spcBef>
                <a:spcPts val="0"/>
              </a:spcBef>
              <a:spcAft>
                <a:spcPts val="0"/>
              </a:spcAft>
              <a:buClr>
                <a:schemeClr val="dk1"/>
              </a:buClr>
              <a:buSzPts val="2400"/>
              <a:buFont typeface="Arial"/>
              <a:buNone/>
            </a:pPr>
            <a:r>
              <a:rPr b="1" i="0" lang="es-ES" sz="2000" u="none" cap="none" strike="noStrike">
                <a:solidFill>
                  <a:srgbClr val="FF0000"/>
                </a:solidFill>
                <a:latin typeface="Tahoma"/>
                <a:ea typeface="Tahoma"/>
                <a:cs typeface="Tahoma"/>
                <a:sym typeface="Tahoma"/>
              </a:rPr>
              <a:t>LOS PIDO (Definir e ingresar)</a:t>
            </a:r>
            <a:r>
              <a:rPr b="1" i="0" lang="es-ES" sz="2000" u="none" cap="none" strike="noStrike">
                <a:solidFill>
                  <a:schemeClr val="dk1"/>
                </a:solidFill>
                <a:latin typeface="Tahoma"/>
                <a:ea typeface="Tahoma"/>
                <a:cs typeface="Tahoma"/>
                <a:sym typeface="Tahoma"/>
              </a:rPr>
              <a:t> </a:t>
            </a:r>
            <a:endParaRPr b="0" i="0" sz="1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g21b816e285e_1_453"/>
          <p:cNvSpPr txBox="1"/>
          <p:nvPr/>
        </p:nvSpPr>
        <p:spPr>
          <a:xfrm>
            <a:off x="141900" y="1482775"/>
            <a:ext cx="9906000" cy="1523700"/>
          </a:xfrm>
          <a:prstGeom prst="rect">
            <a:avLst/>
          </a:prstGeom>
          <a:noFill/>
          <a:ln>
            <a:noFill/>
          </a:ln>
        </p:spPr>
        <p:txBody>
          <a:bodyPr anchorCtr="0" anchor="t" bIns="0" lIns="0" spcFirstLastPara="1" rIns="0" wrap="square" tIns="45700">
            <a:spAutoFit/>
          </a:bodyPr>
          <a:lstStyle/>
          <a:p>
            <a:pPr indent="0" lvl="0" marL="90805" marR="161290" rtl="0" algn="l">
              <a:lnSpc>
                <a:spcPct val="100000"/>
              </a:lnSpc>
              <a:spcBef>
                <a:spcPts val="0"/>
              </a:spcBef>
              <a:spcAft>
                <a:spcPts val="0"/>
              </a:spcAft>
              <a:buClr>
                <a:srgbClr val="000000"/>
              </a:buClr>
              <a:buSzPts val="2400"/>
              <a:buFont typeface="Arial"/>
              <a:buNone/>
            </a:pPr>
            <a:r>
              <a:rPr b="0" i="0" lang="es-ES" sz="2400" u="none" cap="none" strike="noStrike">
                <a:solidFill>
                  <a:srgbClr val="000000"/>
                </a:solidFill>
                <a:latin typeface="Tahoma"/>
                <a:ea typeface="Tahoma"/>
                <a:cs typeface="Tahoma"/>
                <a:sym typeface="Tahoma"/>
              </a:rPr>
              <a:t>Un algoritmo es una </a:t>
            </a:r>
            <a:r>
              <a:rPr b="1" i="0" lang="es-ES" sz="2400" u="none" cap="none" strike="noStrike">
                <a:solidFill>
                  <a:srgbClr val="000000"/>
                </a:solidFill>
                <a:latin typeface="Tahoma"/>
                <a:ea typeface="Tahoma"/>
                <a:cs typeface="Tahoma"/>
                <a:sym typeface="Tahoma"/>
              </a:rPr>
              <a:t>secuencia finita y ordenada de acciones primitivas</a:t>
            </a:r>
            <a:r>
              <a:rPr b="0" i="0" lang="es-ES" sz="2400" u="none" cap="none" strike="noStrike">
                <a:solidFill>
                  <a:srgbClr val="000000"/>
                </a:solidFill>
                <a:latin typeface="Tahoma"/>
                <a:ea typeface="Tahoma"/>
                <a:cs typeface="Tahoma"/>
                <a:sym typeface="Tahoma"/>
              </a:rPr>
              <a:t> que pueden ser ejecutadas por un </a:t>
            </a:r>
            <a:r>
              <a:rPr b="1" i="0" lang="es-ES" sz="2400" u="none" cap="none" strike="noStrike">
                <a:solidFill>
                  <a:srgbClr val="000000"/>
                </a:solidFill>
                <a:latin typeface="Tahoma"/>
                <a:ea typeface="Tahoma"/>
                <a:cs typeface="Tahoma"/>
                <a:sym typeface="Tahoma"/>
              </a:rPr>
              <a:t>procesador </a:t>
            </a:r>
            <a:r>
              <a:rPr b="0" i="0" lang="es-ES" sz="2400" u="none" cap="none" strike="noStrike">
                <a:solidFill>
                  <a:srgbClr val="000000"/>
                </a:solidFill>
                <a:latin typeface="Tahoma"/>
                <a:ea typeface="Tahoma"/>
                <a:cs typeface="Tahoma"/>
                <a:sym typeface="Tahoma"/>
              </a:rPr>
              <a:t>y que lleva a la solución de un problema planteado en un </a:t>
            </a:r>
            <a:r>
              <a:rPr b="1" i="0" lang="es-ES" sz="2400" u="none" cap="none" strike="noStrike">
                <a:solidFill>
                  <a:srgbClr val="000000"/>
                </a:solidFill>
                <a:latin typeface="Tahoma"/>
                <a:ea typeface="Tahoma"/>
                <a:cs typeface="Tahoma"/>
                <a:sym typeface="Tahoma"/>
              </a:rPr>
              <a:t>enunciado</a:t>
            </a:r>
            <a:r>
              <a:rPr b="0" i="0" lang="es-ES" sz="2400" u="none" cap="none" strike="noStrike">
                <a:solidFill>
                  <a:srgbClr val="000000"/>
                </a:solidFill>
                <a:latin typeface="Tahoma"/>
                <a:ea typeface="Tahoma"/>
                <a:cs typeface="Tahoma"/>
                <a:sym typeface="Tahoma"/>
              </a:rPr>
              <a:t>, valiéndose de un </a:t>
            </a:r>
            <a:r>
              <a:rPr b="1" i="0" lang="es-ES" sz="2400" u="none" cap="none" strike="noStrike">
                <a:solidFill>
                  <a:srgbClr val="000000"/>
                </a:solidFill>
                <a:latin typeface="Tahoma"/>
                <a:ea typeface="Tahoma"/>
                <a:cs typeface="Tahoma"/>
                <a:sym typeface="Tahoma"/>
              </a:rPr>
              <a:t>conjunto de recursos necesarios</a:t>
            </a:r>
            <a:r>
              <a:rPr b="0" i="0" lang="es-ES" sz="2400" u="none" cap="none" strike="noStrike">
                <a:solidFill>
                  <a:srgbClr val="000000"/>
                </a:solidFill>
                <a:latin typeface="Tahoma"/>
                <a:ea typeface="Tahoma"/>
                <a:cs typeface="Tahoma"/>
                <a:sym typeface="Tahoma"/>
              </a:rPr>
              <a:t> para su ejecución.</a:t>
            </a:r>
            <a:endParaRPr b="0" i="0" sz="2400" u="none" cap="none" strike="noStrike">
              <a:solidFill>
                <a:srgbClr val="000000"/>
              </a:solidFill>
              <a:latin typeface="Tahoma"/>
              <a:ea typeface="Tahoma"/>
              <a:cs typeface="Tahoma"/>
              <a:sym typeface="Tahoma"/>
            </a:endParaRPr>
          </a:p>
        </p:txBody>
      </p:sp>
      <p:sp>
        <p:nvSpPr>
          <p:cNvPr id="291" name="Google Shape;291;g21b816e285e_1_453"/>
          <p:cNvSpPr txBox="1"/>
          <p:nvPr/>
        </p:nvSpPr>
        <p:spPr>
          <a:xfrm>
            <a:off x="599650" y="693050"/>
            <a:ext cx="4291200" cy="397500"/>
          </a:xfrm>
          <a:prstGeom prst="rect">
            <a:avLst/>
          </a:prstGeom>
          <a:noFill/>
          <a:ln>
            <a:noFill/>
          </a:ln>
        </p:spPr>
        <p:txBody>
          <a:bodyPr anchorCtr="0" anchor="t" bIns="0" lIns="0" spcFirstLastPara="1" rIns="0" wrap="square" tIns="12700">
            <a:spAutoFit/>
          </a:bodyPr>
          <a:lstStyle/>
          <a:p>
            <a:pPr indent="0" lvl="0" marL="90805" marR="161290" rtl="0" algn="l">
              <a:lnSpc>
                <a:spcPct val="100000"/>
              </a:lnSpc>
              <a:spcBef>
                <a:spcPts val="0"/>
              </a:spcBef>
              <a:spcAft>
                <a:spcPts val="0"/>
              </a:spcAft>
              <a:buClr>
                <a:srgbClr val="000000"/>
              </a:buClr>
              <a:buSzPts val="2400"/>
              <a:buFont typeface="Arial"/>
              <a:buNone/>
            </a:pPr>
            <a:r>
              <a:rPr b="1" i="0" lang="es-ES" sz="2500" u="none" cap="none" strike="noStrike">
                <a:solidFill>
                  <a:srgbClr val="000000"/>
                </a:solidFill>
                <a:latin typeface="Tahoma"/>
                <a:ea typeface="Tahoma"/>
                <a:cs typeface="Tahoma"/>
                <a:sym typeface="Tahoma"/>
              </a:rPr>
              <a:t>¿Qué es un Algoritmo?</a:t>
            </a:r>
            <a:endParaRPr b="1" i="0" sz="2500" u="none" cap="none" strike="noStrike">
              <a:solidFill>
                <a:srgbClr val="000000"/>
              </a:solidFill>
              <a:latin typeface="Tahoma"/>
              <a:ea typeface="Tahoma"/>
              <a:cs typeface="Tahoma"/>
              <a:sym typeface="Tahoma"/>
            </a:endParaRPr>
          </a:p>
        </p:txBody>
      </p:sp>
      <p:grpSp>
        <p:nvGrpSpPr>
          <p:cNvPr id="292" name="Google Shape;292;g21b816e285e_1_453"/>
          <p:cNvGrpSpPr/>
          <p:nvPr/>
        </p:nvGrpSpPr>
        <p:grpSpPr>
          <a:xfrm>
            <a:off x="1426575" y="4482525"/>
            <a:ext cx="1666500" cy="681000"/>
            <a:chOff x="1426575" y="4482525"/>
            <a:chExt cx="1666500" cy="681000"/>
          </a:xfrm>
        </p:grpSpPr>
        <p:sp>
          <p:nvSpPr>
            <p:cNvPr id="293" name="Google Shape;293;g21b816e285e_1_453"/>
            <p:cNvSpPr/>
            <p:nvPr/>
          </p:nvSpPr>
          <p:spPr>
            <a:xfrm>
              <a:off x="1426575" y="4482525"/>
              <a:ext cx="1666500" cy="6810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1b816e285e_1_453"/>
            <p:cNvSpPr txBox="1"/>
            <p:nvPr/>
          </p:nvSpPr>
          <p:spPr>
            <a:xfrm>
              <a:off x="1803967" y="4664626"/>
              <a:ext cx="1051200" cy="316800"/>
            </a:xfrm>
            <a:prstGeom prst="rect">
              <a:avLst/>
            </a:prstGeom>
            <a:noFill/>
            <a:ln>
              <a:noFill/>
            </a:ln>
          </p:spPr>
          <p:txBody>
            <a:bodyPr anchorCtr="0" anchor="t" bIns="0" lIns="0" spcFirstLastPara="1" rIns="0" wrap="square" tIns="13750">
              <a:spAutoFit/>
            </a:bodyPr>
            <a:lstStyle/>
            <a:p>
              <a:pPr indent="0" lvl="0" marL="13757" marR="5502" rtl="0" algn="ctr">
                <a:lnSpc>
                  <a:spcPct val="100000"/>
                </a:lnSpc>
                <a:spcBef>
                  <a:spcPts val="0"/>
                </a:spcBef>
                <a:spcAft>
                  <a:spcPts val="0"/>
                </a:spcAft>
                <a:buClr>
                  <a:srgbClr val="000000"/>
                </a:buClr>
                <a:buSzPts val="1967"/>
                <a:buFont typeface="Arial"/>
                <a:buNone/>
              </a:pPr>
              <a:r>
                <a:rPr b="0" i="0" lang="es-ES" sz="1967" u="none" cap="none" strike="noStrike">
                  <a:solidFill>
                    <a:srgbClr val="000000"/>
                  </a:solidFill>
                  <a:latin typeface="Tahoma"/>
                  <a:ea typeface="Tahoma"/>
                  <a:cs typeface="Tahoma"/>
                  <a:sym typeface="Tahoma"/>
                </a:rPr>
                <a:t>Versión 1</a:t>
              </a:r>
              <a:endParaRPr b="0" i="0" sz="1967" u="none" cap="none" strike="noStrike">
                <a:solidFill>
                  <a:srgbClr val="000000"/>
                </a:solidFill>
                <a:latin typeface="Tahoma"/>
                <a:ea typeface="Tahoma"/>
                <a:cs typeface="Tahoma"/>
                <a:sym typeface="Tahoma"/>
              </a:endParaRPr>
            </a:p>
          </p:txBody>
        </p:sp>
      </p:grpSp>
      <p:grpSp>
        <p:nvGrpSpPr>
          <p:cNvPr id="295" name="Google Shape;295;g21b816e285e_1_453"/>
          <p:cNvGrpSpPr/>
          <p:nvPr/>
        </p:nvGrpSpPr>
        <p:grpSpPr>
          <a:xfrm>
            <a:off x="6074775" y="4482525"/>
            <a:ext cx="1666500" cy="681000"/>
            <a:chOff x="6074775" y="4482525"/>
            <a:chExt cx="1666500" cy="681000"/>
          </a:xfrm>
        </p:grpSpPr>
        <p:sp>
          <p:nvSpPr>
            <p:cNvPr id="296" name="Google Shape;296;g21b816e285e_1_453"/>
            <p:cNvSpPr/>
            <p:nvPr/>
          </p:nvSpPr>
          <p:spPr>
            <a:xfrm>
              <a:off x="6074775" y="4482525"/>
              <a:ext cx="1666500" cy="6810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21b816e285e_1_453"/>
            <p:cNvSpPr txBox="1"/>
            <p:nvPr/>
          </p:nvSpPr>
          <p:spPr>
            <a:xfrm>
              <a:off x="6173076" y="4611425"/>
              <a:ext cx="1368000" cy="330600"/>
            </a:xfrm>
            <a:prstGeom prst="rect">
              <a:avLst/>
            </a:prstGeom>
            <a:noFill/>
            <a:ln>
              <a:noFill/>
            </a:ln>
          </p:spPr>
          <p:txBody>
            <a:bodyPr anchorCtr="0" anchor="t" bIns="0" lIns="0" spcFirstLastPara="1" rIns="0" wrap="square" tIns="30250">
              <a:spAutoFit/>
            </a:bodyPr>
            <a:lstStyle/>
            <a:p>
              <a:pPr indent="0" lvl="0" marL="13757" marR="5502" rtl="0" algn="ctr">
                <a:lnSpc>
                  <a:spcPct val="116666"/>
                </a:lnSpc>
                <a:spcBef>
                  <a:spcPts val="0"/>
                </a:spcBef>
                <a:spcAft>
                  <a:spcPts val="0"/>
                </a:spcAft>
                <a:buClr>
                  <a:srgbClr val="000000"/>
                </a:buClr>
                <a:buSzPts val="1950"/>
                <a:buFont typeface="Arial"/>
                <a:buNone/>
              </a:pPr>
              <a:r>
                <a:rPr b="0" i="0" lang="es-ES" sz="1950" u="none" cap="none" strike="noStrike">
                  <a:solidFill>
                    <a:srgbClr val="000000"/>
                  </a:solidFill>
                  <a:latin typeface="Tahoma"/>
                  <a:ea typeface="Tahoma"/>
                  <a:cs typeface="Tahoma"/>
                  <a:sym typeface="Tahoma"/>
                </a:rPr>
                <a:t>Versión final</a:t>
              </a:r>
              <a:endParaRPr b="0" i="0" sz="1950" u="none" cap="none" strike="noStrike">
                <a:solidFill>
                  <a:srgbClr val="000000"/>
                </a:solidFill>
                <a:latin typeface="Tahoma"/>
                <a:ea typeface="Tahoma"/>
                <a:cs typeface="Tahoma"/>
                <a:sym typeface="Tahoma"/>
              </a:endParaRPr>
            </a:p>
          </p:txBody>
        </p:sp>
      </p:grpSp>
      <p:grpSp>
        <p:nvGrpSpPr>
          <p:cNvPr id="298" name="Google Shape;298;g21b816e285e_1_453"/>
          <p:cNvGrpSpPr/>
          <p:nvPr/>
        </p:nvGrpSpPr>
        <p:grpSpPr>
          <a:xfrm>
            <a:off x="3164550" y="4540083"/>
            <a:ext cx="2860849" cy="225388"/>
            <a:chOff x="3132234" y="3953578"/>
            <a:chExt cx="2640865" cy="208057"/>
          </a:xfrm>
        </p:grpSpPr>
        <p:sp>
          <p:nvSpPr>
            <p:cNvPr id="299" name="Google Shape;299;g21b816e285e_1_453"/>
            <p:cNvSpPr/>
            <p:nvPr/>
          </p:nvSpPr>
          <p:spPr>
            <a:xfrm>
              <a:off x="3132234" y="3953578"/>
              <a:ext cx="2609850" cy="175895"/>
            </a:xfrm>
            <a:custGeom>
              <a:rect b="b" l="l" r="r" t="t"/>
              <a:pathLst>
                <a:path extrusionOk="0" h="175895" w="2609850">
                  <a:moveTo>
                    <a:pt x="0" y="175418"/>
                  </a:moveTo>
                  <a:lnTo>
                    <a:pt x="255587" y="111124"/>
                  </a:lnTo>
                  <a:lnTo>
                    <a:pt x="520700" y="54768"/>
                  </a:lnTo>
                  <a:lnTo>
                    <a:pt x="659606" y="32543"/>
                  </a:lnTo>
                  <a:lnTo>
                    <a:pt x="804862" y="15081"/>
                  </a:lnTo>
                  <a:lnTo>
                    <a:pt x="957262" y="3968"/>
                  </a:lnTo>
                  <a:lnTo>
                    <a:pt x="1117599" y="0"/>
                  </a:lnTo>
                  <a:lnTo>
                    <a:pt x="1287462" y="3968"/>
                  </a:lnTo>
                  <a:lnTo>
                    <a:pt x="1465262" y="15081"/>
                  </a:lnTo>
                  <a:lnTo>
                    <a:pt x="1650205" y="32543"/>
                  </a:lnTo>
                  <a:lnTo>
                    <a:pt x="1841499" y="54768"/>
                  </a:lnTo>
                  <a:lnTo>
                    <a:pt x="2235993" y="111124"/>
                  </a:lnTo>
                  <a:lnTo>
                    <a:pt x="2609449" y="170438"/>
                  </a:lnTo>
                </a:path>
              </a:pathLst>
            </a:custGeom>
            <a:noFill/>
            <a:ln cap="flat" cmpd="sng" w="317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sp>
          <p:nvSpPr>
            <p:cNvPr id="300" name="Google Shape;300;g21b816e285e_1_453"/>
            <p:cNvSpPr/>
            <p:nvPr/>
          </p:nvSpPr>
          <p:spPr>
            <a:xfrm>
              <a:off x="5671499" y="4067021"/>
              <a:ext cx="101600" cy="94614"/>
            </a:xfrm>
            <a:custGeom>
              <a:rect b="b" l="l" r="r" t="t"/>
              <a:pathLst>
                <a:path extrusionOk="0" h="94614" w="101600">
                  <a:moveTo>
                    <a:pt x="14940" y="0"/>
                  </a:moveTo>
                  <a:lnTo>
                    <a:pt x="0" y="94070"/>
                  </a:lnTo>
                  <a:lnTo>
                    <a:pt x="101541" y="61976"/>
                  </a:lnTo>
                  <a:lnTo>
                    <a:pt x="1494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grpSp>
      <p:sp>
        <p:nvSpPr>
          <p:cNvPr id="301" name="Google Shape;301;g21b816e285e_1_453"/>
          <p:cNvSpPr txBox="1"/>
          <p:nvPr/>
        </p:nvSpPr>
        <p:spPr>
          <a:xfrm>
            <a:off x="1066800" y="3647600"/>
            <a:ext cx="2528400" cy="681000"/>
          </a:xfrm>
          <a:prstGeom prst="rect">
            <a:avLst/>
          </a:prstGeom>
          <a:noFill/>
          <a:ln>
            <a:noFill/>
          </a:ln>
        </p:spPr>
        <p:txBody>
          <a:bodyPr anchorCtr="0" anchor="t" bIns="0" lIns="0" spcFirstLastPara="1" rIns="0" wrap="square" tIns="13750">
            <a:spAutoFit/>
          </a:bodyPr>
          <a:lstStyle/>
          <a:p>
            <a:pPr indent="0" lvl="0" marL="13757" marR="0" rtl="0" algn="ctr">
              <a:lnSpc>
                <a:spcPct val="100000"/>
              </a:lnSpc>
              <a:spcBef>
                <a:spcPts val="0"/>
              </a:spcBef>
              <a:spcAft>
                <a:spcPts val="0"/>
              </a:spcAft>
              <a:buClr>
                <a:srgbClr val="000000"/>
              </a:buClr>
              <a:buSzPts val="2167"/>
              <a:buFont typeface="Arial"/>
              <a:buNone/>
            </a:pPr>
            <a:r>
              <a:rPr b="1" i="0" lang="es-ES" sz="2167" u="none" cap="none" strike="noStrike">
                <a:solidFill>
                  <a:srgbClr val="000000"/>
                </a:solidFill>
                <a:latin typeface="Tahoma"/>
                <a:ea typeface="Tahoma"/>
                <a:cs typeface="Tahoma"/>
                <a:sym typeface="Tahoma"/>
              </a:rPr>
              <a:t>Descomposición del problema</a:t>
            </a:r>
            <a:endParaRPr b="1" i="0" sz="2167" u="none" cap="none" strike="noStrike">
              <a:solidFill>
                <a:srgbClr val="000000"/>
              </a:solidFill>
              <a:latin typeface="Tahoma"/>
              <a:ea typeface="Tahoma"/>
              <a:cs typeface="Tahoma"/>
              <a:sym typeface="Tahoma"/>
            </a:endParaRPr>
          </a:p>
        </p:txBody>
      </p:sp>
      <p:sp>
        <p:nvSpPr>
          <p:cNvPr id="302" name="Google Shape;302;g21b816e285e_1_453"/>
          <p:cNvSpPr txBox="1"/>
          <p:nvPr/>
        </p:nvSpPr>
        <p:spPr>
          <a:xfrm>
            <a:off x="5534325" y="3647600"/>
            <a:ext cx="2528400" cy="681000"/>
          </a:xfrm>
          <a:prstGeom prst="rect">
            <a:avLst/>
          </a:prstGeom>
          <a:noFill/>
          <a:ln>
            <a:noFill/>
          </a:ln>
        </p:spPr>
        <p:txBody>
          <a:bodyPr anchorCtr="0" anchor="t" bIns="0" lIns="0" spcFirstLastPara="1" rIns="0" wrap="square" tIns="13750">
            <a:spAutoFit/>
          </a:bodyPr>
          <a:lstStyle/>
          <a:p>
            <a:pPr indent="0" lvl="0" marL="0" marR="0" rtl="0" algn="ctr">
              <a:lnSpc>
                <a:spcPct val="100000"/>
              </a:lnSpc>
              <a:spcBef>
                <a:spcPts val="0"/>
              </a:spcBef>
              <a:spcAft>
                <a:spcPts val="0"/>
              </a:spcAft>
              <a:buClr>
                <a:srgbClr val="000000"/>
              </a:buClr>
              <a:buSzPts val="2167"/>
              <a:buFont typeface="Arial"/>
              <a:buNone/>
            </a:pPr>
            <a:r>
              <a:rPr b="1" i="0" lang="es-ES" sz="2167" u="none" cap="none" strike="noStrike">
                <a:solidFill>
                  <a:srgbClr val="000000"/>
                </a:solidFill>
                <a:latin typeface="Tahoma"/>
                <a:ea typeface="Tahoma"/>
                <a:cs typeface="Tahoma"/>
                <a:sym typeface="Tahoma"/>
              </a:rPr>
              <a:t>Algoritmo </a:t>
            </a:r>
            <a:br>
              <a:rPr b="1" i="0" lang="es-ES" sz="2167" u="none" cap="none" strike="noStrike">
                <a:solidFill>
                  <a:srgbClr val="000000"/>
                </a:solidFill>
                <a:latin typeface="Tahoma"/>
                <a:ea typeface="Tahoma"/>
                <a:cs typeface="Tahoma"/>
                <a:sym typeface="Tahoma"/>
              </a:rPr>
            </a:br>
            <a:r>
              <a:rPr b="1" i="0" lang="es-ES" sz="2167" u="none" cap="none" strike="noStrike">
                <a:solidFill>
                  <a:srgbClr val="000000"/>
                </a:solidFill>
                <a:latin typeface="Tahoma"/>
                <a:ea typeface="Tahoma"/>
                <a:cs typeface="Tahoma"/>
                <a:sym typeface="Tahoma"/>
              </a:rPr>
              <a:t>que da solución</a:t>
            </a:r>
            <a:endParaRPr b="1" i="0" sz="2167" u="none" cap="none" strike="noStrike">
              <a:solidFill>
                <a:srgbClr val="000000"/>
              </a:solidFill>
              <a:latin typeface="Tahoma"/>
              <a:ea typeface="Tahoma"/>
              <a:cs typeface="Tahoma"/>
              <a:sym typeface="Tahoma"/>
            </a:endParaRPr>
          </a:p>
        </p:txBody>
      </p:sp>
      <p:pic>
        <p:nvPicPr>
          <p:cNvPr id="303" name="Google Shape;303;g21b816e285e_1_453"/>
          <p:cNvPicPr preferRelativeResize="0"/>
          <p:nvPr/>
        </p:nvPicPr>
        <p:blipFill rotWithShape="1">
          <a:blip r:embed="rId3">
            <a:alphaModFix/>
          </a:blip>
          <a:srcRect b="0" l="0" r="0" t="0"/>
          <a:stretch/>
        </p:blipFill>
        <p:spPr>
          <a:xfrm>
            <a:off x="6812597" y="4966475"/>
            <a:ext cx="3093403" cy="2009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9"/>
          <p:cNvSpPr/>
          <p:nvPr/>
        </p:nvSpPr>
        <p:spPr>
          <a:xfrm>
            <a:off x="0" y="376575"/>
            <a:ext cx="9906000" cy="60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s-ES" sz="2400" u="sng" cap="none" strike="noStrike">
                <a:solidFill>
                  <a:schemeClr val="dk1"/>
                </a:solidFill>
                <a:latin typeface="Tahoma"/>
                <a:ea typeface="Tahoma"/>
                <a:cs typeface="Tahoma"/>
                <a:sym typeface="Tahoma"/>
              </a:rPr>
              <a:t>Problema:</a:t>
            </a:r>
            <a:r>
              <a:rPr b="0" i="0" lang="es-ES" sz="2400" u="none" cap="none" strike="noStrike">
                <a:solidFill>
                  <a:schemeClr val="dk1"/>
                </a:solidFill>
                <a:latin typeface="Tahoma"/>
                <a:ea typeface="Tahoma"/>
                <a:cs typeface="Tahoma"/>
                <a:sym typeface="Tahoma"/>
              </a:rPr>
              <a:t> es una situación a resolver.</a:t>
            </a:r>
            <a:endParaRPr b="1" i="0" sz="2400" u="none" cap="none" strike="noStrike">
              <a:solidFill>
                <a:schemeClr val="dk1"/>
              </a:solidFill>
              <a:latin typeface="Tahoma"/>
              <a:ea typeface="Tahoma"/>
              <a:cs typeface="Tahoma"/>
              <a:sym typeface="Tahoma"/>
            </a:endParaRPr>
          </a:p>
        </p:txBody>
      </p:sp>
      <p:sp>
        <p:nvSpPr>
          <p:cNvPr id="309" name="Google Shape;309;p19"/>
          <p:cNvSpPr txBox="1"/>
          <p:nvPr/>
        </p:nvSpPr>
        <p:spPr>
          <a:xfrm>
            <a:off x="0" y="1384500"/>
            <a:ext cx="9906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sng" cap="none" strike="noStrike">
                <a:solidFill>
                  <a:schemeClr val="dk1"/>
                </a:solidFill>
                <a:latin typeface="Tahoma"/>
                <a:ea typeface="Tahoma"/>
                <a:cs typeface="Tahoma"/>
                <a:sym typeface="Tahoma"/>
              </a:rPr>
              <a:t>Enunciado</a:t>
            </a:r>
            <a:r>
              <a:rPr b="1" i="0" lang="es-ES" sz="2400" u="none" cap="none" strike="noStrike">
                <a:solidFill>
                  <a:schemeClr val="dk1"/>
                </a:solidFill>
                <a:latin typeface="Tahoma"/>
                <a:ea typeface="Tahoma"/>
                <a:cs typeface="Tahoma"/>
                <a:sym typeface="Tahoma"/>
              </a:rPr>
              <a:t>:</a:t>
            </a:r>
            <a:r>
              <a:rPr b="0" i="0" lang="es-ES" sz="2400" u="none" cap="none" strike="noStrike">
                <a:solidFill>
                  <a:schemeClr val="dk1"/>
                </a:solidFill>
                <a:latin typeface="Tahoma"/>
                <a:ea typeface="Tahoma"/>
                <a:cs typeface="Tahoma"/>
                <a:sym typeface="Tahoma"/>
              </a:rPr>
              <a:t> descripción detallada de un problema a resolver.</a:t>
            </a:r>
            <a:endParaRPr b="1" i="0" sz="2400" u="none" cap="none" strike="noStrike">
              <a:solidFill>
                <a:schemeClr val="dk1"/>
              </a:solidFill>
              <a:latin typeface="Tahoma"/>
              <a:ea typeface="Tahoma"/>
              <a:cs typeface="Tahoma"/>
              <a:sym typeface="Tahoma"/>
            </a:endParaRPr>
          </a:p>
        </p:txBody>
      </p:sp>
      <p:sp>
        <p:nvSpPr>
          <p:cNvPr id="310" name="Google Shape;310;p19"/>
          <p:cNvSpPr txBox="1"/>
          <p:nvPr/>
        </p:nvSpPr>
        <p:spPr>
          <a:xfrm>
            <a:off x="0" y="2342025"/>
            <a:ext cx="9906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sng" cap="none" strike="noStrike">
                <a:solidFill>
                  <a:schemeClr val="dk1"/>
                </a:solidFill>
                <a:latin typeface="Tahoma"/>
                <a:ea typeface="Tahoma"/>
                <a:cs typeface="Tahoma"/>
                <a:sym typeface="Tahoma"/>
              </a:rPr>
              <a:t>Procesador</a:t>
            </a:r>
            <a:r>
              <a:rPr b="1" i="0" lang="es-ES" sz="2400" u="none" cap="none" strike="noStrike">
                <a:solidFill>
                  <a:schemeClr val="dk1"/>
                </a:solidFill>
                <a:latin typeface="Tahoma"/>
                <a:ea typeface="Tahoma"/>
                <a:cs typeface="Tahoma"/>
                <a:sym typeface="Tahoma"/>
              </a:rPr>
              <a:t>: </a:t>
            </a:r>
            <a:r>
              <a:rPr b="0" i="0" lang="es-ES" sz="2400" u="none" cap="none" strike="noStrike">
                <a:solidFill>
                  <a:schemeClr val="dk1"/>
                </a:solidFill>
                <a:latin typeface="Tahoma"/>
                <a:ea typeface="Tahoma"/>
                <a:cs typeface="Tahoma"/>
                <a:sym typeface="Tahoma"/>
              </a:rPr>
              <a:t>Toda entidad capaz de comprender las acciones primitivas de un algoritmo y ejecutar el trabajo indicado por el mismo.</a:t>
            </a:r>
            <a:endParaRPr b="1" i="0" sz="2400" u="none" cap="none" strike="noStrike">
              <a:solidFill>
                <a:schemeClr val="dk1"/>
              </a:solidFill>
              <a:latin typeface="Tahoma"/>
              <a:ea typeface="Tahoma"/>
              <a:cs typeface="Tahoma"/>
              <a:sym typeface="Tahoma"/>
            </a:endParaRPr>
          </a:p>
        </p:txBody>
      </p:sp>
      <p:sp>
        <p:nvSpPr>
          <p:cNvPr id="311" name="Google Shape;311;p19"/>
          <p:cNvSpPr txBox="1"/>
          <p:nvPr/>
        </p:nvSpPr>
        <p:spPr>
          <a:xfrm>
            <a:off x="0" y="3956225"/>
            <a:ext cx="9906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sng" cap="none" strike="noStrike">
                <a:solidFill>
                  <a:schemeClr val="dk1"/>
                </a:solidFill>
                <a:latin typeface="Tahoma"/>
                <a:ea typeface="Tahoma"/>
                <a:cs typeface="Tahoma"/>
                <a:sym typeface="Tahoma"/>
              </a:rPr>
              <a:t>Ambiente:</a:t>
            </a:r>
            <a:r>
              <a:rPr b="0" i="0" lang="es-ES" sz="2400" u="none" cap="none" strike="noStrike">
                <a:solidFill>
                  <a:schemeClr val="dk1"/>
                </a:solidFill>
                <a:latin typeface="Tahoma"/>
                <a:ea typeface="Tahoma"/>
                <a:cs typeface="Tahoma"/>
                <a:sym typeface="Tahoma"/>
              </a:rPr>
              <a:t> El conjunto de todos los recursos necesarios para la ejecución de un algoritmo.</a:t>
            </a:r>
            <a:endParaRPr b="1" i="0" sz="2400" u="none" cap="none" strike="noStrike">
              <a:solidFill>
                <a:schemeClr val="dk1"/>
              </a:solidFill>
              <a:latin typeface="Tahoma"/>
              <a:ea typeface="Tahoma"/>
              <a:cs typeface="Tahoma"/>
              <a:sym typeface="Tahoma"/>
            </a:endParaRPr>
          </a:p>
        </p:txBody>
      </p:sp>
      <p:sp>
        <p:nvSpPr>
          <p:cNvPr id="312" name="Google Shape;312;p19"/>
          <p:cNvSpPr txBox="1"/>
          <p:nvPr/>
        </p:nvSpPr>
        <p:spPr>
          <a:xfrm>
            <a:off x="0" y="5443800"/>
            <a:ext cx="9906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sng" cap="none" strike="noStrike">
                <a:solidFill>
                  <a:schemeClr val="dk1"/>
                </a:solidFill>
                <a:latin typeface="Tahoma"/>
                <a:ea typeface="Tahoma"/>
                <a:cs typeface="Tahoma"/>
                <a:sym typeface="Tahoma"/>
              </a:rPr>
              <a:t>Algoritmo</a:t>
            </a:r>
            <a:r>
              <a:rPr b="1" i="0" lang="es-ES" sz="2400" u="none" cap="none" strike="noStrike">
                <a:solidFill>
                  <a:schemeClr val="dk1"/>
                </a:solidFill>
                <a:latin typeface="Tahoma"/>
                <a:ea typeface="Tahoma"/>
                <a:cs typeface="Tahoma"/>
                <a:sym typeface="Tahoma"/>
              </a:rPr>
              <a:t>:</a:t>
            </a:r>
            <a:r>
              <a:rPr b="0" i="0" lang="es-ES" sz="2400" u="none" cap="none" strike="noStrike">
                <a:solidFill>
                  <a:schemeClr val="dk1"/>
                </a:solidFill>
                <a:latin typeface="Tahoma"/>
                <a:ea typeface="Tahoma"/>
                <a:cs typeface="Tahoma"/>
                <a:sym typeface="Tahoma"/>
              </a:rPr>
              <a:t> conjunto de </a:t>
            </a:r>
            <a:r>
              <a:rPr b="1" i="0" lang="es-ES" sz="2400" u="none" cap="none" strike="noStrike">
                <a:solidFill>
                  <a:schemeClr val="dk1"/>
                </a:solidFill>
                <a:highlight>
                  <a:srgbClr val="FFFF00"/>
                </a:highlight>
                <a:latin typeface="Tahoma"/>
                <a:ea typeface="Tahoma"/>
                <a:cs typeface="Tahoma"/>
                <a:sym typeface="Tahoma"/>
              </a:rPr>
              <a:t>acciones (pasos) </a:t>
            </a:r>
            <a:r>
              <a:rPr b="0" i="0" lang="es-ES" sz="2400" u="none" cap="none" strike="noStrike">
                <a:solidFill>
                  <a:schemeClr val="dk1"/>
                </a:solidFill>
                <a:latin typeface="Tahoma"/>
                <a:ea typeface="Tahoma"/>
                <a:cs typeface="Tahoma"/>
                <a:sym typeface="Tahoma"/>
              </a:rPr>
              <a:t>que debe realizar el procesador para resolver el problema planteado.</a:t>
            </a:r>
            <a:endParaRPr b="1" i="0" sz="24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0"/>
          <p:cNvSpPr txBox="1"/>
          <p:nvPr/>
        </p:nvSpPr>
        <p:spPr>
          <a:xfrm>
            <a:off x="141899" y="723300"/>
            <a:ext cx="9622200" cy="840300"/>
          </a:xfrm>
          <a:prstGeom prst="rect">
            <a:avLst/>
          </a:prstGeom>
          <a:noFill/>
          <a:ln>
            <a:noFill/>
          </a:ln>
        </p:spPr>
        <p:txBody>
          <a:bodyPr anchorCtr="0" anchor="t" bIns="0" lIns="0" spcFirstLastPara="1" rIns="0" wrap="square" tIns="45700">
            <a:spAutoFit/>
          </a:bodyPr>
          <a:lstStyle/>
          <a:p>
            <a:pPr indent="-381000" lvl="0" marL="457200" marR="161290" rtl="0" algn="just">
              <a:lnSpc>
                <a:spcPct val="115000"/>
              </a:lnSpc>
              <a:spcBef>
                <a:spcPts val="0"/>
              </a:spcBef>
              <a:spcAft>
                <a:spcPts val="0"/>
              </a:spcAft>
              <a:buClr>
                <a:srgbClr val="000000"/>
              </a:buClr>
              <a:buSzPts val="2400"/>
              <a:buFont typeface="Tahoma"/>
              <a:buAutoNum type="arabicPeriod"/>
            </a:pPr>
            <a:r>
              <a:rPr b="1" i="0" lang="es-ES" sz="2400" u="none" cap="none" strike="noStrike">
                <a:solidFill>
                  <a:srgbClr val="000000"/>
                </a:solidFill>
                <a:highlight>
                  <a:srgbClr val="FFFF00"/>
                </a:highlight>
                <a:latin typeface="Tahoma"/>
                <a:ea typeface="Tahoma"/>
                <a:cs typeface="Tahoma"/>
                <a:sym typeface="Tahoma"/>
              </a:rPr>
              <a:t>Finito</a:t>
            </a:r>
            <a:r>
              <a:rPr b="0" i="0" lang="es-ES" sz="2400" u="none" cap="none" strike="noStrike">
                <a:solidFill>
                  <a:srgbClr val="000000"/>
                </a:solidFill>
                <a:highlight>
                  <a:srgbClr val="FFFF00"/>
                </a:highlight>
                <a:latin typeface="Tahoma"/>
                <a:ea typeface="Tahoma"/>
                <a:cs typeface="Tahoma"/>
                <a:sym typeface="Tahoma"/>
              </a:rPr>
              <a:t>:</a:t>
            </a:r>
            <a:r>
              <a:rPr b="0" i="0" lang="es-ES" sz="2400" u="none" cap="none" strike="noStrike">
                <a:solidFill>
                  <a:srgbClr val="000000"/>
                </a:solidFill>
                <a:latin typeface="Tahoma"/>
                <a:ea typeface="Tahoma"/>
                <a:cs typeface="Tahoma"/>
                <a:sym typeface="Tahoma"/>
              </a:rPr>
              <a:t> un algoritmo debe terminar después de ejecutar un número finito de pasos. </a:t>
            </a:r>
            <a:endParaRPr b="0" i="0" sz="2400" u="none" cap="none" strike="noStrike">
              <a:solidFill>
                <a:srgbClr val="000000"/>
              </a:solidFill>
              <a:latin typeface="Tahoma"/>
              <a:ea typeface="Tahoma"/>
              <a:cs typeface="Tahoma"/>
              <a:sym typeface="Tahoma"/>
            </a:endParaRPr>
          </a:p>
        </p:txBody>
      </p:sp>
      <p:sp>
        <p:nvSpPr>
          <p:cNvPr id="318" name="Google Shape;318;p10"/>
          <p:cNvSpPr txBox="1"/>
          <p:nvPr/>
        </p:nvSpPr>
        <p:spPr>
          <a:xfrm>
            <a:off x="937850" y="0"/>
            <a:ext cx="7505700" cy="554100"/>
          </a:xfrm>
          <a:prstGeom prst="rect">
            <a:avLst/>
          </a:prstGeom>
          <a:noFill/>
          <a:ln>
            <a:noFill/>
          </a:ln>
        </p:spPr>
        <p:txBody>
          <a:bodyPr anchorCtr="0" anchor="t" bIns="91425" lIns="91425" spcFirstLastPara="1" rIns="91425" wrap="square" tIns="91425">
            <a:spAutoFit/>
          </a:bodyPr>
          <a:lstStyle/>
          <a:p>
            <a:pPr indent="0" lvl="0" marL="0" marR="161290" rtl="0" algn="ctr">
              <a:lnSpc>
                <a:spcPct val="100000"/>
              </a:lnSpc>
              <a:spcBef>
                <a:spcPts val="0"/>
              </a:spcBef>
              <a:spcAft>
                <a:spcPts val="0"/>
              </a:spcAft>
              <a:buClr>
                <a:srgbClr val="000000"/>
              </a:buClr>
              <a:buSzPts val="2400"/>
              <a:buFont typeface="Arial"/>
              <a:buNone/>
            </a:pPr>
            <a:r>
              <a:rPr b="1" i="0" lang="es-ES" sz="2400" u="none" cap="none" strike="noStrike">
                <a:solidFill>
                  <a:schemeClr val="dk1"/>
                </a:solidFill>
                <a:latin typeface="Tahoma"/>
                <a:ea typeface="Tahoma"/>
                <a:cs typeface="Tahoma"/>
                <a:sym typeface="Tahoma"/>
              </a:rPr>
              <a:t>Características de un algoritmo</a:t>
            </a:r>
            <a:endParaRPr b="1" i="0" sz="1400" u="none" cap="none" strike="noStrike">
              <a:solidFill>
                <a:srgbClr val="000000"/>
              </a:solidFill>
              <a:latin typeface="Tahoma"/>
              <a:ea typeface="Tahoma"/>
              <a:cs typeface="Tahoma"/>
              <a:sym typeface="Tahoma"/>
            </a:endParaRPr>
          </a:p>
        </p:txBody>
      </p:sp>
      <p:sp>
        <p:nvSpPr>
          <p:cNvPr id="319" name="Google Shape;319;p10"/>
          <p:cNvSpPr txBox="1"/>
          <p:nvPr/>
        </p:nvSpPr>
        <p:spPr>
          <a:xfrm>
            <a:off x="2194900" y="4358100"/>
            <a:ext cx="7711200" cy="1302300"/>
          </a:xfrm>
          <a:prstGeom prst="rect">
            <a:avLst/>
          </a:prstGeom>
          <a:noFill/>
          <a:ln>
            <a:noFill/>
          </a:ln>
        </p:spPr>
        <p:txBody>
          <a:bodyPr anchorCtr="0" anchor="t" bIns="91425" lIns="91425" spcFirstLastPara="1" rIns="91425" wrap="square" tIns="91425">
            <a:spAutoFit/>
          </a:bodyPr>
          <a:lstStyle/>
          <a:p>
            <a:pPr indent="-368300" lvl="0" marL="457200" marR="161290" rtl="0" algn="just">
              <a:lnSpc>
                <a:spcPct val="115000"/>
              </a:lnSpc>
              <a:spcBef>
                <a:spcPts val="0"/>
              </a:spcBef>
              <a:spcAft>
                <a:spcPts val="0"/>
              </a:spcAft>
              <a:buClr>
                <a:schemeClr val="dk1"/>
              </a:buClr>
              <a:buSzPts val="2200"/>
              <a:buFont typeface="Tahoma"/>
              <a:buChar char="➢"/>
            </a:pPr>
            <a:r>
              <a:rPr b="1" i="0" lang="es-ES" sz="2200" u="none" cap="none" strike="noStrike">
                <a:solidFill>
                  <a:schemeClr val="dk1"/>
                </a:solidFill>
                <a:highlight>
                  <a:srgbClr val="E6B8AF"/>
                </a:highlight>
                <a:latin typeface="Tahoma"/>
                <a:ea typeface="Tahoma"/>
                <a:cs typeface="Tahoma"/>
                <a:sym typeface="Tahoma"/>
              </a:rPr>
              <a:t>Entrada</a:t>
            </a:r>
            <a:r>
              <a:rPr b="0" i="0" lang="es-ES" sz="2200" u="none" cap="none" strike="noStrike">
                <a:solidFill>
                  <a:schemeClr val="dk1"/>
                </a:solidFill>
                <a:highlight>
                  <a:srgbClr val="E6B8AF"/>
                </a:highlight>
                <a:latin typeface="Tahoma"/>
                <a:ea typeface="Tahoma"/>
                <a:cs typeface="Tahoma"/>
                <a:sym typeface="Tahoma"/>
              </a:rPr>
              <a:t>:</a:t>
            </a:r>
            <a:r>
              <a:rPr b="0" i="0" lang="es-ES" sz="2200" u="none" cap="none" strike="noStrike">
                <a:solidFill>
                  <a:schemeClr val="dk1"/>
                </a:solidFill>
                <a:latin typeface="Tahoma"/>
                <a:ea typeface="Tahoma"/>
                <a:cs typeface="Tahoma"/>
                <a:sym typeface="Tahoma"/>
              </a:rPr>
              <a:t> Todo algoritmo tiene </a:t>
            </a:r>
            <a:r>
              <a:rPr b="1" i="0" lang="es-ES" sz="2200" u="none" cap="none" strike="noStrike">
                <a:solidFill>
                  <a:schemeClr val="dk1"/>
                </a:solidFill>
                <a:latin typeface="Tahoma"/>
                <a:ea typeface="Tahoma"/>
                <a:cs typeface="Tahoma"/>
                <a:sym typeface="Tahoma"/>
              </a:rPr>
              <a:t>un comienzo</a:t>
            </a:r>
            <a:r>
              <a:rPr b="0" i="0" lang="es-ES" sz="2200" u="none" cap="none" strike="noStrike">
                <a:solidFill>
                  <a:schemeClr val="dk1"/>
                </a:solidFill>
                <a:latin typeface="Tahoma"/>
                <a:ea typeface="Tahoma"/>
                <a:cs typeface="Tahoma"/>
                <a:sym typeface="Tahoma"/>
              </a:rPr>
              <a:t>. Se considera como entrada el conjunto de </a:t>
            </a:r>
            <a:r>
              <a:rPr b="1" i="0" lang="es-ES" sz="2200" u="none" cap="none" strike="noStrike">
                <a:solidFill>
                  <a:schemeClr val="dk1"/>
                </a:solidFill>
                <a:latin typeface="Tahoma"/>
                <a:ea typeface="Tahoma"/>
                <a:cs typeface="Tahoma"/>
                <a:sym typeface="Tahoma"/>
              </a:rPr>
              <a:t>datos requerido</a:t>
            </a:r>
            <a:r>
              <a:rPr b="0" i="0" lang="es-ES" sz="2200" u="none" cap="none" strike="noStrike">
                <a:solidFill>
                  <a:schemeClr val="dk1"/>
                </a:solidFill>
                <a:latin typeface="Tahoma"/>
                <a:ea typeface="Tahoma"/>
                <a:cs typeface="Tahoma"/>
                <a:sym typeface="Tahoma"/>
              </a:rPr>
              <a:t> para resolver un problema dado. </a:t>
            </a:r>
            <a:endParaRPr b="0" i="0" sz="2200" u="none" cap="none" strike="noStrike">
              <a:solidFill>
                <a:schemeClr val="dk1"/>
              </a:solidFill>
              <a:latin typeface="Tahoma"/>
              <a:ea typeface="Tahoma"/>
              <a:cs typeface="Tahoma"/>
              <a:sym typeface="Tahoma"/>
            </a:endParaRPr>
          </a:p>
        </p:txBody>
      </p:sp>
      <p:sp>
        <p:nvSpPr>
          <p:cNvPr id="320" name="Google Shape;320;p10"/>
          <p:cNvSpPr txBox="1"/>
          <p:nvPr/>
        </p:nvSpPr>
        <p:spPr>
          <a:xfrm>
            <a:off x="141900" y="4916700"/>
            <a:ext cx="1838100" cy="912600"/>
          </a:xfrm>
          <a:prstGeom prst="rect">
            <a:avLst/>
          </a:prstGeom>
          <a:noFill/>
          <a:ln>
            <a:noFill/>
          </a:ln>
        </p:spPr>
        <p:txBody>
          <a:bodyPr anchorCtr="0" anchor="t" bIns="91425" lIns="91425" spcFirstLastPara="1" rIns="91425" wrap="square" tIns="91425">
            <a:spAutoFit/>
          </a:bodyPr>
          <a:lstStyle/>
          <a:p>
            <a:pPr indent="0" lvl="0" marL="0" marR="161290" rtl="0" algn="ctr">
              <a:lnSpc>
                <a:spcPct val="115000"/>
              </a:lnSpc>
              <a:spcBef>
                <a:spcPts val="0"/>
              </a:spcBef>
              <a:spcAft>
                <a:spcPts val="0"/>
              </a:spcAft>
              <a:buClr>
                <a:srgbClr val="000000"/>
              </a:buClr>
              <a:buSzPts val="2200"/>
              <a:buFont typeface="Arial"/>
              <a:buNone/>
            </a:pPr>
            <a:r>
              <a:rPr b="1" i="0" lang="es-ES" sz="2200" u="none" cap="none" strike="noStrike">
                <a:solidFill>
                  <a:schemeClr val="dk1"/>
                </a:solidFill>
                <a:latin typeface="Tahoma"/>
                <a:ea typeface="Tahoma"/>
                <a:cs typeface="Tahoma"/>
                <a:sym typeface="Tahoma"/>
              </a:rPr>
              <a:t>Tiene que tener </a:t>
            </a:r>
            <a:endParaRPr b="1" i="0" sz="1400" u="none" cap="none" strike="noStrike">
              <a:solidFill>
                <a:srgbClr val="000000"/>
              </a:solidFill>
              <a:latin typeface="Arial"/>
              <a:ea typeface="Arial"/>
              <a:cs typeface="Arial"/>
              <a:sym typeface="Arial"/>
            </a:endParaRPr>
          </a:p>
        </p:txBody>
      </p:sp>
      <p:sp>
        <p:nvSpPr>
          <p:cNvPr id="321" name="Google Shape;321;p10"/>
          <p:cNvSpPr txBox="1"/>
          <p:nvPr/>
        </p:nvSpPr>
        <p:spPr>
          <a:xfrm>
            <a:off x="0" y="1563600"/>
            <a:ext cx="9906000" cy="2253300"/>
          </a:xfrm>
          <a:prstGeom prst="rect">
            <a:avLst/>
          </a:prstGeom>
          <a:noFill/>
          <a:ln>
            <a:noFill/>
          </a:ln>
        </p:spPr>
        <p:txBody>
          <a:bodyPr anchorCtr="0" anchor="t" bIns="91425" lIns="91425" spcFirstLastPara="1" rIns="91425" wrap="square" tIns="91425">
            <a:spAutoFit/>
          </a:bodyPr>
          <a:lstStyle/>
          <a:p>
            <a:pPr indent="-381000" lvl="0" marL="457200" marR="161290" rtl="0" algn="just">
              <a:lnSpc>
                <a:spcPct val="115000"/>
              </a:lnSpc>
              <a:spcBef>
                <a:spcPts val="0"/>
              </a:spcBef>
              <a:spcAft>
                <a:spcPts val="0"/>
              </a:spcAft>
              <a:buClr>
                <a:schemeClr val="dk1"/>
              </a:buClr>
              <a:buSzPts val="2400"/>
              <a:buFont typeface="Tahoma"/>
              <a:buAutoNum type="arabicPeriod" startAt="2"/>
            </a:pPr>
            <a:r>
              <a:rPr b="1" i="0" lang="es-ES" sz="2400" u="none" cap="none" strike="noStrike">
                <a:solidFill>
                  <a:schemeClr val="dk1"/>
                </a:solidFill>
                <a:highlight>
                  <a:srgbClr val="FFFF00"/>
                </a:highlight>
                <a:latin typeface="Tahoma"/>
                <a:ea typeface="Tahoma"/>
                <a:cs typeface="Tahoma"/>
                <a:sym typeface="Tahoma"/>
              </a:rPr>
              <a:t>Preciso</a:t>
            </a:r>
            <a:r>
              <a:rPr b="0" i="0" lang="es-ES" sz="2400" u="none" cap="none" strike="noStrike">
                <a:solidFill>
                  <a:schemeClr val="dk1"/>
                </a:solidFill>
                <a:highlight>
                  <a:srgbClr val="FFFF00"/>
                </a:highlight>
                <a:latin typeface="Tahoma"/>
                <a:ea typeface="Tahoma"/>
                <a:cs typeface="Tahoma"/>
                <a:sym typeface="Tahoma"/>
              </a:rPr>
              <a:t>:</a:t>
            </a:r>
            <a:r>
              <a:rPr b="0" i="0" lang="es-ES" sz="2400" u="none" cap="none" strike="noStrike">
                <a:solidFill>
                  <a:schemeClr val="dk1"/>
                </a:solidFill>
                <a:latin typeface="Tahoma"/>
                <a:ea typeface="Tahoma"/>
                <a:cs typeface="Tahoma"/>
                <a:sym typeface="Tahoma"/>
              </a:rPr>
              <a:t> cada paso en un algoritmo debe estar definido con precisión, esto es, la acción a seguir no debe ser ambigua, sino rigurosamente especificada. Considerando el ambiente en el que se trabaja, cada </a:t>
            </a:r>
            <a:r>
              <a:rPr b="1" i="0" lang="es-ES" sz="2400" u="none" cap="none" strike="noStrike">
                <a:solidFill>
                  <a:schemeClr val="dk1"/>
                </a:solidFill>
                <a:latin typeface="Tahoma"/>
                <a:ea typeface="Tahoma"/>
                <a:cs typeface="Tahoma"/>
                <a:sym typeface="Tahoma"/>
              </a:rPr>
              <a:t>acción primitiva</a:t>
            </a:r>
            <a:r>
              <a:rPr b="0" i="0" lang="es-ES" sz="2400" u="none" cap="none" strike="noStrike">
                <a:solidFill>
                  <a:schemeClr val="dk1"/>
                </a:solidFill>
                <a:latin typeface="Tahoma"/>
                <a:ea typeface="Tahoma"/>
                <a:cs typeface="Tahoma"/>
                <a:sym typeface="Tahoma"/>
              </a:rPr>
              <a:t> debe significar, una sola tarea, bien determinada y sin lugar a dudas. </a:t>
            </a:r>
            <a:endParaRPr b="0" i="0" sz="2400" u="none" cap="none" strike="noStrike">
              <a:solidFill>
                <a:schemeClr val="dk1"/>
              </a:solidFill>
              <a:latin typeface="Tahoma"/>
              <a:ea typeface="Tahoma"/>
              <a:cs typeface="Tahoma"/>
              <a:sym typeface="Tahoma"/>
            </a:endParaRPr>
          </a:p>
        </p:txBody>
      </p:sp>
      <p:sp>
        <p:nvSpPr>
          <p:cNvPr id="322" name="Google Shape;322;p10"/>
          <p:cNvSpPr txBox="1"/>
          <p:nvPr/>
        </p:nvSpPr>
        <p:spPr>
          <a:xfrm>
            <a:off x="0" y="3816900"/>
            <a:ext cx="9906000" cy="554100"/>
          </a:xfrm>
          <a:prstGeom prst="rect">
            <a:avLst/>
          </a:prstGeom>
          <a:noFill/>
          <a:ln>
            <a:noFill/>
          </a:ln>
        </p:spPr>
        <p:txBody>
          <a:bodyPr anchorCtr="0" anchor="t" bIns="91425" lIns="91425" spcFirstLastPara="1" rIns="91425" wrap="square" tIns="91425">
            <a:spAutoFit/>
          </a:bodyPr>
          <a:lstStyle/>
          <a:p>
            <a:pPr indent="-381000" lvl="0" marL="457200" marR="161290" rtl="0" algn="just">
              <a:lnSpc>
                <a:spcPct val="115000"/>
              </a:lnSpc>
              <a:spcBef>
                <a:spcPts val="0"/>
              </a:spcBef>
              <a:spcAft>
                <a:spcPts val="0"/>
              </a:spcAft>
              <a:buClr>
                <a:schemeClr val="dk1"/>
              </a:buClr>
              <a:buSzPts val="2400"/>
              <a:buFont typeface="Tahoma"/>
              <a:buAutoNum type="arabicPeriod" startAt="3"/>
            </a:pPr>
            <a:r>
              <a:rPr b="1" i="0" lang="es-ES" sz="2400" u="none" cap="none" strike="noStrike">
                <a:solidFill>
                  <a:schemeClr val="dk1"/>
                </a:solidFill>
                <a:highlight>
                  <a:srgbClr val="FFFF00"/>
                </a:highlight>
                <a:latin typeface="Tahoma"/>
                <a:ea typeface="Tahoma"/>
                <a:cs typeface="Tahoma"/>
                <a:sym typeface="Tahoma"/>
              </a:rPr>
              <a:t>Efectivo</a:t>
            </a:r>
            <a:r>
              <a:rPr b="0" i="0" lang="es-ES" sz="2400" u="none" cap="none" strike="noStrike">
                <a:solidFill>
                  <a:schemeClr val="dk1"/>
                </a:solidFill>
                <a:highlight>
                  <a:srgbClr val="FFFF00"/>
                </a:highlight>
                <a:latin typeface="Tahoma"/>
                <a:ea typeface="Tahoma"/>
                <a:cs typeface="Tahoma"/>
                <a:sym typeface="Tahoma"/>
              </a:rPr>
              <a:t>:</a:t>
            </a:r>
            <a:r>
              <a:rPr b="0" i="0" lang="es-ES" sz="2400" u="none" cap="none" strike="noStrike">
                <a:solidFill>
                  <a:schemeClr val="dk1"/>
                </a:solidFill>
                <a:latin typeface="Tahoma"/>
                <a:ea typeface="Tahoma"/>
                <a:cs typeface="Tahoma"/>
                <a:sym typeface="Tahoma"/>
              </a:rPr>
              <a:t> Un algoritmo debe llevar a la solución del problema.  </a:t>
            </a:r>
            <a:endParaRPr b="0" i="0" sz="1400" u="none" cap="none" strike="noStrike">
              <a:solidFill>
                <a:srgbClr val="000000"/>
              </a:solidFill>
              <a:latin typeface="Arial"/>
              <a:ea typeface="Arial"/>
              <a:cs typeface="Arial"/>
              <a:sym typeface="Arial"/>
            </a:endParaRPr>
          </a:p>
        </p:txBody>
      </p:sp>
      <p:sp>
        <p:nvSpPr>
          <p:cNvPr id="323" name="Google Shape;323;p10"/>
          <p:cNvSpPr txBox="1"/>
          <p:nvPr/>
        </p:nvSpPr>
        <p:spPr>
          <a:xfrm>
            <a:off x="2194900" y="5660400"/>
            <a:ext cx="7926000" cy="1302300"/>
          </a:xfrm>
          <a:prstGeom prst="rect">
            <a:avLst/>
          </a:prstGeom>
          <a:noFill/>
          <a:ln>
            <a:noFill/>
          </a:ln>
        </p:spPr>
        <p:txBody>
          <a:bodyPr anchorCtr="0" anchor="t" bIns="91425" lIns="91425" spcFirstLastPara="1" rIns="91425" wrap="square" tIns="91425">
            <a:spAutoFit/>
          </a:bodyPr>
          <a:lstStyle/>
          <a:p>
            <a:pPr indent="-368300" lvl="0" marL="457200" marR="161290" rtl="0" algn="just">
              <a:lnSpc>
                <a:spcPct val="115000"/>
              </a:lnSpc>
              <a:spcBef>
                <a:spcPts val="0"/>
              </a:spcBef>
              <a:spcAft>
                <a:spcPts val="0"/>
              </a:spcAft>
              <a:buClr>
                <a:schemeClr val="dk1"/>
              </a:buClr>
              <a:buSzPts val="2200"/>
              <a:buFont typeface="Tahoma"/>
              <a:buChar char="➢"/>
            </a:pPr>
            <a:r>
              <a:rPr b="1" i="0" lang="es-ES" sz="2200" u="none" cap="none" strike="noStrike">
                <a:solidFill>
                  <a:schemeClr val="dk1"/>
                </a:solidFill>
                <a:highlight>
                  <a:srgbClr val="B6D7A8"/>
                </a:highlight>
                <a:latin typeface="Tahoma"/>
                <a:ea typeface="Tahoma"/>
                <a:cs typeface="Tahoma"/>
                <a:sym typeface="Tahoma"/>
              </a:rPr>
              <a:t>Salida:</a:t>
            </a:r>
            <a:r>
              <a:rPr b="0" i="0" lang="es-ES" sz="2200" u="none" cap="none" strike="noStrike">
                <a:solidFill>
                  <a:schemeClr val="dk1"/>
                </a:solidFill>
                <a:latin typeface="Tahoma"/>
                <a:ea typeface="Tahoma"/>
                <a:cs typeface="Tahoma"/>
                <a:sym typeface="Tahoma"/>
              </a:rPr>
              <a:t> Todo algoritmo tiene </a:t>
            </a:r>
            <a:r>
              <a:rPr b="1" i="0" lang="es-ES" sz="2200" u="none" cap="none" strike="noStrike">
                <a:solidFill>
                  <a:schemeClr val="dk1"/>
                </a:solidFill>
                <a:latin typeface="Tahoma"/>
                <a:ea typeface="Tahoma"/>
                <a:cs typeface="Tahoma"/>
                <a:sym typeface="Tahoma"/>
              </a:rPr>
              <a:t>un fin</a:t>
            </a:r>
            <a:r>
              <a:rPr b="0" i="0" lang="es-ES" sz="2200" u="none" cap="none" strike="noStrike">
                <a:solidFill>
                  <a:schemeClr val="dk1"/>
                </a:solidFill>
                <a:latin typeface="Tahoma"/>
                <a:ea typeface="Tahoma"/>
                <a:cs typeface="Tahoma"/>
                <a:sym typeface="Tahoma"/>
              </a:rPr>
              <a:t>. La salida es un resultado que se obtiene al aplicar el algoritmo al conjunto de datos de entrada.</a:t>
            </a:r>
            <a:endParaRPr b="0" i="0" sz="22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20"/>
          <p:cNvSpPr/>
          <p:nvPr/>
        </p:nvSpPr>
        <p:spPr>
          <a:xfrm>
            <a:off x="5023150" y="4937875"/>
            <a:ext cx="296700" cy="541500"/>
          </a:xfrm>
          <a:prstGeom prst="up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0"/>
          <p:cNvSpPr/>
          <p:nvPr/>
        </p:nvSpPr>
        <p:spPr>
          <a:xfrm>
            <a:off x="169750" y="35575"/>
            <a:ext cx="5725200" cy="1119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dk1"/>
                </a:solidFill>
                <a:latin typeface="Tahoma"/>
                <a:ea typeface="Tahoma"/>
                <a:cs typeface="Tahoma"/>
                <a:sym typeface="Tahoma"/>
              </a:rPr>
              <a:t>¿Qué se considera ACCIÓN?</a:t>
            </a:r>
            <a:endParaRPr b="0" i="0" sz="2700" u="none" cap="none" strike="noStrike">
              <a:solidFill>
                <a:schemeClr val="dk1"/>
              </a:solidFill>
              <a:latin typeface="Tahoma"/>
              <a:ea typeface="Tahoma"/>
              <a:cs typeface="Tahoma"/>
              <a:sym typeface="Tahoma"/>
            </a:endParaRPr>
          </a:p>
        </p:txBody>
      </p:sp>
      <p:sp>
        <p:nvSpPr>
          <p:cNvPr id="330" name="Google Shape;330;p20"/>
          <p:cNvSpPr txBox="1"/>
          <p:nvPr/>
        </p:nvSpPr>
        <p:spPr>
          <a:xfrm>
            <a:off x="0" y="1810975"/>
            <a:ext cx="9906000" cy="1015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700"/>
              <a:buFont typeface="Arial"/>
              <a:buNone/>
            </a:pPr>
            <a:r>
              <a:rPr b="0" i="0" lang="es-ES" sz="2700" u="none" cap="none" strike="noStrike">
                <a:solidFill>
                  <a:schemeClr val="dk1"/>
                </a:solidFill>
                <a:latin typeface="Tahoma"/>
                <a:ea typeface="Tahoma"/>
                <a:cs typeface="Tahoma"/>
                <a:sym typeface="Tahoma"/>
              </a:rPr>
              <a:t>Una acción es </a:t>
            </a:r>
            <a:r>
              <a:rPr b="1" i="0" lang="es-ES" sz="2700" u="none" cap="none" strike="noStrike">
                <a:solidFill>
                  <a:schemeClr val="dk1"/>
                </a:solidFill>
                <a:latin typeface="Tahoma"/>
                <a:ea typeface="Tahoma"/>
                <a:cs typeface="Tahoma"/>
                <a:sym typeface="Tahoma"/>
              </a:rPr>
              <a:t>primitiva</a:t>
            </a:r>
            <a:r>
              <a:rPr b="0" i="0" lang="es-ES" sz="2700" u="none" cap="none" strike="noStrike">
                <a:solidFill>
                  <a:schemeClr val="dk1"/>
                </a:solidFill>
                <a:latin typeface="Tahoma"/>
                <a:ea typeface="Tahoma"/>
                <a:cs typeface="Tahoma"/>
                <a:sym typeface="Tahoma"/>
              </a:rPr>
              <a:t> si dicha acción pueda ser comprendida por el procesador sin mayor información adicional.</a:t>
            </a:r>
            <a:endParaRPr b="0" i="0" sz="2700" u="none" cap="none" strike="noStrike">
              <a:solidFill>
                <a:schemeClr val="dk1"/>
              </a:solidFill>
              <a:latin typeface="Tahoma"/>
              <a:ea typeface="Tahoma"/>
              <a:cs typeface="Tahoma"/>
              <a:sym typeface="Tahoma"/>
            </a:endParaRPr>
          </a:p>
        </p:txBody>
      </p:sp>
      <p:sp>
        <p:nvSpPr>
          <p:cNvPr id="331" name="Google Shape;331;p20"/>
          <p:cNvSpPr/>
          <p:nvPr/>
        </p:nvSpPr>
        <p:spPr>
          <a:xfrm>
            <a:off x="1414550" y="3470863"/>
            <a:ext cx="1446900" cy="1119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ES" sz="2100" u="none" cap="none" strike="noStrike">
                <a:solidFill>
                  <a:srgbClr val="000000"/>
                </a:solidFill>
                <a:latin typeface="Arial"/>
                <a:ea typeface="Arial"/>
                <a:cs typeface="Arial"/>
                <a:sym typeface="Arial"/>
              </a:rPr>
              <a:t>Datos de entrada</a:t>
            </a:r>
            <a:endParaRPr b="1" i="0" sz="2100" u="none" cap="none" strike="noStrike">
              <a:solidFill>
                <a:srgbClr val="000000"/>
              </a:solidFill>
              <a:latin typeface="Arial"/>
              <a:ea typeface="Arial"/>
              <a:cs typeface="Arial"/>
              <a:sym typeface="Arial"/>
            </a:endParaRPr>
          </a:p>
        </p:txBody>
      </p:sp>
      <p:sp>
        <p:nvSpPr>
          <p:cNvPr id="332" name="Google Shape;332;p20"/>
          <p:cNvSpPr/>
          <p:nvPr/>
        </p:nvSpPr>
        <p:spPr>
          <a:xfrm>
            <a:off x="7481550" y="3470875"/>
            <a:ext cx="1446900" cy="1119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ES" sz="2100" u="none" cap="none" strike="noStrike">
                <a:solidFill>
                  <a:srgbClr val="000000"/>
                </a:solidFill>
                <a:latin typeface="Arial"/>
                <a:ea typeface="Arial"/>
                <a:cs typeface="Arial"/>
                <a:sym typeface="Arial"/>
              </a:rPr>
              <a:t>Datos de salida</a:t>
            </a:r>
            <a:endParaRPr b="1" i="0" sz="2100" u="none" cap="none" strike="noStrike">
              <a:solidFill>
                <a:srgbClr val="000000"/>
              </a:solidFill>
              <a:latin typeface="Arial"/>
              <a:ea typeface="Arial"/>
              <a:cs typeface="Arial"/>
              <a:sym typeface="Arial"/>
            </a:endParaRPr>
          </a:p>
        </p:txBody>
      </p:sp>
      <p:sp>
        <p:nvSpPr>
          <p:cNvPr id="333" name="Google Shape;333;p20"/>
          <p:cNvSpPr/>
          <p:nvPr/>
        </p:nvSpPr>
        <p:spPr>
          <a:xfrm>
            <a:off x="3573775" y="5356675"/>
            <a:ext cx="3334800" cy="6630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ES" sz="2100" u="none" cap="none" strike="noStrike">
                <a:solidFill>
                  <a:srgbClr val="000000"/>
                </a:solidFill>
                <a:latin typeface="Arial"/>
                <a:ea typeface="Arial"/>
                <a:cs typeface="Arial"/>
                <a:sym typeface="Arial"/>
              </a:rPr>
              <a:t>Procesos/Acciones</a:t>
            </a:r>
            <a:endParaRPr b="1" i="0" sz="2100" u="none" cap="none" strike="noStrike">
              <a:solidFill>
                <a:srgbClr val="000000"/>
              </a:solidFill>
              <a:latin typeface="Arial"/>
              <a:ea typeface="Arial"/>
              <a:cs typeface="Arial"/>
              <a:sym typeface="Arial"/>
            </a:endParaRPr>
          </a:p>
        </p:txBody>
      </p:sp>
      <p:sp>
        <p:nvSpPr>
          <p:cNvPr id="334" name="Google Shape;334;p20"/>
          <p:cNvSpPr/>
          <p:nvPr/>
        </p:nvSpPr>
        <p:spPr>
          <a:xfrm>
            <a:off x="3434650" y="3122875"/>
            <a:ext cx="3473700" cy="1815000"/>
          </a:xfrm>
          <a:prstGeom prst="star12">
            <a:avLst>
              <a:gd fmla="val 37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ES" sz="2100" u="none" cap="none" strike="noStrike">
                <a:solidFill>
                  <a:srgbClr val="000000"/>
                </a:solidFill>
                <a:latin typeface="Arial"/>
                <a:ea typeface="Arial"/>
                <a:cs typeface="Arial"/>
                <a:sym typeface="Arial"/>
              </a:rPr>
              <a:t>ALGORITMO</a:t>
            </a:r>
            <a:endParaRPr b="1" i="0" sz="2100" u="none" cap="none" strike="noStrike">
              <a:solidFill>
                <a:srgbClr val="000000"/>
              </a:solidFill>
              <a:latin typeface="Arial"/>
              <a:ea typeface="Arial"/>
              <a:cs typeface="Arial"/>
              <a:sym typeface="Arial"/>
            </a:endParaRPr>
          </a:p>
        </p:txBody>
      </p:sp>
      <p:sp>
        <p:nvSpPr>
          <p:cNvPr id="335" name="Google Shape;335;p20"/>
          <p:cNvSpPr/>
          <p:nvPr/>
        </p:nvSpPr>
        <p:spPr>
          <a:xfrm rot="5400000">
            <a:off x="2983725" y="3759625"/>
            <a:ext cx="296700" cy="541500"/>
          </a:xfrm>
          <a:prstGeom prst="up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0"/>
          <p:cNvSpPr/>
          <p:nvPr/>
        </p:nvSpPr>
        <p:spPr>
          <a:xfrm rot="5400000">
            <a:off x="7030750" y="3759625"/>
            <a:ext cx="296700" cy="541500"/>
          </a:xfrm>
          <a:prstGeom prst="up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0"/>
          <p:cNvSpPr txBox="1"/>
          <p:nvPr/>
        </p:nvSpPr>
        <p:spPr>
          <a:xfrm>
            <a:off x="0" y="1080850"/>
            <a:ext cx="99060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chemeClr val="dk1"/>
                </a:solidFill>
                <a:latin typeface="Tahoma"/>
                <a:ea typeface="Tahoma"/>
                <a:cs typeface="Tahoma"/>
                <a:sym typeface="Tahoma"/>
              </a:rPr>
              <a:t>Es un </a:t>
            </a:r>
            <a:r>
              <a:rPr b="1" i="0" lang="es-ES" sz="2700" u="none" cap="none" strike="noStrike">
                <a:solidFill>
                  <a:schemeClr val="dk1"/>
                </a:solidFill>
                <a:latin typeface="Tahoma"/>
                <a:ea typeface="Tahoma"/>
                <a:cs typeface="Tahoma"/>
                <a:sym typeface="Tahoma"/>
              </a:rPr>
              <a:t>evento</a:t>
            </a:r>
            <a:r>
              <a:rPr b="0" i="0" lang="es-ES" sz="2700" u="none" cap="none" strike="noStrike">
                <a:solidFill>
                  <a:schemeClr val="dk1"/>
                </a:solidFill>
                <a:latin typeface="Tahoma"/>
                <a:ea typeface="Tahoma"/>
                <a:cs typeface="Tahoma"/>
                <a:sym typeface="Tahoma"/>
              </a:rPr>
              <a:t> que modifica al </a:t>
            </a:r>
            <a:r>
              <a:rPr b="1" i="0" lang="es-ES" sz="2700" u="none" cap="none" strike="noStrike">
                <a:solidFill>
                  <a:schemeClr val="dk1"/>
                </a:solidFill>
                <a:latin typeface="Tahoma"/>
                <a:ea typeface="Tahoma"/>
                <a:cs typeface="Tahoma"/>
                <a:sym typeface="Tahoma"/>
              </a:rPr>
              <a:t>ambiente</a:t>
            </a:r>
            <a:r>
              <a:rPr b="0" i="0" lang="es-ES" sz="2700" u="none" cap="none" strike="noStrike">
                <a:solidFill>
                  <a:schemeClr val="dk1"/>
                </a:solidFill>
                <a:latin typeface="Tahoma"/>
                <a:ea typeface="Tahoma"/>
                <a:cs typeface="Tahoma"/>
                <a:sym typeface="Tahoma"/>
              </a:rPr>
              <a:t> establecido.</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pic>
        <p:nvPicPr>
          <p:cNvPr id="342" name="Google Shape;342;g227ae5b0a1b_0_245"/>
          <p:cNvPicPr preferRelativeResize="0"/>
          <p:nvPr/>
        </p:nvPicPr>
        <p:blipFill rotWithShape="1">
          <a:blip r:embed="rId3">
            <a:alphaModFix/>
          </a:blip>
          <a:srcRect b="0" l="0" r="0" t="0"/>
          <a:stretch/>
        </p:blipFill>
        <p:spPr>
          <a:xfrm>
            <a:off x="8058821" y="4751625"/>
            <a:ext cx="1923375" cy="2224950"/>
          </a:xfrm>
          <a:prstGeom prst="rect">
            <a:avLst/>
          </a:prstGeom>
          <a:noFill/>
          <a:ln>
            <a:noFill/>
          </a:ln>
        </p:spPr>
      </p:pic>
      <p:sp>
        <p:nvSpPr>
          <p:cNvPr id="343" name="Google Shape;343;g227ae5b0a1b_0_245"/>
          <p:cNvSpPr/>
          <p:nvPr/>
        </p:nvSpPr>
        <p:spPr>
          <a:xfrm>
            <a:off x="76200" y="119375"/>
            <a:ext cx="9906000" cy="422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s-ES" sz="2400" u="sng" cap="none" strike="noStrike">
                <a:solidFill>
                  <a:schemeClr val="dk1"/>
                </a:solidFill>
                <a:latin typeface="Tahoma"/>
                <a:ea typeface="Tahoma"/>
                <a:cs typeface="Tahoma"/>
                <a:sym typeface="Tahoma"/>
              </a:rPr>
              <a:t>Problema:</a:t>
            </a:r>
            <a:r>
              <a:rPr b="0" i="0" lang="es-ES" sz="2400" u="none" cap="none" strike="noStrike">
                <a:solidFill>
                  <a:schemeClr val="dk1"/>
                </a:solidFill>
                <a:latin typeface="Tahoma"/>
                <a:ea typeface="Tahoma"/>
                <a:cs typeface="Tahoma"/>
                <a:sym typeface="Tahoma"/>
              </a:rPr>
              <a:t> realizar un cálculo aritmético.</a:t>
            </a:r>
            <a:br>
              <a:rPr b="0" i="0" lang="es-ES" sz="2400" u="none" cap="none" strike="noStrike">
                <a:solidFill>
                  <a:schemeClr val="dk1"/>
                </a:solidFill>
                <a:latin typeface="Tahoma"/>
                <a:ea typeface="Tahoma"/>
                <a:cs typeface="Tahoma"/>
                <a:sym typeface="Tahoma"/>
              </a:rPr>
            </a:br>
            <a:br>
              <a:rPr b="0" i="0" lang="es-ES" sz="2400" u="none" cap="none" strike="noStrike">
                <a:solidFill>
                  <a:schemeClr val="dk1"/>
                </a:solidFill>
                <a:latin typeface="Tahoma"/>
                <a:ea typeface="Tahoma"/>
                <a:cs typeface="Tahoma"/>
                <a:sym typeface="Tahoma"/>
              </a:rPr>
            </a:br>
            <a:r>
              <a:rPr b="1" i="0" lang="es-ES" sz="2400" u="sng" cap="none" strike="noStrike">
                <a:solidFill>
                  <a:schemeClr val="dk1"/>
                </a:solidFill>
                <a:latin typeface="Tahoma"/>
                <a:ea typeface="Tahoma"/>
                <a:cs typeface="Tahoma"/>
                <a:sym typeface="Tahoma"/>
              </a:rPr>
              <a:t>Enunciado</a:t>
            </a:r>
            <a:r>
              <a:rPr b="1" i="0" lang="es-ES" sz="2400" u="none" cap="none" strike="noStrike">
                <a:solidFill>
                  <a:schemeClr val="dk1"/>
                </a:solidFill>
                <a:latin typeface="Tahoma"/>
                <a:ea typeface="Tahoma"/>
                <a:cs typeface="Tahoma"/>
                <a:sym typeface="Tahoma"/>
              </a:rPr>
              <a:t>: </a:t>
            </a:r>
            <a:r>
              <a:rPr b="0" i="0" lang="es-ES" sz="2400" u="none" cap="none" strike="noStrike">
                <a:solidFill>
                  <a:schemeClr val="dk1"/>
                </a:solidFill>
                <a:latin typeface="Tahoma"/>
                <a:ea typeface="Tahoma"/>
                <a:cs typeface="Tahoma"/>
                <a:sym typeface="Tahoma"/>
              </a:rPr>
              <a:t>Escribir un algoritmo para calcular y mostrar el promedio de 3 números cualesquiera.</a:t>
            </a:r>
            <a:br>
              <a:rPr b="0" i="0" lang="es-ES" sz="2400" u="none" cap="none" strike="noStrike">
                <a:solidFill>
                  <a:schemeClr val="dk1"/>
                </a:solidFill>
                <a:latin typeface="Tahoma"/>
                <a:ea typeface="Tahoma"/>
                <a:cs typeface="Tahoma"/>
                <a:sym typeface="Tahoma"/>
              </a:rPr>
            </a:br>
            <a:br>
              <a:rPr b="0" i="0" lang="es-ES" sz="2400" u="none" cap="none" strike="noStrike">
                <a:solidFill>
                  <a:schemeClr val="dk1"/>
                </a:solidFill>
                <a:latin typeface="Tahoma"/>
                <a:ea typeface="Tahoma"/>
                <a:cs typeface="Tahoma"/>
                <a:sym typeface="Tahoma"/>
              </a:rPr>
            </a:br>
            <a:r>
              <a:rPr b="1" i="0" lang="es-ES" sz="2400" u="sng" cap="none" strike="noStrike">
                <a:solidFill>
                  <a:schemeClr val="dk1"/>
                </a:solidFill>
                <a:latin typeface="Tahoma"/>
                <a:ea typeface="Tahoma"/>
                <a:cs typeface="Tahoma"/>
                <a:sym typeface="Tahoma"/>
              </a:rPr>
              <a:t>Procesador</a:t>
            </a:r>
            <a:r>
              <a:rPr b="1" i="0" lang="es-ES" sz="2400" u="none" cap="none" strike="noStrike">
                <a:solidFill>
                  <a:schemeClr val="dk1"/>
                </a:solidFill>
                <a:latin typeface="Tahoma"/>
                <a:ea typeface="Tahoma"/>
                <a:cs typeface="Tahoma"/>
                <a:sym typeface="Tahoma"/>
              </a:rPr>
              <a:t>: </a:t>
            </a:r>
            <a:r>
              <a:rPr b="0" i="0" lang="es-ES" sz="2400" u="none" cap="none" strike="noStrike">
                <a:solidFill>
                  <a:schemeClr val="dk1"/>
                </a:solidFill>
                <a:latin typeface="Tahoma"/>
                <a:ea typeface="Tahoma"/>
                <a:cs typeface="Tahoma"/>
                <a:sym typeface="Tahoma"/>
              </a:rPr>
              <a:t>la computadora.</a:t>
            </a:r>
            <a:br>
              <a:rPr b="0" i="0" lang="es-ES" sz="2400" u="none" cap="none" strike="noStrike">
                <a:solidFill>
                  <a:schemeClr val="dk1"/>
                </a:solidFill>
                <a:latin typeface="Tahoma"/>
                <a:ea typeface="Tahoma"/>
                <a:cs typeface="Tahoma"/>
                <a:sym typeface="Tahoma"/>
              </a:rPr>
            </a:br>
            <a:br>
              <a:rPr b="0" i="0" lang="es-ES" sz="2400" u="none" cap="none" strike="noStrike">
                <a:solidFill>
                  <a:schemeClr val="dk1"/>
                </a:solidFill>
                <a:latin typeface="Tahoma"/>
                <a:ea typeface="Tahoma"/>
                <a:cs typeface="Tahoma"/>
                <a:sym typeface="Tahoma"/>
              </a:rPr>
            </a:br>
            <a:r>
              <a:rPr b="1" i="0" lang="es-ES" sz="2400" u="sng" cap="none" strike="noStrike">
                <a:solidFill>
                  <a:schemeClr val="dk1"/>
                </a:solidFill>
                <a:latin typeface="Tahoma"/>
                <a:ea typeface="Tahoma"/>
                <a:cs typeface="Tahoma"/>
                <a:sym typeface="Tahoma"/>
              </a:rPr>
              <a:t>Ambiente:</a:t>
            </a:r>
            <a:r>
              <a:rPr b="0" i="0" lang="es-ES" sz="2400" u="none" cap="none" strike="noStrike">
                <a:solidFill>
                  <a:schemeClr val="dk1"/>
                </a:solidFill>
                <a:latin typeface="Tahoma"/>
                <a:ea typeface="Tahoma"/>
                <a:cs typeface="Tahoma"/>
                <a:sym typeface="Tahoma"/>
              </a:rPr>
              <a:t> los 3 números y el promedio.</a:t>
            </a:r>
            <a:endParaRPr b="0" i="0" sz="2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br>
              <a:rPr b="0" i="0" lang="es-ES" sz="2400" u="none" cap="none" strike="noStrike">
                <a:solidFill>
                  <a:schemeClr val="dk1"/>
                </a:solidFill>
                <a:latin typeface="Tahoma"/>
                <a:ea typeface="Tahoma"/>
                <a:cs typeface="Tahoma"/>
                <a:sym typeface="Tahoma"/>
              </a:rPr>
            </a:br>
            <a:r>
              <a:rPr b="1" i="0" lang="es-ES" sz="2400" u="sng" cap="none" strike="noStrike">
                <a:solidFill>
                  <a:schemeClr val="dk1"/>
                </a:solidFill>
                <a:latin typeface="Tahoma"/>
                <a:ea typeface="Tahoma"/>
                <a:cs typeface="Tahoma"/>
                <a:sym typeface="Tahoma"/>
              </a:rPr>
              <a:t>Algoritmo</a:t>
            </a:r>
            <a:r>
              <a:rPr b="1" i="0" lang="es-ES" sz="2400" u="none" cap="none" strike="noStrike">
                <a:solidFill>
                  <a:schemeClr val="dk1"/>
                </a:solidFill>
                <a:latin typeface="Tahoma"/>
                <a:ea typeface="Tahoma"/>
                <a:cs typeface="Tahoma"/>
                <a:sym typeface="Tahoma"/>
              </a:rPr>
              <a:t>:</a:t>
            </a:r>
            <a:r>
              <a:rPr b="0" i="0" lang="es-ES" sz="2400" u="none" cap="none" strike="noStrike">
                <a:solidFill>
                  <a:schemeClr val="dk1"/>
                </a:solidFill>
                <a:latin typeface="Tahoma"/>
                <a:ea typeface="Tahoma"/>
                <a:cs typeface="Tahoma"/>
                <a:sym typeface="Tahoma"/>
              </a:rPr>
              <a:t> </a:t>
            </a:r>
            <a:endParaRPr b="0" i="0" sz="2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ahoma"/>
              <a:ea typeface="Tahoma"/>
              <a:cs typeface="Tahoma"/>
              <a:sym typeface="Tahoma"/>
            </a:endParaRPr>
          </a:p>
        </p:txBody>
      </p:sp>
      <p:sp>
        <p:nvSpPr>
          <p:cNvPr id="344" name="Google Shape;344;g227ae5b0a1b_0_245"/>
          <p:cNvSpPr txBox="1"/>
          <p:nvPr/>
        </p:nvSpPr>
        <p:spPr>
          <a:xfrm>
            <a:off x="1783025" y="3307975"/>
            <a:ext cx="66135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s-ES" sz="2000" u="none" cap="none" strike="noStrike">
                <a:solidFill>
                  <a:srgbClr val="FF0000"/>
                </a:solidFill>
                <a:latin typeface="Tahoma"/>
                <a:ea typeface="Tahoma"/>
                <a:cs typeface="Tahoma"/>
                <a:sym typeface="Tahoma"/>
              </a:rPr>
              <a:t>Inicio</a:t>
            </a:r>
            <a:endParaRPr b="0" i="0" sz="2000" u="none" cap="none" strike="noStrik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es-ES" sz="2000" u="none" cap="none" strike="noStrike">
                <a:solidFill>
                  <a:srgbClr val="FF0000"/>
                </a:solidFill>
                <a:latin typeface="Tahoma"/>
                <a:ea typeface="Tahoma"/>
                <a:cs typeface="Tahoma"/>
                <a:sym typeface="Tahoma"/>
              </a:rPr>
              <a:t>    Definir num1, num2, num3, prom de tipo reales</a:t>
            </a:r>
            <a:endParaRPr b="0" i="0" sz="2000" u="none" cap="none" strike="noStrik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es-ES" sz="2000" u="none" cap="none" strike="noStrike">
                <a:solidFill>
                  <a:srgbClr val="FF0000"/>
                </a:solidFill>
                <a:latin typeface="Tahoma"/>
                <a:ea typeface="Tahoma"/>
                <a:cs typeface="Tahoma"/>
                <a:sym typeface="Tahoma"/>
              </a:rPr>
              <a:t>    Escribir "Ingrese el primer número:"</a:t>
            </a:r>
            <a:endParaRPr b="0" i="0" sz="2000" u="none" cap="none" strike="noStrik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es-ES" sz="2000" u="none" cap="none" strike="noStrike">
                <a:solidFill>
                  <a:srgbClr val="FF0000"/>
                </a:solidFill>
                <a:latin typeface="Tahoma"/>
                <a:ea typeface="Tahoma"/>
                <a:cs typeface="Tahoma"/>
                <a:sym typeface="Tahoma"/>
              </a:rPr>
              <a:t>    Leer num1</a:t>
            </a:r>
            <a:endParaRPr b="0" i="0" sz="2000" u="none" cap="none" strike="noStrik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es-ES" sz="2000" u="none" cap="none" strike="noStrike">
                <a:solidFill>
                  <a:srgbClr val="FF0000"/>
                </a:solidFill>
                <a:latin typeface="Tahoma"/>
                <a:ea typeface="Tahoma"/>
                <a:cs typeface="Tahoma"/>
                <a:sym typeface="Tahoma"/>
              </a:rPr>
              <a:t>    Escribir "Ingrese el segundo número:"</a:t>
            </a:r>
            <a:endParaRPr b="0" i="0" sz="2000" u="none" cap="none" strike="noStrike">
              <a:solidFill>
                <a:srgbClr val="FF0000"/>
              </a:solidFill>
              <a:latin typeface="Tahoma"/>
              <a:ea typeface="Tahoma"/>
              <a:cs typeface="Tahoma"/>
              <a:sym typeface="Tahoma"/>
            </a:endParaRPr>
          </a:p>
          <a:p>
            <a:pPr indent="0" lvl="0" marL="0" rtl="0" algn="l">
              <a:spcBef>
                <a:spcPts val="0"/>
              </a:spcBef>
              <a:spcAft>
                <a:spcPts val="0"/>
              </a:spcAft>
              <a:buClr>
                <a:schemeClr val="dk1"/>
              </a:buClr>
              <a:buSzPts val="2400"/>
              <a:buFont typeface="Arial"/>
              <a:buNone/>
            </a:pPr>
            <a:r>
              <a:rPr lang="es-ES" sz="2000">
                <a:solidFill>
                  <a:srgbClr val="FF0000"/>
                </a:solidFill>
                <a:latin typeface="Tahoma"/>
                <a:ea typeface="Tahoma"/>
                <a:cs typeface="Tahoma"/>
                <a:sym typeface="Tahoma"/>
              </a:rPr>
              <a:t>    </a:t>
            </a:r>
            <a:r>
              <a:rPr lang="es-ES" sz="2000">
                <a:solidFill>
                  <a:srgbClr val="FF0000"/>
                </a:solidFill>
                <a:latin typeface="Tahoma"/>
                <a:ea typeface="Tahoma"/>
                <a:cs typeface="Tahoma"/>
                <a:sym typeface="Tahoma"/>
              </a:rPr>
              <a:t>Leer num2</a:t>
            </a:r>
            <a:endParaRPr sz="2000">
              <a:solidFill>
                <a:srgbClr val="FF0000"/>
              </a:solidFill>
              <a:latin typeface="Tahoma"/>
              <a:ea typeface="Tahoma"/>
              <a:cs typeface="Tahoma"/>
              <a:sym typeface="Tahoma"/>
            </a:endParaRPr>
          </a:p>
          <a:p>
            <a:pPr indent="0" lvl="0" marL="0" rtl="0" algn="l">
              <a:spcBef>
                <a:spcPts val="0"/>
              </a:spcBef>
              <a:spcAft>
                <a:spcPts val="0"/>
              </a:spcAft>
              <a:buClr>
                <a:schemeClr val="dk1"/>
              </a:buClr>
              <a:buSzPts val="2400"/>
              <a:buFont typeface="Arial"/>
              <a:buNone/>
            </a:pPr>
            <a:r>
              <a:rPr lang="es-ES" sz="2000">
                <a:solidFill>
                  <a:srgbClr val="FF0000"/>
                </a:solidFill>
                <a:latin typeface="Tahoma"/>
                <a:ea typeface="Tahoma"/>
                <a:cs typeface="Tahoma"/>
                <a:sym typeface="Tahoma"/>
              </a:rPr>
              <a:t>    Escribir "Ingrese el tercer número:"</a:t>
            </a:r>
            <a:endParaRPr sz="2000">
              <a:solidFill>
                <a:srgbClr val="FF0000"/>
              </a:solidFill>
              <a:latin typeface="Tahoma"/>
              <a:ea typeface="Tahoma"/>
              <a:cs typeface="Tahoma"/>
              <a:sym typeface="Tahoma"/>
            </a:endParaRPr>
          </a:p>
          <a:p>
            <a:pPr indent="0" lvl="0" marL="0" rtl="0" algn="l">
              <a:spcBef>
                <a:spcPts val="0"/>
              </a:spcBef>
              <a:spcAft>
                <a:spcPts val="0"/>
              </a:spcAft>
              <a:buClr>
                <a:schemeClr val="dk1"/>
              </a:buClr>
              <a:buSzPts val="2400"/>
              <a:buFont typeface="Arial"/>
              <a:buNone/>
            </a:pPr>
            <a:r>
              <a:rPr lang="es-ES" sz="2000">
                <a:solidFill>
                  <a:srgbClr val="FF0000"/>
                </a:solidFill>
                <a:latin typeface="Tahoma"/>
                <a:ea typeface="Tahoma"/>
                <a:cs typeface="Tahoma"/>
                <a:sym typeface="Tahoma"/>
              </a:rPr>
              <a:t>    Leer num3</a:t>
            </a:r>
            <a:endParaRPr sz="2000">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2400"/>
              <a:buFont typeface="Arial"/>
              <a:buNone/>
            </a:pPr>
            <a:r>
              <a:rPr b="0" i="0" lang="es-ES" sz="2000" u="none" cap="none" strike="noStrike">
                <a:solidFill>
                  <a:srgbClr val="FF0000"/>
                </a:solidFill>
                <a:latin typeface="Tahoma"/>
                <a:ea typeface="Tahoma"/>
                <a:cs typeface="Tahoma"/>
                <a:sym typeface="Tahoma"/>
              </a:rPr>
              <a:t>    prom = (num1 + num2 + num3) / 3</a:t>
            </a:r>
            <a:endParaRPr b="0" i="0" sz="2000" u="none" cap="none" strike="noStrik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es-ES" sz="2000" u="none" cap="none" strike="noStrike">
                <a:solidFill>
                  <a:srgbClr val="FF0000"/>
                </a:solidFill>
                <a:latin typeface="Tahoma"/>
                <a:ea typeface="Tahoma"/>
                <a:cs typeface="Tahoma"/>
                <a:sym typeface="Tahoma"/>
              </a:rPr>
              <a:t>    Escribir "El promedio es:", prom</a:t>
            </a:r>
            <a:endParaRPr b="0" i="0" sz="2000" u="none" cap="none" strike="noStrik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rPr b="0" i="0" lang="es-ES" sz="2000" u="none" cap="none" strike="noStrike">
                <a:solidFill>
                  <a:srgbClr val="FF0000"/>
                </a:solidFill>
                <a:latin typeface="Tahoma"/>
                <a:ea typeface="Tahoma"/>
                <a:cs typeface="Tahoma"/>
                <a:sym typeface="Tahoma"/>
              </a:rPr>
              <a:t>Fin</a:t>
            </a:r>
            <a:endParaRPr b="0" i="0" sz="2000" u="none" cap="none" strike="noStrike">
              <a:solidFill>
                <a:srgbClr val="FF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400"/>
              <a:buFont typeface="Arial"/>
              <a:buNone/>
            </a:pPr>
            <a:r>
              <a:t/>
            </a:r>
            <a:endParaRPr b="0" i="0" sz="2000" u="none" cap="none" strike="noStrike">
              <a:solidFill>
                <a:srgbClr val="FF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426b35443e_0_128"/>
          <p:cNvSpPr txBox="1"/>
          <p:nvPr/>
        </p:nvSpPr>
        <p:spPr>
          <a:xfrm>
            <a:off x="141899" y="1488350"/>
            <a:ext cx="9622200" cy="4279200"/>
          </a:xfrm>
          <a:prstGeom prst="rect">
            <a:avLst/>
          </a:prstGeom>
          <a:noFill/>
          <a:ln>
            <a:noFill/>
          </a:ln>
        </p:spPr>
        <p:txBody>
          <a:bodyPr anchorCtr="0" anchor="t" bIns="0" lIns="0" spcFirstLastPara="1" rIns="0" wrap="square" tIns="45700">
            <a:spAutoFit/>
          </a:bodyPr>
          <a:lstStyle/>
          <a:p>
            <a:pPr indent="0" lvl="0" marL="0" marR="161290" rtl="0" algn="just">
              <a:lnSpc>
                <a:spcPct val="115000"/>
              </a:lnSpc>
              <a:spcBef>
                <a:spcPts val="0"/>
              </a:spcBef>
              <a:spcAft>
                <a:spcPts val="0"/>
              </a:spcAft>
              <a:buClr>
                <a:srgbClr val="000000"/>
              </a:buClr>
              <a:buSzPts val="2200"/>
              <a:buFont typeface="Arial"/>
              <a:buNone/>
            </a:pPr>
            <a:r>
              <a:rPr b="0" i="0" lang="es-ES" sz="2200" u="none" cap="none" strike="noStrike">
                <a:solidFill>
                  <a:srgbClr val="000000"/>
                </a:solidFill>
                <a:latin typeface="Tahoma"/>
                <a:ea typeface="Tahoma"/>
                <a:cs typeface="Tahoma"/>
                <a:sym typeface="Tahoma"/>
              </a:rPr>
              <a:t> La </a:t>
            </a:r>
            <a:r>
              <a:rPr b="1" i="0" lang="es-ES" sz="2200" u="none" cap="none" strike="noStrike">
                <a:solidFill>
                  <a:srgbClr val="000000"/>
                </a:solidFill>
                <a:latin typeface="Tahoma"/>
                <a:ea typeface="Tahoma"/>
                <a:cs typeface="Tahoma"/>
                <a:sym typeface="Tahoma"/>
              </a:rPr>
              <a:t>ejecución de un algoritmo</a:t>
            </a:r>
            <a:r>
              <a:rPr b="0" i="0" lang="es-ES" sz="2200" u="none" cap="none" strike="noStrike">
                <a:solidFill>
                  <a:srgbClr val="000000"/>
                </a:solidFill>
                <a:latin typeface="Tahoma"/>
                <a:ea typeface="Tahoma"/>
                <a:cs typeface="Tahoma"/>
                <a:sym typeface="Tahoma"/>
              </a:rPr>
              <a:t> es el proceso de seguir paso a paso todas las instrucciones definidas en el mismo, transformando los datos de entrada en los resultados deseados. Es decir, es la puesta en práctica del algoritmo para resolver un problema de forma sistemática y ordenada.</a:t>
            </a:r>
            <a:endParaRPr b="0" i="0" sz="2200" u="none" cap="none" strike="noStrike">
              <a:solidFill>
                <a:srgbClr val="000000"/>
              </a:solidFill>
              <a:latin typeface="Tahoma"/>
              <a:ea typeface="Tahoma"/>
              <a:cs typeface="Tahoma"/>
              <a:sym typeface="Tahoma"/>
            </a:endParaRPr>
          </a:p>
          <a:p>
            <a:pPr indent="0" lvl="0" marL="0" marR="161290" rtl="0" algn="just">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Tahoma"/>
              <a:ea typeface="Tahoma"/>
              <a:cs typeface="Tahoma"/>
              <a:sym typeface="Tahoma"/>
            </a:endParaRPr>
          </a:p>
          <a:p>
            <a:pPr indent="0" lvl="0" marL="0" marR="161290" rtl="0" algn="just">
              <a:lnSpc>
                <a:spcPct val="115000"/>
              </a:lnSpc>
              <a:spcBef>
                <a:spcPts val="0"/>
              </a:spcBef>
              <a:spcAft>
                <a:spcPts val="0"/>
              </a:spcAft>
              <a:buClr>
                <a:srgbClr val="000000"/>
              </a:buClr>
              <a:buSzPts val="2200"/>
              <a:buFont typeface="Arial"/>
              <a:buNone/>
            </a:pPr>
            <a:r>
              <a:rPr b="0" i="0" lang="es-ES" sz="2200" u="none" cap="none" strike="noStrike">
                <a:solidFill>
                  <a:srgbClr val="000000"/>
                </a:solidFill>
                <a:latin typeface="Tahoma"/>
                <a:ea typeface="Tahoma"/>
                <a:cs typeface="Tahoma"/>
                <a:sym typeface="Tahoma"/>
              </a:rPr>
              <a:t>Al hacerlo, podemos encontrar y corregir errores, como usar datos incorrectos o seguir un orden equivocado.</a:t>
            </a:r>
            <a:endParaRPr b="0" i="0" sz="2200" u="none" cap="none" strike="noStrike">
              <a:solidFill>
                <a:srgbClr val="000000"/>
              </a:solidFill>
              <a:latin typeface="Tahoma"/>
              <a:ea typeface="Tahoma"/>
              <a:cs typeface="Tahoma"/>
              <a:sym typeface="Tahoma"/>
            </a:endParaRPr>
          </a:p>
          <a:p>
            <a:pPr indent="0" lvl="0" marL="0" marR="161290" rtl="0" algn="just">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Tahoma"/>
              <a:ea typeface="Tahoma"/>
              <a:cs typeface="Tahoma"/>
              <a:sym typeface="Tahoma"/>
            </a:endParaRPr>
          </a:p>
          <a:p>
            <a:pPr indent="0" lvl="0" marL="0" marR="161290" rtl="0" algn="just">
              <a:lnSpc>
                <a:spcPct val="115000"/>
              </a:lnSpc>
              <a:spcBef>
                <a:spcPts val="0"/>
              </a:spcBef>
              <a:spcAft>
                <a:spcPts val="0"/>
              </a:spcAft>
              <a:buClr>
                <a:srgbClr val="000000"/>
              </a:buClr>
              <a:buSzPts val="2200"/>
              <a:buFont typeface="Arial"/>
              <a:buNone/>
            </a:pPr>
            <a:r>
              <a:rPr b="0" i="0" lang="es-ES" sz="2200" u="none" cap="none" strike="noStrike">
                <a:solidFill>
                  <a:srgbClr val="000000"/>
                </a:solidFill>
                <a:latin typeface="Tahoma"/>
                <a:ea typeface="Tahoma"/>
                <a:cs typeface="Tahoma"/>
                <a:sym typeface="Tahoma"/>
              </a:rPr>
              <a:t>En resumen, la </a:t>
            </a:r>
            <a:r>
              <a:rPr b="1" i="0" lang="es-ES" sz="2200" u="none" cap="none" strike="noStrike">
                <a:solidFill>
                  <a:srgbClr val="000000"/>
                </a:solidFill>
                <a:latin typeface="Tahoma"/>
                <a:ea typeface="Tahoma"/>
                <a:cs typeface="Tahoma"/>
                <a:sym typeface="Tahoma"/>
              </a:rPr>
              <a:t>ejecución de un algoritmo</a:t>
            </a:r>
            <a:r>
              <a:rPr b="0" i="0" lang="es-ES" sz="2200" u="none" cap="none" strike="noStrike">
                <a:solidFill>
                  <a:srgbClr val="000000"/>
                </a:solidFill>
                <a:latin typeface="Tahoma"/>
                <a:ea typeface="Tahoma"/>
                <a:cs typeface="Tahoma"/>
                <a:sym typeface="Tahoma"/>
              </a:rPr>
              <a:t> permite detectar y corregir errores, lo que es fundamental para garantizar la precisión en cualquier tarea o proceso automatizado.</a:t>
            </a:r>
            <a:endParaRPr b="0" i="0" sz="2200" u="none" cap="none" strike="noStrike">
              <a:solidFill>
                <a:srgbClr val="000000"/>
              </a:solidFill>
              <a:latin typeface="Tahoma"/>
              <a:ea typeface="Tahoma"/>
              <a:cs typeface="Tahoma"/>
              <a:sym typeface="Tahoma"/>
            </a:endParaRPr>
          </a:p>
        </p:txBody>
      </p:sp>
      <p:sp>
        <p:nvSpPr>
          <p:cNvPr id="350" name="Google Shape;350;g3426b35443e_0_128"/>
          <p:cNvSpPr txBox="1"/>
          <p:nvPr/>
        </p:nvSpPr>
        <p:spPr>
          <a:xfrm>
            <a:off x="141900" y="216225"/>
            <a:ext cx="9688200" cy="1293000"/>
          </a:xfrm>
          <a:prstGeom prst="rect">
            <a:avLst/>
          </a:prstGeom>
          <a:noFill/>
          <a:ln>
            <a:noFill/>
          </a:ln>
        </p:spPr>
        <p:txBody>
          <a:bodyPr anchorCtr="0" anchor="t" bIns="91425" lIns="91425" spcFirstLastPara="1" rIns="91425" wrap="square" tIns="91425">
            <a:spAutoFit/>
          </a:bodyPr>
          <a:lstStyle/>
          <a:p>
            <a:pPr indent="0" lvl="0" marL="0" marR="161290" rtl="0" algn="ctr">
              <a:lnSpc>
                <a:spcPct val="100000"/>
              </a:lnSpc>
              <a:spcBef>
                <a:spcPts val="0"/>
              </a:spcBef>
              <a:spcAft>
                <a:spcPts val="0"/>
              </a:spcAft>
              <a:buClr>
                <a:srgbClr val="000000"/>
              </a:buClr>
              <a:buSzPts val="2400"/>
              <a:buFont typeface="Arial"/>
              <a:buNone/>
            </a:pPr>
            <a:r>
              <a:rPr b="1" i="0" lang="es-ES" sz="2400" u="none" cap="none" strike="noStrike">
                <a:solidFill>
                  <a:schemeClr val="dk1"/>
                </a:solidFill>
                <a:latin typeface="Tahoma"/>
                <a:ea typeface="Tahoma"/>
                <a:cs typeface="Tahoma"/>
                <a:sym typeface="Tahoma"/>
              </a:rPr>
              <a:t>¿Cómo saber si un algoritmo resuelve el enunciado? </a:t>
            </a:r>
            <a:endParaRPr b="1" i="0" sz="2400" u="none" cap="none" strike="noStrike">
              <a:solidFill>
                <a:schemeClr val="dk1"/>
              </a:solidFill>
              <a:latin typeface="Tahoma"/>
              <a:ea typeface="Tahoma"/>
              <a:cs typeface="Tahoma"/>
              <a:sym typeface="Tahoma"/>
            </a:endParaRPr>
          </a:p>
          <a:p>
            <a:pPr indent="0" lvl="0" marL="0" marR="161290" rtl="0" algn="ctr">
              <a:lnSpc>
                <a:spcPct val="100000"/>
              </a:lnSpc>
              <a:spcBef>
                <a:spcPts val="0"/>
              </a:spcBef>
              <a:spcAft>
                <a:spcPts val="0"/>
              </a:spcAft>
              <a:buClr>
                <a:srgbClr val="000000"/>
              </a:buClr>
              <a:buSzPts val="2400"/>
              <a:buFont typeface="Arial"/>
              <a:buNone/>
            </a:pPr>
            <a:r>
              <a:rPr b="1" i="0" lang="es-ES" sz="2400" u="none" cap="none" strike="noStrike">
                <a:solidFill>
                  <a:schemeClr val="dk1"/>
                </a:solidFill>
                <a:latin typeface="Tahoma"/>
                <a:ea typeface="Tahoma"/>
                <a:cs typeface="Tahoma"/>
                <a:sym typeface="Tahoma"/>
              </a:rPr>
              <a:t>Es decir, llega a la salida esperada.</a:t>
            </a:r>
            <a:endParaRPr b="1" i="0" sz="2400" u="none" cap="none" strike="noStrike">
              <a:solidFill>
                <a:schemeClr val="dk1"/>
              </a:solidFill>
              <a:latin typeface="Tahoma"/>
              <a:ea typeface="Tahoma"/>
              <a:cs typeface="Tahoma"/>
              <a:sym typeface="Tahoma"/>
            </a:endParaRPr>
          </a:p>
          <a:p>
            <a:pPr indent="0" lvl="0" marL="0" marR="16129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grpSp>
        <p:nvGrpSpPr>
          <p:cNvPr id="355" name="Google Shape;355;g227ae5b0a1b_0_157"/>
          <p:cNvGrpSpPr/>
          <p:nvPr/>
        </p:nvGrpSpPr>
        <p:grpSpPr>
          <a:xfrm>
            <a:off x="5084025" y="4647558"/>
            <a:ext cx="2860849" cy="225388"/>
            <a:chOff x="3132234" y="3953578"/>
            <a:chExt cx="2640865" cy="208057"/>
          </a:xfrm>
        </p:grpSpPr>
        <p:sp>
          <p:nvSpPr>
            <p:cNvPr id="356" name="Google Shape;356;g227ae5b0a1b_0_157"/>
            <p:cNvSpPr/>
            <p:nvPr/>
          </p:nvSpPr>
          <p:spPr>
            <a:xfrm>
              <a:off x="3132234" y="3953578"/>
              <a:ext cx="2609850" cy="175895"/>
            </a:xfrm>
            <a:custGeom>
              <a:rect b="b" l="l" r="r" t="t"/>
              <a:pathLst>
                <a:path extrusionOk="0" h="175895" w="2609850">
                  <a:moveTo>
                    <a:pt x="0" y="175418"/>
                  </a:moveTo>
                  <a:lnTo>
                    <a:pt x="255587" y="111124"/>
                  </a:lnTo>
                  <a:lnTo>
                    <a:pt x="520700" y="54768"/>
                  </a:lnTo>
                  <a:lnTo>
                    <a:pt x="659606" y="32543"/>
                  </a:lnTo>
                  <a:lnTo>
                    <a:pt x="804862" y="15081"/>
                  </a:lnTo>
                  <a:lnTo>
                    <a:pt x="957262" y="3968"/>
                  </a:lnTo>
                  <a:lnTo>
                    <a:pt x="1117599" y="0"/>
                  </a:lnTo>
                  <a:lnTo>
                    <a:pt x="1287462" y="3968"/>
                  </a:lnTo>
                  <a:lnTo>
                    <a:pt x="1465262" y="15081"/>
                  </a:lnTo>
                  <a:lnTo>
                    <a:pt x="1650205" y="32543"/>
                  </a:lnTo>
                  <a:lnTo>
                    <a:pt x="1841499" y="54768"/>
                  </a:lnTo>
                  <a:lnTo>
                    <a:pt x="2235993" y="111124"/>
                  </a:lnTo>
                  <a:lnTo>
                    <a:pt x="2609449" y="170438"/>
                  </a:lnTo>
                </a:path>
              </a:pathLst>
            </a:custGeom>
            <a:noFill/>
            <a:ln cap="flat" cmpd="sng" w="317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sp>
          <p:nvSpPr>
            <p:cNvPr id="357" name="Google Shape;357;g227ae5b0a1b_0_157"/>
            <p:cNvSpPr/>
            <p:nvPr/>
          </p:nvSpPr>
          <p:spPr>
            <a:xfrm>
              <a:off x="5671499" y="4067021"/>
              <a:ext cx="101600" cy="94614"/>
            </a:xfrm>
            <a:custGeom>
              <a:rect b="b" l="l" r="r" t="t"/>
              <a:pathLst>
                <a:path extrusionOk="0" h="94614" w="101600">
                  <a:moveTo>
                    <a:pt x="14940" y="0"/>
                  </a:moveTo>
                  <a:lnTo>
                    <a:pt x="0" y="94070"/>
                  </a:lnTo>
                  <a:lnTo>
                    <a:pt x="101541" y="61976"/>
                  </a:lnTo>
                  <a:lnTo>
                    <a:pt x="1494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grpSp>
      <p:sp>
        <p:nvSpPr>
          <p:cNvPr id="358" name="Google Shape;358;g227ae5b0a1b_0_157"/>
          <p:cNvSpPr txBox="1"/>
          <p:nvPr/>
        </p:nvSpPr>
        <p:spPr>
          <a:xfrm>
            <a:off x="0" y="268150"/>
            <a:ext cx="9906000" cy="523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200"/>
              <a:buFont typeface="Arial"/>
              <a:buNone/>
            </a:pPr>
            <a:r>
              <a:rPr b="0" i="0" lang="es-ES" sz="2200" u="none" cap="none" strike="noStrike">
                <a:solidFill>
                  <a:schemeClr val="dk1"/>
                </a:solidFill>
                <a:latin typeface="Tahoma"/>
                <a:ea typeface="Tahoma"/>
                <a:cs typeface="Tahoma"/>
                <a:sym typeface="Tahoma"/>
              </a:rPr>
              <a:t>Para definir un algoritmo en la materia:</a:t>
            </a:r>
            <a:endParaRPr b="0" i="0" sz="900" u="none" cap="none" strike="noStrike">
              <a:solidFill>
                <a:srgbClr val="000000"/>
              </a:solidFill>
              <a:latin typeface="Arial"/>
              <a:ea typeface="Arial"/>
              <a:cs typeface="Arial"/>
              <a:sym typeface="Arial"/>
            </a:endParaRPr>
          </a:p>
        </p:txBody>
      </p:sp>
      <p:sp>
        <p:nvSpPr>
          <p:cNvPr id="359" name="Google Shape;359;g227ae5b0a1b_0_157"/>
          <p:cNvSpPr/>
          <p:nvPr/>
        </p:nvSpPr>
        <p:spPr>
          <a:xfrm>
            <a:off x="8026725" y="4511550"/>
            <a:ext cx="1497129" cy="649494"/>
          </a:xfrm>
          <a:custGeom>
            <a:rect b="b" l="l" r="r" t="t"/>
            <a:pathLst>
              <a:path extrusionOk="0" h="796925" w="1383029">
                <a:moveTo>
                  <a:pt x="0" y="398392"/>
                </a:moveTo>
                <a:lnTo>
                  <a:pt x="10012" y="330455"/>
                </a:lnTo>
                <a:lnTo>
                  <a:pt x="38941" y="266243"/>
                </a:lnTo>
                <a:lnTo>
                  <a:pt x="85128" y="206715"/>
                </a:lnTo>
                <a:lnTo>
                  <a:pt x="114174" y="179006"/>
                </a:lnTo>
                <a:lnTo>
                  <a:pt x="146911" y="152826"/>
                </a:lnTo>
                <a:lnTo>
                  <a:pt x="183133" y="128296"/>
                </a:lnTo>
                <a:lnTo>
                  <a:pt x="222632" y="105534"/>
                </a:lnTo>
                <a:lnTo>
                  <a:pt x="265200" y="84660"/>
                </a:lnTo>
                <a:lnTo>
                  <a:pt x="310630" y="65794"/>
                </a:lnTo>
                <a:lnTo>
                  <a:pt x="358713" y="49056"/>
                </a:lnTo>
                <a:lnTo>
                  <a:pt x="409244" y="34565"/>
                </a:lnTo>
                <a:lnTo>
                  <a:pt x="462013" y="22440"/>
                </a:lnTo>
                <a:lnTo>
                  <a:pt x="516815" y="12802"/>
                </a:lnTo>
                <a:lnTo>
                  <a:pt x="573440" y="5769"/>
                </a:lnTo>
                <a:lnTo>
                  <a:pt x="631682" y="1462"/>
                </a:lnTo>
                <a:lnTo>
                  <a:pt x="691332" y="0"/>
                </a:lnTo>
                <a:lnTo>
                  <a:pt x="750983" y="1462"/>
                </a:lnTo>
                <a:lnTo>
                  <a:pt x="809225" y="5769"/>
                </a:lnTo>
                <a:lnTo>
                  <a:pt x="865850" y="12802"/>
                </a:lnTo>
                <a:lnTo>
                  <a:pt x="920652" y="22440"/>
                </a:lnTo>
                <a:lnTo>
                  <a:pt x="973421" y="34565"/>
                </a:lnTo>
                <a:lnTo>
                  <a:pt x="1023952" y="49056"/>
                </a:lnTo>
                <a:lnTo>
                  <a:pt x="1072035" y="65794"/>
                </a:lnTo>
                <a:lnTo>
                  <a:pt x="1117465" y="84660"/>
                </a:lnTo>
                <a:lnTo>
                  <a:pt x="1160033" y="105534"/>
                </a:lnTo>
                <a:lnTo>
                  <a:pt x="1199531" y="128296"/>
                </a:lnTo>
                <a:lnTo>
                  <a:pt x="1235753" y="152826"/>
                </a:lnTo>
                <a:lnTo>
                  <a:pt x="1268491" y="179006"/>
                </a:lnTo>
                <a:lnTo>
                  <a:pt x="1297537" y="206715"/>
                </a:lnTo>
                <a:lnTo>
                  <a:pt x="1322684" y="235834"/>
                </a:lnTo>
                <a:lnTo>
                  <a:pt x="1360449" y="297823"/>
                </a:lnTo>
                <a:lnTo>
                  <a:pt x="1380128" y="364018"/>
                </a:lnTo>
                <a:lnTo>
                  <a:pt x="1382665" y="398392"/>
                </a:lnTo>
                <a:lnTo>
                  <a:pt x="1380128" y="432767"/>
                </a:lnTo>
                <a:lnTo>
                  <a:pt x="1360449" y="498961"/>
                </a:lnTo>
                <a:lnTo>
                  <a:pt x="1322684" y="560951"/>
                </a:lnTo>
                <a:lnTo>
                  <a:pt x="1297537" y="590070"/>
                </a:lnTo>
                <a:lnTo>
                  <a:pt x="1268491" y="617779"/>
                </a:lnTo>
                <a:lnTo>
                  <a:pt x="1235753" y="643959"/>
                </a:lnTo>
                <a:lnTo>
                  <a:pt x="1199531" y="668489"/>
                </a:lnTo>
                <a:lnTo>
                  <a:pt x="1160033" y="691251"/>
                </a:lnTo>
                <a:lnTo>
                  <a:pt x="1117465" y="712125"/>
                </a:lnTo>
                <a:lnTo>
                  <a:pt x="1072035" y="730990"/>
                </a:lnTo>
                <a:lnTo>
                  <a:pt x="1023952" y="747729"/>
                </a:lnTo>
                <a:lnTo>
                  <a:pt x="973421" y="762220"/>
                </a:lnTo>
                <a:lnTo>
                  <a:pt x="920652" y="774345"/>
                </a:lnTo>
                <a:lnTo>
                  <a:pt x="865850" y="783983"/>
                </a:lnTo>
                <a:lnTo>
                  <a:pt x="809225" y="791016"/>
                </a:lnTo>
                <a:lnTo>
                  <a:pt x="750983" y="795323"/>
                </a:lnTo>
                <a:lnTo>
                  <a:pt x="691332" y="796785"/>
                </a:lnTo>
                <a:lnTo>
                  <a:pt x="631682" y="795323"/>
                </a:lnTo>
                <a:lnTo>
                  <a:pt x="573440" y="791016"/>
                </a:lnTo>
                <a:lnTo>
                  <a:pt x="516815" y="783983"/>
                </a:lnTo>
                <a:lnTo>
                  <a:pt x="462013" y="774345"/>
                </a:lnTo>
                <a:lnTo>
                  <a:pt x="409244" y="762220"/>
                </a:lnTo>
                <a:lnTo>
                  <a:pt x="358713" y="747729"/>
                </a:lnTo>
                <a:lnTo>
                  <a:pt x="310630" y="730990"/>
                </a:lnTo>
                <a:lnTo>
                  <a:pt x="265200" y="712125"/>
                </a:lnTo>
                <a:lnTo>
                  <a:pt x="222632" y="691251"/>
                </a:lnTo>
                <a:lnTo>
                  <a:pt x="183133" y="668489"/>
                </a:lnTo>
                <a:lnTo>
                  <a:pt x="146911" y="643959"/>
                </a:lnTo>
                <a:lnTo>
                  <a:pt x="114174" y="617779"/>
                </a:lnTo>
                <a:lnTo>
                  <a:pt x="85128" y="590070"/>
                </a:lnTo>
                <a:lnTo>
                  <a:pt x="59981" y="560951"/>
                </a:lnTo>
                <a:lnTo>
                  <a:pt x="22215" y="498961"/>
                </a:lnTo>
                <a:lnTo>
                  <a:pt x="2537" y="432767"/>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517" u="none" cap="none" strike="noStrike">
              <a:solidFill>
                <a:srgbClr val="000000"/>
              </a:solidFill>
              <a:latin typeface="Arial"/>
              <a:ea typeface="Arial"/>
              <a:cs typeface="Arial"/>
              <a:sym typeface="Arial"/>
            </a:endParaRPr>
          </a:p>
        </p:txBody>
      </p:sp>
      <p:sp>
        <p:nvSpPr>
          <p:cNvPr id="360" name="Google Shape;360;g227ae5b0a1b_0_157"/>
          <p:cNvSpPr txBox="1"/>
          <p:nvPr/>
        </p:nvSpPr>
        <p:spPr>
          <a:xfrm>
            <a:off x="3289650" y="3853925"/>
            <a:ext cx="2528400" cy="567900"/>
          </a:xfrm>
          <a:prstGeom prst="rect">
            <a:avLst/>
          </a:prstGeom>
          <a:noFill/>
          <a:ln>
            <a:noFill/>
          </a:ln>
        </p:spPr>
        <p:txBody>
          <a:bodyPr anchorCtr="0" anchor="t" bIns="0" lIns="0" spcFirstLastPara="1" rIns="0" wrap="square" tIns="13750">
            <a:spAutoFit/>
          </a:bodyPr>
          <a:lstStyle/>
          <a:p>
            <a:pPr indent="0" lvl="0" marL="13755" marR="0" rtl="0" algn="ctr">
              <a:lnSpc>
                <a:spcPct val="100000"/>
              </a:lnSpc>
              <a:spcBef>
                <a:spcPts val="0"/>
              </a:spcBef>
              <a:spcAft>
                <a:spcPts val="0"/>
              </a:spcAft>
              <a:buClr>
                <a:srgbClr val="000000"/>
              </a:buClr>
              <a:buSzPts val="2167"/>
              <a:buFont typeface="Arial"/>
              <a:buNone/>
            </a:pPr>
            <a:r>
              <a:rPr b="1" i="0" lang="es-ES" sz="1800" u="none" cap="none" strike="noStrike">
                <a:solidFill>
                  <a:srgbClr val="000000"/>
                </a:solidFill>
                <a:latin typeface="Tahoma"/>
                <a:ea typeface="Tahoma"/>
                <a:cs typeface="Tahoma"/>
                <a:sym typeface="Tahoma"/>
              </a:rPr>
              <a:t>Descomposición del problema</a:t>
            </a:r>
            <a:endParaRPr b="1" i="0" sz="1800" u="none" cap="none" strike="noStrike">
              <a:solidFill>
                <a:srgbClr val="000000"/>
              </a:solidFill>
              <a:latin typeface="Tahoma"/>
              <a:ea typeface="Tahoma"/>
              <a:cs typeface="Tahoma"/>
              <a:sym typeface="Tahoma"/>
            </a:endParaRPr>
          </a:p>
        </p:txBody>
      </p:sp>
      <p:sp>
        <p:nvSpPr>
          <p:cNvPr id="361" name="Google Shape;361;g227ae5b0a1b_0_157"/>
          <p:cNvSpPr txBox="1"/>
          <p:nvPr/>
        </p:nvSpPr>
        <p:spPr>
          <a:xfrm>
            <a:off x="7530000" y="3831275"/>
            <a:ext cx="2528400" cy="567900"/>
          </a:xfrm>
          <a:prstGeom prst="rect">
            <a:avLst/>
          </a:prstGeom>
          <a:noFill/>
          <a:ln>
            <a:noFill/>
          </a:ln>
        </p:spPr>
        <p:txBody>
          <a:bodyPr anchorCtr="0" anchor="t" bIns="0" lIns="0" spcFirstLastPara="1" rIns="0" wrap="square" tIns="13750">
            <a:spAutoFit/>
          </a:bodyPr>
          <a:lstStyle/>
          <a:p>
            <a:pPr indent="0" lvl="0" marL="0" marR="0" rtl="0" algn="ctr">
              <a:lnSpc>
                <a:spcPct val="100000"/>
              </a:lnSpc>
              <a:spcBef>
                <a:spcPts val="0"/>
              </a:spcBef>
              <a:spcAft>
                <a:spcPts val="0"/>
              </a:spcAft>
              <a:buClr>
                <a:srgbClr val="000000"/>
              </a:buClr>
              <a:buSzPts val="2167"/>
              <a:buFont typeface="Arial"/>
              <a:buNone/>
            </a:pPr>
            <a:r>
              <a:rPr b="1" i="0" lang="es-ES" sz="1800" u="none" cap="none" strike="noStrike">
                <a:solidFill>
                  <a:srgbClr val="000000"/>
                </a:solidFill>
                <a:latin typeface="Tahoma"/>
                <a:ea typeface="Tahoma"/>
                <a:cs typeface="Tahoma"/>
                <a:sym typeface="Tahoma"/>
              </a:rPr>
              <a:t>Algoritmo </a:t>
            </a:r>
            <a:br>
              <a:rPr b="1" i="0" lang="es-ES" sz="1800" u="none" cap="none" strike="noStrike">
                <a:solidFill>
                  <a:srgbClr val="000000"/>
                </a:solidFill>
                <a:latin typeface="Tahoma"/>
                <a:ea typeface="Tahoma"/>
                <a:cs typeface="Tahoma"/>
                <a:sym typeface="Tahoma"/>
              </a:rPr>
            </a:br>
            <a:r>
              <a:rPr b="1" i="0" lang="es-ES" sz="1800" u="none" cap="none" strike="noStrike">
                <a:solidFill>
                  <a:srgbClr val="000000"/>
                </a:solidFill>
                <a:latin typeface="Tahoma"/>
                <a:ea typeface="Tahoma"/>
                <a:cs typeface="Tahoma"/>
                <a:sym typeface="Tahoma"/>
              </a:rPr>
              <a:t>que da solución</a:t>
            </a:r>
            <a:endParaRPr b="1" i="0" sz="1800" u="none" cap="none" strike="noStrike">
              <a:solidFill>
                <a:srgbClr val="000000"/>
              </a:solidFill>
              <a:latin typeface="Tahoma"/>
              <a:ea typeface="Tahoma"/>
              <a:cs typeface="Tahoma"/>
              <a:sym typeface="Tahoma"/>
            </a:endParaRPr>
          </a:p>
        </p:txBody>
      </p:sp>
      <p:grpSp>
        <p:nvGrpSpPr>
          <p:cNvPr id="362" name="Google Shape;362;g227ae5b0a1b_0_157"/>
          <p:cNvGrpSpPr/>
          <p:nvPr/>
        </p:nvGrpSpPr>
        <p:grpSpPr>
          <a:xfrm>
            <a:off x="294501" y="4557563"/>
            <a:ext cx="4818750" cy="650371"/>
            <a:chOff x="1476375" y="3771900"/>
            <a:chExt cx="5702663" cy="796926"/>
          </a:xfrm>
        </p:grpSpPr>
        <p:sp>
          <p:nvSpPr>
            <p:cNvPr id="363" name="Google Shape;363;g227ae5b0a1b_0_157"/>
            <p:cNvSpPr/>
            <p:nvPr/>
          </p:nvSpPr>
          <p:spPr>
            <a:xfrm>
              <a:off x="1476375" y="3771901"/>
              <a:ext cx="1656080" cy="796925"/>
            </a:xfrm>
            <a:custGeom>
              <a:rect b="b" l="l" r="r" t="t"/>
              <a:pathLst>
                <a:path extrusionOk="0" h="796925" w="1656080">
                  <a:moveTo>
                    <a:pt x="0" y="398392"/>
                  </a:moveTo>
                  <a:lnTo>
                    <a:pt x="9841" y="336779"/>
                  </a:lnTo>
                  <a:lnTo>
                    <a:pt x="38382" y="278142"/>
                  </a:lnTo>
                  <a:lnTo>
                    <a:pt x="84151" y="223189"/>
                  </a:lnTo>
                  <a:lnTo>
                    <a:pt x="113036" y="197316"/>
                  </a:lnTo>
                  <a:lnTo>
                    <a:pt x="145676" y="172629"/>
                  </a:lnTo>
                  <a:lnTo>
                    <a:pt x="181886" y="149218"/>
                  </a:lnTo>
                  <a:lnTo>
                    <a:pt x="221483" y="127171"/>
                  </a:lnTo>
                  <a:lnTo>
                    <a:pt x="264283" y="106576"/>
                  </a:lnTo>
                  <a:lnTo>
                    <a:pt x="310101" y="87522"/>
                  </a:lnTo>
                  <a:lnTo>
                    <a:pt x="358754" y="70098"/>
                  </a:lnTo>
                  <a:lnTo>
                    <a:pt x="410057" y="54392"/>
                  </a:lnTo>
                  <a:lnTo>
                    <a:pt x="463827" y="40493"/>
                  </a:lnTo>
                  <a:lnTo>
                    <a:pt x="519879" y="28489"/>
                  </a:lnTo>
                  <a:lnTo>
                    <a:pt x="578028" y="18469"/>
                  </a:lnTo>
                  <a:lnTo>
                    <a:pt x="638093" y="10521"/>
                  </a:lnTo>
                  <a:lnTo>
                    <a:pt x="699887" y="4735"/>
                  </a:lnTo>
                  <a:lnTo>
                    <a:pt x="763227" y="1198"/>
                  </a:lnTo>
                  <a:lnTo>
                    <a:pt x="827929" y="0"/>
                  </a:lnTo>
                  <a:lnTo>
                    <a:pt x="892632" y="1198"/>
                  </a:lnTo>
                  <a:lnTo>
                    <a:pt x="955972" y="4735"/>
                  </a:lnTo>
                  <a:lnTo>
                    <a:pt x="1017766" y="10521"/>
                  </a:lnTo>
                  <a:lnTo>
                    <a:pt x="1077830" y="18469"/>
                  </a:lnTo>
                  <a:lnTo>
                    <a:pt x="1135980" y="28489"/>
                  </a:lnTo>
                  <a:lnTo>
                    <a:pt x="1192032" y="40493"/>
                  </a:lnTo>
                  <a:lnTo>
                    <a:pt x="1245801" y="54392"/>
                  </a:lnTo>
                  <a:lnTo>
                    <a:pt x="1297104" y="70098"/>
                  </a:lnTo>
                  <a:lnTo>
                    <a:pt x="1345757" y="87522"/>
                  </a:lnTo>
                  <a:lnTo>
                    <a:pt x="1391575" y="106576"/>
                  </a:lnTo>
                  <a:lnTo>
                    <a:pt x="1434375" y="127171"/>
                  </a:lnTo>
                  <a:lnTo>
                    <a:pt x="1473972" y="149218"/>
                  </a:lnTo>
                  <a:lnTo>
                    <a:pt x="1510183" y="172629"/>
                  </a:lnTo>
                  <a:lnTo>
                    <a:pt x="1542822" y="197316"/>
                  </a:lnTo>
                  <a:lnTo>
                    <a:pt x="1571707" y="223189"/>
                  </a:lnTo>
                  <a:lnTo>
                    <a:pt x="1617477" y="278142"/>
                  </a:lnTo>
                  <a:lnTo>
                    <a:pt x="1646018" y="336779"/>
                  </a:lnTo>
                  <a:lnTo>
                    <a:pt x="1655859" y="398392"/>
                  </a:lnTo>
                  <a:lnTo>
                    <a:pt x="1653368" y="429527"/>
                  </a:lnTo>
                  <a:lnTo>
                    <a:pt x="1633993" y="489740"/>
                  </a:lnTo>
                  <a:lnTo>
                    <a:pt x="1596653" y="546624"/>
                  </a:lnTo>
                  <a:lnTo>
                    <a:pt x="1542822" y="599469"/>
                  </a:lnTo>
                  <a:lnTo>
                    <a:pt x="1510183" y="624156"/>
                  </a:lnTo>
                  <a:lnTo>
                    <a:pt x="1473972" y="647567"/>
                  </a:lnTo>
                  <a:lnTo>
                    <a:pt x="1434375" y="669614"/>
                  </a:lnTo>
                  <a:lnTo>
                    <a:pt x="1391575" y="690209"/>
                  </a:lnTo>
                  <a:lnTo>
                    <a:pt x="1345757" y="709263"/>
                  </a:lnTo>
                  <a:lnTo>
                    <a:pt x="1297104" y="726687"/>
                  </a:lnTo>
                  <a:lnTo>
                    <a:pt x="1245801" y="742393"/>
                  </a:lnTo>
                  <a:lnTo>
                    <a:pt x="1192032" y="756292"/>
                  </a:lnTo>
                  <a:lnTo>
                    <a:pt x="1135980" y="768296"/>
                  </a:lnTo>
                  <a:lnTo>
                    <a:pt x="1077830" y="778316"/>
                  </a:lnTo>
                  <a:lnTo>
                    <a:pt x="1017766" y="786263"/>
                  </a:lnTo>
                  <a:lnTo>
                    <a:pt x="955972" y="792050"/>
                  </a:lnTo>
                  <a:lnTo>
                    <a:pt x="892632" y="795587"/>
                  </a:lnTo>
                  <a:lnTo>
                    <a:pt x="827929" y="796785"/>
                  </a:lnTo>
                  <a:lnTo>
                    <a:pt x="763227" y="795587"/>
                  </a:lnTo>
                  <a:lnTo>
                    <a:pt x="699887" y="792050"/>
                  </a:lnTo>
                  <a:lnTo>
                    <a:pt x="638093" y="786263"/>
                  </a:lnTo>
                  <a:lnTo>
                    <a:pt x="578028" y="778316"/>
                  </a:lnTo>
                  <a:lnTo>
                    <a:pt x="519879" y="768296"/>
                  </a:lnTo>
                  <a:lnTo>
                    <a:pt x="463827" y="756292"/>
                  </a:lnTo>
                  <a:lnTo>
                    <a:pt x="410057" y="742393"/>
                  </a:lnTo>
                  <a:lnTo>
                    <a:pt x="358754" y="726687"/>
                  </a:lnTo>
                  <a:lnTo>
                    <a:pt x="310101" y="709263"/>
                  </a:lnTo>
                  <a:lnTo>
                    <a:pt x="264283" y="690209"/>
                  </a:lnTo>
                  <a:lnTo>
                    <a:pt x="221483" y="669614"/>
                  </a:lnTo>
                  <a:lnTo>
                    <a:pt x="181886" y="647567"/>
                  </a:lnTo>
                  <a:lnTo>
                    <a:pt x="145676" y="624156"/>
                  </a:lnTo>
                  <a:lnTo>
                    <a:pt x="113036" y="599469"/>
                  </a:lnTo>
                  <a:lnTo>
                    <a:pt x="84151" y="573596"/>
                  </a:lnTo>
                  <a:lnTo>
                    <a:pt x="38382" y="518643"/>
                  </a:lnTo>
                  <a:lnTo>
                    <a:pt x="9841" y="460005"/>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227ae5b0a1b_0_157"/>
            <p:cNvSpPr/>
            <p:nvPr/>
          </p:nvSpPr>
          <p:spPr>
            <a:xfrm>
              <a:off x="5796009" y="3771900"/>
              <a:ext cx="1383029" cy="796925"/>
            </a:xfrm>
            <a:custGeom>
              <a:rect b="b" l="l" r="r" t="t"/>
              <a:pathLst>
                <a:path extrusionOk="0" h="796925" w="1383029">
                  <a:moveTo>
                    <a:pt x="0" y="398392"/>
                  </a:moveTo>
                  <a:lnTo>
                    <a:pt x="10012" y="330455"/>
                  </a:lnTo>
                  <a:lnTo>
                    <a:pt x="38941" y="266243"/>
                  </a:lnTo>
                  <a:lnTo>
                    <a:pt x="85128" y="206715"/>
                  </a:lnTo>
                  <a:lnTo>
                    <a:pt x="114174" y="179006"/>
                  </a:lnTo>
                  <a:lnTo>
                    <a:pt x="146911" y="152826"/>
                  </a:lnTo>
                  <a:lnTo>
                    <a:pt x="183133" y="128296"/>
                  </a:lnTo>
                  <a:lnTo>
                    <a:pt x="222632" y="105534"/>
                  </a:lnTo>
                  <a:lnTo>
                    <a:pt x="265200" y="84660"/>
                  </a:lnTo>
                  <a:lnTo>
                    <a:pt x="310630" y="65794"/>
                  </a:lnTo>
                  <a:lnTo>
                    <a:pt x="358713" y="49056"/>
                  </a:lnTo>
                  <a:lnTo>
                    <a:pt x="409244" y="34565"/>
                  </a:lnTo>
                  <a:lnTo>
                    <a:pt x="462013" y="22440"/>
                  </a:lnTo>
                  <a:lnTo>
                    <a:pt x="516815" y="12802"/>
                  </a:lnTo>
                  <a:lnTo>
                    <a:pt x="573440" y="5769"/>
                  </a:lnTo>
                  <a:lnTo>
                    <a:pt x="631682" y="1462"/>
                  </a:lnTo>
                  <a:lnTo>
                    <a:pt x="691332" y="0"/>
                  </a:lnTo>
                  <a:lnTo>
                    <a:pt x="750983" y="1462"/>
                  </a:lnTo>
                  <a:lnTo>
                    <a:pt x="809225" y="5769"/>
                  </a:lnTo>
                  <a:lnTo>
                    <a:pt x="865850" y="12802"/>
                  </a:lnTo>
                  <a:lnTo>
                    <a:pt x="920652" y="22440"/>
                  </a:lnTo>
                  <a:lnTo>
                    <a:pt x="973421" y="34565"/>
                  </a:lnTo>
                  <a:lnTo>
                    <a:pt x="1023952" y="49056"/>
                  </a:lnTo>
                  <a:lnTo>
                    <a:pt x="1072035" y="65794"/>
                  </a:lnTo>
                  <a:lnTo>
                    <a:pt x="1117465" y="84660"/>
                  </a:lnTo>
                  <a:lnTo>
                    <a:pt x="1160033" y="105534"/>
                  </a:lnTo>
                  <a:lnTo>
                    <a:pt x="1199531" y="128296"/>
                  </a:lnTo>
                  <a:lnTo>
                    <a:pt x="1235753" y="152826"/>
                  </a:lnTo>
                  <a:lnTo>
                    <a:pt x="1268491" y="179006"/>
                  </a:lnTo>
                  <a:lnTo>
                    <a:pt x="1297537" y="206715"/>
                  </a:lnTo>
                  <a:lnTo>
                    <a:pt x="1322684" y="235834"/>
                  </a:lnTo>
                  <a:lnTo>
                    <a:pt x="1360449" y="297823"/>
                  </a:lnTo>
                  <a:lnTo>
                    <a:pt x="1380128" y="364018"/>
                  </a:lnTo>
                  <a:lnTo>
                    <a:pt x="1382665" y="398392"/>
                  </a:lnTo>
                  <a:lnTo>
                    <a:pt x="1380128" y="432767"/>
                  </a:lnTo>
                  <a:lnTo>
                    <a:pt x="1360449" y="498961"/>
                  </a:lnTo>
                  <a:lnTo>
                    <a:pt x="1322684" y="560951"/>
                  </a:lnTo>
                  <a:lnTo>
                    <a:pt x="1297537" y="590070"/>
                  </a:lnTo>
                  <a:lnTo>
                    <a:pt x="1268491" y="617779"/>
                  </a:lnTo>
                  <a:lnTo>
                    <a:pt x="1235753" y="643959"/>
                  </a:lnTo>
                  <a:lnTo>
                    <a:pt x="1199531" y="668489"/>
                  </a:lnTo>
                  <a:lnTo>
                    <a:pt x="1160033" y="691251"/>
                  </a:lnTo>
                  <a:lnTo>
                    <a:pt x="1117465" y="712125"/>
                  </a:lnTo>
                  <a:lnTo>
                    <a:pt x="1072035" y="730990"/>
                  </a:lnTo>
                  <a:lnTo>
                    <a:pt x="1023952" y="747729"/>
                  </a:lnTo>
                  <a:lnTo>
                    <a:pt x="973421" y="762220"/>
                  </a:lnTo>
                  <a:lnTo>
                    <a:pt x="920652" y="774345"/>
                  </a:lnTo>
                  <a:lnTo>
                    <a:pt x="865850" y="783983"/>
                  </a:lnTo>
                  <a:lnTo>
                    <a:pt x="809225" y="791016"/>
                  </a:lnTo>
                  <a:lnTo>
                    <a:pt x="750983" y="795323"/>
                  </a:lnTo>
                  <a:lnTo>
                    <a:pt x="691332" y="796785"/>
                  </a:lnTo>
                  <a:lnTo>
                    <a:pt x="631682" y="795323"/>
                  </a:lnTo>
                  <a:lnTo>
                    <a:pt x="573440" y="791016"/>
                  </a:lnTo>
                  <a:lnTo>
                    <a:pt x="516815" y="783983"/>
                  </a:lnTo>
                  <a:lnTo>
                    <a:pt x="462013" y="774345"/>
                  </a:lnTo>
                  <a:lnTo>
                    <a:pt x="409244" y="762220"/>
                  </a:lnTo>
                  <a:lnTo>
                    <a:pt x="358713" y="747729"/>
                  </a:lnTo>
                  <a:lnTo>
                    <a:pt x="310630" y="730990"/>
                  </a:lnTo>
                  <a:lnTo>
                    <a:pt x="265200" y="712125"/>
                  </a:lnTo>
                  <a:lnTo>
                    <a:pt x="222632" y="691251"/>
                  </a:lnTo>
                  <a:lnTo>
                    <a:pt x="183133" y="668489"/>
                  </a:lnTo>
                  <a:lnTo>
                    <a:pt x="146911" y="643959"/>
                  </a:lnTo>
                  <a:lnTo>
                    <a:pt x="114174" y="617779"/>
                  </a:lnTo>
                  <a:lnTo>
                    <a:pt x="85128" y="590070"/>
                  </a:lnTo>
                  <a:lnTo>
                    <a:pt x="59981" y="560951"/>
                  </a:lnTo>
                  <a:lnTo>
                    <a:pt x="22215" y="498961"/>
                  </a:lnTo>
                  <a:lnTo>
                    <a:pt x="2537" y="432767"/>
                  </a:lnTo>
                  <a:lnTo>
                    <a:pt x="0" y="39839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 name="Google Shape;365;g227ae5b0a1b_0_157"/>
          <p:cNvGrpSpPr/>
          <p:nvPr/>
        </p:nvGrpSpPr>
        <p:grpSpPr>
          <a:xfrm>
            <a:off x="1693702" y="4705827"/>
            <a:ext cx="2231531" cy="169795"/>
            <a:chOff x="3132234" y="3953578"/>
            <a:chExt cx="2640865" cy="208057"/>
          </a:xfrm>
        </p:grpSpPr>
        <p:sp>
          <p:nvSpPr>
            <p:cNvPr id="366" name="Google Shape;366;g227ae5b0a1b_0_157"/>
            <p:cNvSpPr/>
            <p:nvPr/>
          </p:nvSpPr>
          <p:spPr>
            <a:xfrm>
              <a:off x="3132234" y="3953578"/>
              <a:ext cx="2609850" cy="175895"/>
            </a:xfrm>
            <a:custGeom>
              <a:rect b="b" l="l" r="r" t="t"/>
              <a:pathLst>
                <a:path extrusionOk="0" h="175895" w="2609850">
                  <a:moveTo>
                    <a:pt x="0" y="175418"/>
                  </a:moveTo>
                  <a:lnTo>
                    <a:pt x="255587" y="111124"/>
                  </a:lnTo>
                  <a:lnTo>
                    <a:pt x="520700" y="54768"/>
                  </a:lnTo>
                  <a:lnTo>
                    <a:pt x="659606" y="32543"/>
                  </a:lnTo>
                  <a:lnTo>
                    <a:pt x="804862" y="15081"/>
                  </a:lnTo>
                  <a:lnTo>
                    <a:pt x="957262" y="3968"/>
                  </a:lnTo>
                  <a:lnTo>
                    <a:pt x="1117599" y="0"/>
                  </a:lnTo>
                  <a:lnTo>
                    <a:pt x="1287462" y="3968"/>
                  </a:lnTo>
                  <a:lnTo>
                    <a:pt x="1465262" y="15081"/>
                  </a:lnTo>
                  <a:lnTo>
                    <a:pt x="1650205" y="32543"/>
                  </a:lnTo>
                  <a:lnTo>
                    <a:pt x="1841499" y="54768"/>
                  </a:lnTo>
                  <a:lnTo>
                    <a:pt x="2235993" y="111124"/>
                  </a:lnTo>
                  <a:lnTo>
                    <a:pt x="2609449" y="170438"/>
                  </a:lnTo>
                </a:path>
              </a:pathLst>
            </a:custGeom>
            <a:noFill/>
            <a:ln cap="flat" cmpd="sng" w="317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g227ae5b0a1b_0_157"/>
            <p:cNvSpPr/>
            <p:nvPr/>
          </p:nvSpPr>
          <p:spPr>
            <a:xfrm>
              <a:off x="5671499" y="4067021"/>
              <a:ext cx="101600" cy="94614"/>
            </a:xfrm>
            <a:custGeom>
              <a:rect b="b" l="l" r="r" t="t"/>
              <a:pathLst>
                <a:path extrusionOk="0" h="94614" w="101600">
                  <a:moveTo>
                    <a:pt x="14940" y="0"/>
                  </a:moveTo>
                  <a:lnTo>
                    <a:pt x="0" y="94070"/>
                  </a:lnTo>
                  <a:lnTo>
                    <a:pt x="101541" y="61976"/>
                  </a:lnTo>
                  <a:lnTo>
                    <a:pt x="1494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17"/>
                <a:buFont typeface="Arial"/>
                <a:buNone/>
              </a:pPr>
              <a:r>
                <a:t/>
              </a:r>
              <a:endParaRPr b="0" i="0" sz="1400" u="none" cap="none" strike="noStrike">
                <a:solidFill>
                  <a:srgbClr val="000000"/>
                </a:solidFill>
                <a:latin typeface="Arial"/>
                <a:ea typeface="Arial"/>
                <a:cs typeface="Arial"/>
                <a:sym typeface="Arial"/>
              </a:endParaRPr>
            </a:p>
          </p:txBody>
        </p:sp>
      </p:grpSp>
      <p:sp>
        <p:nvSpPr>
          <p:cNvPr id="368" name="Google Shape;368;g227ae5b0a1b_0_157"/>
          <p:cNvSpPr txBox="1"/>
          <p:nvPr/>
        </p:nvSpPr>
        <p:spPr>
          <a:xfrm>
            <a:off x="57450" y="3881197"/>
            <a:ext cx="1972200" cy="567900"/>
          </a:xfrm>
          <a:prstGeom prst="rect">
            <a:avLst/>
          </a:prstGeom>
          <a:noFill/>
          <a:ln>
            <a:noFill/>
          </a:ln>
        </p:spPr>
        <p:txBody>
          <a:bodyPr anchorCtr="0" anchor="t" bIns="0" lIns="0" spcFirstLastPara="1" rIns="0" wrap="square" tIns="13750">
            <a:spAutoFit/>
          </a:bodyPr>
          <a:lstStyle/>
          <a:p>
            <a:pPr indent="0" lvl="0" marL="13755" marR="0" rtl="0" algn="ctr">
              <a:lnSpc>
                <a:spcPct val="100000"/>
              </a:lnSpc>
              <a:spcBef>
                <a:spcPts val="0"/>
              </a:spcBef>
              <a:spcAft>
                <a:spcPts val="0"/>
              </a:spcAft>
              <a:buClr>
                <a:srgbClr val="000000"/>
              </a:buClr>
              <a:buSzPts val="2167"/>
              <a:buFont typeface="Arial"/>
              <a:buNone/>
            </a:pPr>
            <a:r>
              <a:rPr b="1" i="0" lang="es-ES" sz="1800" u="none" cap="none" strike="noStrike">
                <a:solidFill>
                  <a:srgbClr val="000000"/>
                </a:solidFill>
                <a:latin typeface="Tahoma"/>
                <a:ea typeface="Tahoma"/>
                <a:cs typeface="Tahoma"/>
                <a:sym typeface="Tahoma"/>
              </a:rPr>
              <a:t>Enunciado del problema</a:t>
            </a:r>
            <a:endParaRPr b="1" i="0" sz="1800" u="none" cap="none" strike="noStrike">
              <a:solidFill>
                <a:srgbClr val="000000"/>
              </a:solidFill>
              <a:latin typeface="Tahoma"/>
              <a:ea typeface="Tahoma"/>
              <a:cs typeface="Tahoma"/>
              <a:sym typeface="Tahoma"/>
            </a:endParaRPr>
          </a:p>
        </p:txBody>
      </p:sp>
      <p:sp>
        <p:nvSpPr>
          <p:cNvPr id="369" name="Google Shape;369;g227ae5b0a1b_0_157"/>
          <p:cNvSpPr/>
          <p:nvPr/>
        </p:nvSpPr>
        <p:spPr>
          <a:xfrm flipH="1">
            <a:off x="2685109" y="4875783"/>
            <a:ext cx="123000" cy="483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227ae5b0a1b_0_157"/>
          <p:cNvSpPr txBox="1"/>
          <p:nvPr/>
        </p:nvSpPr>
        <p:spPr>
          <a:xfrm>
            <a:off x="1851675" y="5555225"/>
            <a:ext cx="1710600" cy="567900"/>
          </a:xfrm>
          <a:prstGeom prst="rect">
            <a:avLst/>
          </a:prstGeom>
          <a:noFill/>
          <a:ln>
            <a:noFill/>
          </a:ln>
        </p:spPr>
        <p:txBody>
          <a:bodyPr anchorCtr="0" anchor="t" bIns="0" lIns="0" spcFirstLastPara="1" rIns="0" wrap="square" tIns="13750">
            <a:spAutoFit/>
          </a:bodyPr>
          <a:lstStyle/>
          <a:p>
            <a:pPr indent="0" lvl="0" marL="13755" marR="5501" rtl="0" algn="ctr">
              <a:lnSpc>
                <a:spcPct val="100000"/>
              </a:lnSpc>
              <a:spcBef>
                <a:spcPts val="0"/>
              </a:spcBef>
              <a:spcAft>
                <a:spcPts val="0"/>
              </a:spcAft>
              <a:buClr>
                <a:srgbClr val="000000"/>
              </a:buClr>
              <a:buSzPts val="1967"/>
              <a:buFont typeface="Arial"/>
              <a:buNone/>
            </a:pPr>
            <a:r>
              <a:rPr b="0" i="0" lang="es-ES" sz="1800" u="none" cap="none" strike="noStrike">
                <a:solidFill>
                  <a:srgbClr val="000000"/>
                </a:solidFill>
                <a:latin typeface="Tahoma"/>
                <a:ea typeface="Tahoma"/>
                <a:cs typeface="Tahoma"/>
                <a:sym typeface="Tahoma"/>
              </a:rPr>
              <a:t>Estrategia de Descomposición</a:t>
            </a:r>
            <a:endParaRPr b="0" i="0" sz="1800" u="none" cap="none" strike="noStrike">
              <a:solidFill>
                <a:srgbClr val="000000"/>
              </a:solidFill>
              <a:latin typeface="Tahoma"/>
              <a:ea typeface="Tahoma"/>
              <a:cs typeface="Tahoma"/>
              <a:sym typeface="Tahoma"/>
            </a:endParaRPr>
          </a:p>
        </p:txBody>
      </p:sp>
      <p:sp>
        <p:nvSpPr>
          <p:cNvPr id="371" name="Google Shape;371;g227ae5b0a1b_0_157"/>
          <p:cNvSpPr txBox="1"/>
          <p:nvPr/>
        </p:nvSpPr>
        <p:spPr>
          <a:xfrm>
            <a:off x="3932013" y="4608425"/>
            <a:ext cx="1497000" cy="446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000"/>
              </a:spcBef>
              <a:spcAft>
                <a:spcPts val="0"/>
              </a:spcAft>
              <a:buClr>
                <a:srgbClr val="000000"/>
              </a:buClr>
              <a:buSzPts val="1700"/>
              <a:buFont typeface="Arial"/>
              <a:buNone/>
            </a:pPr>
            <a:r>
              <a:rPr b="1" i="0" lang="es-ES" sz="1700" u="none" cap="none" strike="noStrike">
                <a:solidFill>
                  <a:schemeClr val="dk1"/>
                </a:solidFill>
                <a:latin typeface="Tahoma"/>
                <a:ea typeface="Tahoma"/>
                <a:cs typeface="Tahoma"/>
                <a:sym typeface="Tahoma"/>
              </a:rPr>
              <a:t>Versión 1</a:t>
            </a:r>
            <a:endParaRPr b="0" i="0" sz="700" u="none" cap="none" strike="noStrike">
              <a:solidFill>
                <a:srgbClr val="000000"/>
              </a:solidFill>
              <a:latin typeface="Arial"/>
              <a:ea typeface="Arial"/>
              <a:cs typeface="Arial"/>
              <a:sym typeface="Arial"/>
            </a:endParaRPr>
          </a:p>
        </p:txBody>
      </p:sp>
      <p:sp>
        <p:nvSpPr>
          <p:cNvPr id="372" name="Google Shape;372;g227ae5b0a1b_0_157"/>
          <p:cNvSpPr txBox="1"/>
          <p:nvPr/>
        </p:nvSpPr>
        <p:spPr>
          <a:xfrm>
            <a:off x="7944875" y="4595525"/>
            <a:ext cx="1652700" cy="446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000"/>
              </a:spcBef>
              <a:spcAft>
                <a:spcPts val="0"/>
              </a:spcAft>
              <a:buClr>
                <a:srgbClr val="000000"/>
              </a:buClr>
              <a:buSzPts val="1700"/>
              <a:buFont typeface="Arial"/>
              <a:buNone/>
            </a:pPr>
            <a:r>
              <a:rPr b="1" i="0" lang="es-ES" sz="1700" u="none" cap="none" strike="noStrike">
                <a:solidFill>
                  <a:schemeClr val="dk1"/>
                </a:solidFill>
                <a:latin typeface="Tahoma"/>
                <a:ea typeface="Tahoma"/>
                <a:cs typeface="Tahoma"/>
                <a:sym typeface="Tahoma"/>
              </a:rPr>
              <a:t>Versión Final</a:t>
            </a:r>
            <a:endParaRPr b="0" i="0" sz="700" u="none" cap="none" strike="noStrike">
              <a:solidFill>
                <a:srgbClr val="000000"/>
              </a:solidFill>
              <a:latin typeface="Arial"/>
              <a:ea typeface="Arial"/>
              <a:cs typeface="Arial"/>
              <a:sym typeface="Arial"/>
            </a:endParaRPr>
          </a:p>
        </p:txBody>
      </p:sp>
      <p:sp>
        <p:nvSpPr>
          <p:cNvPr id="373" name="Google Shape;373;g227ae5b0a1b_0_157"/>
          <p:cNvSpPr txBox="1"/>
          <p:nvPr/>
        </p:nvSpPr>
        <p:spPr>
          <a:xfrm>
            <a:off x="0" y="972125"/>
            <a:ext cx="9906000" cy="861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000"/>
              </a:spcBef>
              <a:spcAft>
                <a:spcPts val="0"/>
              </a:spcAft>
              <a:buClr>
                <a:srgbClr val="000000"/>
              </a:buClr>
              <a:buSzPts val="2200"/>
              <a:buFont typeface="Arial"/>
              <a:buNone/>
            </a:pPr>
            <a:r>
              <a:rPr b="1" i="0" lang="es-ES" sz="2200" u="none" cap="none" strike="noStrike">
                <a:solidFill>
                  <a:schemeClr val="dk1"/>
                </a:solidFill>
                <a:latin typeface="Tahoma"/>
                <a:ea typeface="Tahoma"/>
                <a:cs typeface="Tahoma"/>
                <a:sym typeface="Tahoma"/>
              </a:rPr>
              <a:t>Versión 1:</a:t>
            </a:r>
            <a:r>
              <a:rPr b="0" i="0" lang="es-ES" sz="2200" u="none" cap="none" strike="noStrike">
                <a:solidFill>
                  <a:schemeClr val="dk1"/>
                </a:solidFill>
                <a:latin typeface="Tahoma"/>
                <a:ea typeface="Tahoma"/>
                <a:cs typeface="Tahoma"/>
                <a:sym typeface="Tahoma"/>
              </a:rPr>
              <a:t> aplicar estrategia de descomposición del problema en tareas más simples.</a:t>
            </a:r>
            <a:endParaRPr b="0" i="0" sz="900" u="none" cap="none" strike="noStrike">
              <a:solidFill>
                <a:schemeClr val="dk1"/>
              </a:solidFill>
              <a:latin typeface="Arial"/>
              <a:ea typeface="Arial"/>
              <a:cs typeface="Arial"/>
              <a:sym typeface="Arial"/>
            </a:endParaRPr>
          </a:p>
        </p:txBody>
      </p:sp>
      <p:sp>
        <p:nvSpPr>
          <p:cNvPr id="374" name="Google Shape;374;g227ae5b0a1b_0_157"/>
          <p:cNvSpPr txBox="1"/>
          <p:nvPr/>
        </p:nvSpPr>
        <p:spPr>
          <a:xfrm>
            <a:off x="57450" y="2164550"/>
            <a:ext cx="9906000" cy="861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000"/>
              </a:spcBef>
              <a:spcAft>
                <a:spcPts val="0"/>
              </a:spcAft>
              <a:buClr>
                <a:srgbClr val="000000"/>
              </a:buClr>
              <a:buSzPts val="2200"/>
              <a:buFont typeface="Arial"/>
              <a:buNone/>
            </a:pPr>
            <a:r>
              <a:rPr b="1" i="0" lang="es-ES" sz="2200" u="none" cap="none" strike="noStrike">
                <a:solidFill>
                  <a:schemeClr val="dk1"/>
                </a:solidFill>
                <a:latin typeface="Tahoma"/>
                <a:ea typeface="Tahoma"/>
                <a:cs typeface="Tahoma"/>
                <a:sym typeface="Tahoma"/>
              </a:rPr>
              <a:t>Versión Final: </a:t>
            </a:r>
            <a:r>
              <a:rPr b="0" i="0" lang="es-ES" sz="2200" u="none" cap="none" strike="noStrike">
                <a:solidFill>
                  <a:schemeClr val="dk1"/>
                </a:solidFill>
                <a:latin typeface="Tahoma"/>
                <a:ea typeface="Tahoma"/>
                <a:cs typeface="Tahoma"/>
                <a:sym typeface="Tahoma"/>
              </a:rPr>
              <a:t>algoritmo que da solución al problema teniendo en cuenta las acciones primitivas y los estados (inicial y final si se han dado).</a:t>
            </a:r>
            <a:endParaRPr b="0" i="0" sz="900" u="none" cap="none" strike="noStrike">
              <a:solidFill>
                <a:schemeClr val="dk1"/>
              </a:solidFill>
              <a:latin typeface="Arial"/>
              <a:ea typeface="Arial"/>
              <a:cs typeface="Arial"/>
              <a:sym typeface="Arial"/>
            </a:endParaRPr>
          </a:p>
        </p:txBody>
      </p:sp>
      <p:pic>
        <p:nvPicPr>
          <p:cNvPr id="375" name="Google Shape;375;g227ae5b0a1b_0_157"/>
          <p:cNvPicPr preferRelativeResize="0"/>
          <p:nvPr/>
        </p:nvPicPr>
        <p:blipFill rotWithShape="1">
          <a:blip r:embed="rId3">
            <a:alphaModFix/>
          </a:blip>
          <a:srcRect b="0" l="0" r="0" t="0"/>
          <a:stretch/>
        </p:blipFill>
        <p:spPr>
          <a:xfrm>
            <a:off x="5004600" y="4352488"/>
            <a:ext cx="2851645" cy="1389675"/>
          </a:xfrm>
          <a:prstGeom prst="rect">
            <a:avLst/>
          </a:prstGeom>
          <a:noFill/>
          <a:ln>
            <a:noFill/>
          </a:ln>
        </p:spPr>
      </p:pic>
      <p:pic>
        <p:nvPicPr>
          <p:cNvPr id="376" name="Google Shape;376;g227ae5b0a1b_0_157"/>
          <p:cNvPicPr preferRelativeResize="0"/>
          <p:nvPr/>
        </p:nvPicPr>
        <p:blipFill rotWithShape="1">
          <a:blip r:embed="rId4">
            <a:alphaModFix/>
          </a:blip>
          <a:srcRect b="0" l="0" r="0" t="0"/>
          <a:stretch/>
        </p:blipFill>
        <p:spPr>
          <a:xfrm>
            <a:off x="5679413" y="4256662"/>
            <a:ext cx="1600200" cy="771525"/>
          </a:xfrm>
          <a:prstGeom prst="rect">
            <a:avLst/>
          </a:prstGeom>
          <a:noFill/>
          <a:ln>
            <a:noFill/>
          </a:ln>
        </p:spPr>
      </p:pic>
      <p:sp>
        <p:nvSpPr>
          <p:cNvPr id="377" name="Google Shape;377;g227ae5b0a1b_0_157"/>
          <p:cNvSpPr txBox="1"/>
          <p:nvPr/>
        </p:nvSpPr>
        <p:spPr>
          <a:xfrm>
            <a:off x="5679425" y="5742150"/>
            <a:ext cx="1710600" cy="567900"/>
          </a:xfrm>
          <a:prstGeom prst="rect">
            <a:avLst/>
          </a:prstGeom>
          <a:noFill/>
          <a:ln>
            <a:noFill/>
          </a:ln>
        </p:spPr>
        <p:txBody>
          <a:bodyPr anchorCtr="0" anchor="t" bIns="0" lIns="0" spcFirstLastPara="1" rIns="0" wrap="square" tIns="13750">
            <a:spAutoFit/>
          </a:bodyPr>
          <a:lstStyle/>
          <a:p>
            <a:pPr indent="0" lvl="0" marL="13755" marR="5500" rtl="0" algn="ctr">
              <a:lnSpc>
                <a:spcPct val="100000"/>
              </a:lnSpc>
              <a:spcBef>
                <a:spcPts val="0"/>
              </a:spcBef>
              <a:spcAft>
                <a:spcPts val="0"/>
              </a:spcAft>
              <a:buClr>
                <a:srgbClr val="000000"/>
              </a:buClr>
              <a:buSzPts val="1967"/>
              <a:buFont typeface="Arial"/>
              <a:buNone/>
            </a:pPr>
            <a:r>
              <a:rPr b="0" i="0" lang="es-ES" sz="1800" u="none" cap="none" strike="noStrike">
                <a:solidFill>
                  <a:srgbClr val="000000"/>
                </a:solidFill>
                <a:latin typeface="Tahoma"/>
                <a:ea typeface="Tahoma"/>
                <a:cs typeface="Tahoma"/>
                <a:sym typeface="Tahoma"/>
              </a:rPr>
              <a:t>Otras Estrategias</a:t>
            </a:r>
            <a:endParaRPr b="0" i="0" sz="18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223343b7bd1_0_5"/>
          <p:cNvSpPr txBox="1"/>
          <p:nvPr/>
        </p:nvSpPr>
        <p:spPr>
          <a:xfrm>
            <a:off x="183000" y="1600525"/>
            <a:ext cx="9607500" cy="26628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300"/>
              <a:buFont typeface="Arial"/>
              <a:buNone/>
            </a:pPr>
            <a:r>
              <a:rPr b="1" i="0" lang="es-ES" sz="2300" u="none" cap="none" strike="noStrike">
                <a:solidFill>
                  <a:srgbClr val="0000CC"/>
                </a:solidFill>
                <a:latin typeface="Tahoma"/>
                <a:ea typeface="Tahoma"/>
                <a:cs typeface="Tahoma"/>
                <a:sym typeface="Tahoma"/>
              </a:rPr>
              <a:t>Etapa 2:</a:t>
            </a:r>
            <a:r>
              <a:rPr b="0" i="0" lang="es-ES" sz="2300" u="none" cap="none" strike="noStrike">
                <a:solidFill>
                  <a:srgbClr val="0000CC"/>
                </a:solidFill>
                <a:latin typeface="Tahoma"/>
                <a:ea typeface="Tahoma"/>
                <a:cs typeface="Tahoma"/>
                <a:sym typeface="Tahoma"/>
              </a:rPr>
              <a:t> </a:t>
            </a:r>
            <a:r>
              <a:rPr b="1" i="0" lang="es-ES" sz="2300" u="none" cap="none" strike="noStrike">
                <a:solidFill>
                  <a:srgbClr val="0000CC"/>
                </a:solidFill>
                <a:latin typeface="Tahoma"/>
                <a:ea typeface="Tahoma"/>
                <a:cs typeface="Tahoma"/>
                <a:sym typeface="Tahoma"/>
              </a:rPr>
              <a:t>Diseño y desarrollo del algoritmo para resolver el problema.</a:t>
            </a:r>
            <a:endParaRPr b="1" i="0" sz="1700" u="none" cap="none" strike="noStrike">
              <a:solidFill>
                <a:srgbClr val="0000CC"/>
              </a:solidFill>
              <a:latin typeface="Arial"/>
              <a:ea typeface="Arial"/>
              <a:cs typeface="Arial"/>
              <a:sym typeface="Arial"/>
            </a:endParaRPr>
          </a:p>
          <a:p>
            <a:pPr indent="-374650" lvl="0" marL="457200" marR="5080" rtl="0" algn="just">
              <a:lnSpc>
                <a:spcPct val="150000"/>
              </a:lnSpc>
              <a:spcBef>
                <a:spcPts val="0"/>
              </a:spcBef>
              <a:spcAft>
                <a:spcPts val="0"/>
              </a:spcAft>
              <a:buClr>
                <a:schemeClr val="dk1"/>
              </a:buClr>
              <a:buSzPts val="2300"/>
              <a:buFont typeface="Tahoma"/>
              <a:buAutoNum type="arabicPeriod"/>
            </a:pPr>
            <a:r>
              <a:rPr b="0" i="0" lang="es-ES" sz="2300" u="none" cap="none" strike="noStrike">
                <a:solidFill>
                  <a:schemeClr val="dk1"/>
                </a:solidFill>
                <a:latin typeface="Tahoma"/>
                <a:ea typeface="Tahoma"/>
                <a:cs typeface="Tahoma"/>
                <a:sym typeface="Tahoma"/>
              </a:rPr>
              <a:t>Descomposición de un problema en tareas.</a:t>
            </a:r>
            <a:endParaRPr b="0" i="0" sz="1700" u="none" cap="none" strike="noStrike">
              <a:solidFill>
                <a:schemeClr val="dk1"/>
              </a:solidFill>
              <a:latin typeface="Arial"/>
              <a:ea typeface="Arial"/>
              <a:cs typeface="Arial"/>
              <a:sym typeface="Arial"/>
            </a:endParaRPr>
          </a:p>
          <a:p>
            <a:pPr indent="-374650" lvl="0" marL="457200" marR="5080" rtl="0" algn="just">
              <a:lnSpc>
                <a:spcPct val="150000"/>
              </a:lnSpc>
              <a:spcBef>
                <a:spcPts val="0"/>
              </a:spcBef>
              <a:spcAft>
                <a:spcPts val="0"/>
              </a:spcAft>
              <a:buClr>
                <a:schemeClr val="dk1"/>
              </a:buClr>
              <a:buSzPts val="2300"/>
              <a:buFont typeface="Tahoma"/>
              <a:buAutoNum type="arabicPeriod"/>
            </a:pPr>
            <a:r>
              <a:rPr b="0" i="0" lang="es-ES" sz="2300" u="none" cap="none" strike="noStrike">
                <a:solidFill>
                  <a:schemeClr val="dk1"/>
                </a:solidFill>
                <a:latin typeface="Tahoma"/>
                <a:ea typeface="Tahoma"/>
                <a:cs typeface="Tahoma"/>
                <a:sym typeface="Tahoma"/>
              </a:rPr>
              <a:t>Algoritmo que da solución a un problema: </a:t>
            </a:r>
            <a:r>
              <a:rPr b="1" i="0" lang="es-ES" sz="2300" u="none" cap="none" strike="noStrike">
                <a:solidFill>
                  <a:schemeClr val="dk1"/>
                </a:solidFill>
                <a:latin typeface="Tahoma"/>
                <a:ea typeface="Tahoma"/>
                <a:cs typeface="Tahoma"/>
                <a:sym typeface="Tahoma"/>
              </a:rPr>
              <a:t>pseudocódigo y diagrama de flujo.</a:t>
            </a:r>
            <a:endParaRPr b="1" i="0" sz="23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1b816e285e_1_0"/>
          <p:cNvSpPr txBox="1"/>
          <p:nvPr/>
        </p:nvSpPr>
        <p:spPr>
          <a:xfrm>
            <a:off x="304803" y="1705560"/>
            <a:ext cx="19785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Tahoma"/>
                <a:ea typeface="Tahoma"/>
                <a:cs typeface="Tahoma"/>
                <a:sym typeface="Tahoma"/>
              </a:rPr>
              <a:t>Problema</a:t>
            </a:r>
            <a:endParaRPr b="0" i="0" sz="2400" u="none" cap="none" strike="noStrike">
              <a:solidFill>
                <a:srgbClr val="000000"/>
              </a:solidFill>
              <a:latin typeface="Tahoma"/>
              <a:ea typeface="Tahoma"/>
              <a:cs typeface="Tahoma"/>
              <a:sym typeface="Tahoma"/>
            </a:endParaRPr>
          </a:p>
        </p:txBody>
      </p:sp>
      <p:sp>
        <p:nvSpPr>
          <p:cNvPr id="82" name="Google Shape;82;g21b816e285e_1_0"/>
          <p:cNvSpPr txBox="1"/>
          <p:nvPr/>
        </p:nvSpPr>
        <p:spPr>
          <a:xfrm>
            <a:off x="189450" y="3343075"/>
            <a:ext cx="2215800" cy="382200"/>
          </a:xfrm>
          <a:prstGeom prst="rect">
            <a:avLst/>
          </a:prstGeom>
          <a:noFill/>
          <a:ln>
            <a:noFill/>
          </a:ln>
        </p:spPr>
        <p:txBody>
          <a:bodyPr anchorCtr="0" anchor="t" bIns="0" lIns="0" spcFirstLastPara="1" rIns="0" wrap="square" tIns="12700">
            <a:spAutoFit/>
          </a:bodyPr>
          <a:lstStyle/>
          <a:p>
            <a:pPr indent="0" lvl="0" marL="90805" marR="16129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Tahoma"/>
                <a:ea typeface="Tahoma"/>
                <a:cs typeface="Tahoma"/>
                <a:sym typeface="Tahoma"/>
              </a:rPr>
              <a:t>Algoritmo</a:t>
            </a:r>
            <a:endParaRPr b="1" i="0" sz="2400" u="none" cap="none" strike="noStrike">
              <a:solidFill>
                <a:srgbClr val="000000"/>
              </a:solidFill>
              <a:latin typeface="Tahoma"/>
              <a:ea typeface="Tahoma"/>
              <a:cs typeface="Tahoma"/>
              <a:sym typeface="Tahoma"/>
            </a:endParaRPr>
          </a:p>
        </p:txBody>
      </p:sp>
      <p:sp>
        <p:nvSpPr>
          <p:cNvPr id="83" name="Google Shape;83;g21b816e285e_1_0"/>
          <p:cNvSpPr txBox="1"/>
          <p:nvPr/>
        </p:nvSpPr>
        <p:spPr>
          <a:xfrm>
            <a:off x="2283443" y="3141748"/>
            <a:ext cx="6961500" cy="1154400"/>
          </a:xfrm>
          <a:prstGeom prst="rect">
            <a:avLst/>
          </a:prstGeom>
          <a:noFill/>
          <a:ln>
            <a:noFill/>
          </a:ln>
        </p:spPr>
        <p:txBody>
          <a:bodyPr anchorCtr="0" anchor="t" bIns="0" lIns="0" spcFirstLastPara="1" rIns="0" wrap="square" tIns="45700">
            <a:spAutoFit/>
          </a:bodyPr>
          <a:lstStyle/>
          <a:p>
            <a:pPr indent="0" lvl="0" marL="90805" marR="161290" rtl="0" algn="l">
              <a:lnSpc>
                <a:spcPct val="100000"/>
              </a:lnSpc>
              <a:spcBef>
                <a:spcPts val="0"/>
              </a:spcBef>
              <a:spcAft>
                <a:spcPts val="0"/>
              </a:spcAft>
              <a:buClr>
                <a:srgbClr val="000000"/>
              </a:buClr>
              <a:buSzPts val="2400"/>
              <a:buFont typeface="Arial"/>
              <a:buNone/>
            </a:pPr>
            <a:r>
              <a:rPr b="0" i="0" lang="es-ES" sz="2400" u="none" cap="none" strike="noStrike">
                <a:solidFill>
                  <a:srgbClr val="000000"/>
                </a:solidFill>
                <a:latin typeface="Tahoma"/>
                <a:ea typeface="Tahoma"/>
                <a:cs typeface="Tahoma"/>
                <a:sym typeface="Tahoma"/>
              </a:rPr>
              <a:t>es una sucesión </a:t>
            </a:r>
            <a:r>
              <a:rPr b="1" i="0" lang="es-ES" sz="2400" u="none" cap="none" strike="noStrike">
                <a:solidFill>
                  <a:srgbClr val="045C75"/>
                </a:solidFill>
                <a:latin typeface="Tahoma"/>
                <a:ea typeface="Tahoma"/>
                <a:cs typeface="Tahoma"/>
                <a:sym typeface="Tahoma"/>
              </a:rPr>
              <a:t>finita y ordenada</a:t>
            </a:r>
            <a:r>
              <a:rPr b="1" i="0" lang="es-ES" sz="2400" u="none" cap="none" strike="noStrike">
                <a:solidFill>
                  <a:srgbClr val="4A7DBA"/>
                </a:solidFill>
                <a:latin typeface="Tahoma"/>
                <a:ea typeface="Tahoma"/>
                <a:cs typeface="Tahoma"/>
                <a:sym typeface="Tahoma"/>
              </a:rPr>
              <a:t> </a:t>
            </a:r>
            <a:r>
              <a:rPr b="0" i="0" lang="es-ES" sz="2400" u="none" cap="none" strike="noStrike">
                <a:solidFill>
                  <a:srgbClr val="000000"/>
                </a:solidFill>
                <a:latin typeface="Tahoma"/>
                <a:ea typeface="Tahoma"/>
                <a:cs typeface="Tahoma"/>
                <a:sym typeface="Tahoma"/>
              </a:rPr>
              <a:t>de acciones o pasos </a:t>
            </a:r>
            <a:r>
              <a:rPr b="1" i="0" lang="es-ES" sz="2400" u="none" cap="none" strike="noStrike">
                <a:solidFill>
                  <a:srgbClr val="045C75"/>
                </a:solidFill>
                <a:latin typeface="Tahoma"/>
                <a:ea typeface="Tahoma"/>
                <a:cs typeface="Tahoma"/>
                <a:sym typeface="Tahoma"/>
              </a:rPr>
              <a:t>precisos</a:t>
            </a:r>
            <a:r>
              <a:rPr b="0" i="0" lang="es-ES" sz="2400" u="none" cap="none" strike="noStrike">
                <a:solidFill>
                  <a:srgbClr val="000000"/>
                </a:solidFill>
                <a:latin typeface="Tahoma"/>
                <a:ea typeface="Tahoma"/>
                <a:cs typeface="Tahoma"/>
                <a:sym typeface="Tahoma"/>
              </a:rPr>
              <a:t> que permiten resolver un problema. </a:t>
            </a:r>
            <a:endParaRPr b="0" i="0" sz="2400" u="none" cap="none" strike="noStrike">
              <a:solidFill>
                <a:srgbClr val="000000"/>
              </a:solidFill>
              <a:latin typeface="Tahoma"/>
              <a:ea typeface="Tahoma"/>
              <a:cs typeface="Tahoma"/>
              <a:sym typeface="Tahoma"/>
            </a:endParaRPr>
          </a:p>
        </p:txBody>
      </p:sp>
      <p:sp>
        <p:nvSpPr>
          <p:cNvPr id="84" name="Google Shape;84;g21b816e285e_1_0"/>
          <p:cNvSpPr txBox="1"/>
          <p:nvPr/>
        </p:nvSpPr>
        <p:spPr>
          <a:xfrm>
            <a:off x="2283450" y="1149700"/>
            <a:ext cx="7089000" cy="1293000"/>
          </a:xfrm>
          <a:prstGeom prst="rect">
            <a:avLst/>
          </a:prstGeom>
          <a:noFill/>
          <a:ln>
            <a:noFill/>
          </a:ln>
        </p:spPr>
        <p:txBody>
          <a:bodyPr anchorCtr="0" anchor="t" bIns="91425" lIns="91425" spcFirstLastPara="1" rIns="91425" wrap="square" tIns="91425">
            <a:spAutoFit/>
          </a:bodyPr>
          <a:lstStyle/>
          <a:p>
            <a:pPr indent="0" lvl="0" marL="90805" marR="161290" rtl="0" algn="l">
              <a:lnSpc>
                <a:spcPct val="100000"/>
              </a:lnSpc>
              <a:spcBef>
                <a:spcPts val="0"/>
              </a:spcBef>
              <a:spcAft>
                <a:spcPts val="0"/>
              </a:spcAft>
              <a:buClr>
                <a:srgbClr val="000000"/>
              </a:buClr>
              <a:buSzPts val="2400"/>
              <a:buFont typeface="Arial"/>
              <a:buNone/>
            </a:pPr>
            <a:r>
              <a:rPr b="0" i="0" lang="es-ES" sz="2400" u="none" cap="none" strike="noStrike">
                <a:solidFill>
                  <a:schemeClr val="dk1"/>
                </a:solidFill>
                <a:latin typeface="Tahoma"/>
                <a:ea typeface="Tahoma"/>
                <a:cs typeface="Tahoma"/>
                <a:sym typeface="Tahoma"/>
              </a:rPr>
              <a:t>es una situación que se nos presenta y que</a:t>
            </a:r>
            <a:endParaRPr b="0" i="0" sz="2400" u="none" cap="none" strike="noStrike">
              <a:solidFill>
                <a:schemeClr val="dk1"/>
              </a:solidFill>
              <a:latin typeface="Tahoma"/>
              <a:ea typeface="Tahoma"/>
              <a:cs typeface="Tahoma"/>
              <a:sym typeface="Tahoma"/>
            </a:endParaRPr>
          </a:p>
          <a:p>
            <a:pPr indent="0" lvl="0" marL="90805" marR="161290" rtl="0" algn="l">
              <a:lnSpc>
                <a:spcPct val="100000"/>
              </a:lnSpc>
              <a:spcBef>
                <a:spcPts val="0"/>
              </a:spcBef>
              <a:spcAft>
                <a:spcPts val="0"/>
              </a:spcAft>
              <a:buClr>
                <a:srgbClr val="000000"/>
              </a:buClr>
              <a:buSzPts val="2400"/>
              <a:buFont typeface="Arial"/>
              <a:buNone/>
            </a:pPr>
            <a:r>
              <a:rPr b="0" i="0" lang="es-ES" sz="2400" u="none" cap="none" strike="noStrike">
                <a:solidFill>
                  <a:schemeClr val="dk1"/>
                </a:solidFill>
                <a:latin typeface="Tahoma"/>
                <a:ea typeface="Tahoma"/>
                <a:cs typeface="Tahoma"/>
                <a:sym typeface="Tahoma"/>
              </a:rPr>
              <a:t>mediante la aplicación de un </a:t>
            </a:r>
            <a:r>
              <a:rPr b="1" i="0" lang="es-ES" sz="2400" u="none" cap="none" strike="noStrike">
                <a:solidFill>
                  <a:schemeClr val="dk1"/>
                </a:solidFill>
                <a:latin typeface="Tahoma"/>
                <a:ea typeface="Tahoma"/>
                <a:cs typeface="Tahoma"/>
                <a:sym typeface="Tahoma"/>
              </a:rPr>
              <a:t>algoritmo</a:t>
            </a:r>
            <a:endParaRPr b="1" i="0" sz="2400" u="none" cap="none" strike="noStrike">
              <a:solidFill>
                <a:schemeClr val="dk1"/>
              </a:solidFill>
              <a:latin typeface="Tahoma"/>
              <a:ea typeface="Tahoma"/>
              <a:cs typeface="Tahoma"/>
              <a:sym typeface="Tahoma"/>
            </a:endParaRPr>
          </a:p>
          <a:p>
            <a:pPr indent="0" lvl="0" marL="90805" marR="161290" rtl="0" algn="l">
              <a:lnSpc>
                <a:spcPct val="100000"/>
              </a:lnSpc>
              <a:spcBef>
                <a:spcPts val="0"/>
              </a:spcBef>
              <a:spcAft>
                <a:spcPts val="0"/>
              </a:spcAft>
              <a:buClr>
                <a:srgbClr val="000000"/>
              </a:buClr>
              <a:buSzPts val="2400"/>
              <a:buFont typeface="Arial"/>
              <a:buNone/>
            </a:pPr>
            <a:r>
              <a:rPr b="0" i="0" lang="es-ES" sz="2400" u="none" cap="none" strike="noStrike">
                <a:solidFill>
                  <a:schemeClr val="dk1"/>
                </a:solidFill>
                <a:latin typeface="Tahoma"/>
                <a:ea typeface="Tahoma"/>
                <a:cs typeface="Tahoma"/>
                <a:sym typeface="Tahoma"/>
              </a:rPr>
              <a:t>pretendemos resolver.</a:t>
            </a:r>
            <a:endParaRPr b="0" i="0" sz="1400" u="none" cap="none" strike="noStrike">
              <a:solidFill>
                <a:srgbClr val="000000"/>
              </a:solidFill>
              <a:latin typeface="Arial"/>
              <a:ea typeface="Arial"/>
              <a:cs typeface="Arial"/>
              <a:sym typeface="Arial"/>
            </a:endParaRPr>
          </a:p>
        </p:txBody>
      </p:sp>
      <p:pic>
        <p:nvPicPr>
          <p:cNvPr id="85" name="Google Shape;85;g21b816e285e_1_0"/>
          <p:cNvPicPr preferRelativeResize="0"/>
          <p:nvPr/>
        </p:nvPicPr>
        <p:blipFill rotWithShape="1">
          <a:blip r:embed="rId3">
            <a:alphaModFix/>
          </a:blip>
          <a:srcRect b="0" l="0" r="0" t="0"/>
          <a:stretch/>
        </p:blipFill>
        <p:spPr>
          <a:xfrm>
            <a:off x="7314075" y="4918150"/>
            <a:ext cx="2208668" cy="201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228523149a_1_48"/>
          <p:cNvSpPr txBox="1"/>
          <p:nvPr/>
        </p:nvSpPr>
        <p:spPr>
          <a:xfrm>
            <a:off x="3398" y="7406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388" name="Google Shape;388;g2228523149a_1_48"/>
          <p:cNvSpPr txBox="1"/>
          <p:nvPr/>
        </p:nvSpPr>
        <p:spPr>
          <a:xfrm>
            <a:off x="304800" y="381000"/>
            <a:ext cx="8213700" cy="1385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Etapa 2: Pseudocódigo y diagrama de flujo</a:t>
            </a:r>
            <a:endParaRPr b="0" i="0" sz="3000" u="none" cap="none" strike="noStrike">
              <a:solidFill>
                <a:srgbClr val="000000"/>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3000"/>
              <a:buFont typeface="Tahoma"/>
              <a:buNone/>
            </a:pPr>
            <a:r>
              <a:t/>
            </a:r>
            <a:endParaRPr b="0" i="0" sz="3000" u="none" cap="none" strike="noStrike">
              <a:solidFill>
                <a:srgbClr val="000000"/>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3000"/>
              <a:buFont typeface="Tahoma"/>
              <a:buNone/>
            </a:pPr>
            <a:r>
              <a:rPr b="1" i="0" lang="es-ES" sz="3000" u="none" cap="none" strike="noStrike">
                <a:solidFill>
                  <a:srgbClr val="000000"/>
                </a:solidFill>
                <a:highlight>
                  <a:srgbClr val="FFFF00"/>
                </a:highlight>
                <a:latin typeface="Tahoma"/>
                <a:ea typeface="Tahoma"/>
                <a:cs typeface="Tahoma"/>
                <a:sym typeface="Tahoma"/>
              </a:rPr>
              <a:t>CONTINUARÁ</a:t>
            </a:r>
            <a:r>
              <a:rPr b="0" i="0" lang="es-ES" sz="3000" u="none" cap="none" strike="noStrike">
                <a:solidFill>
                  <a:srgbClr val="000000"/>
                </a:solidFill>
                <a:highlight>
                  <a:srgbClr val="FFFF00"/>
                </a:highlight>
                <a:latin typeface="Tahoma"/>
                <a:ea typeface="Tahoma"/>
                <a:cs typeface="Tahoma"/>
                <a:sym typeface="Tahoma"/>
              </a:rPr>
              <a:t>…en la próxima Teoría</a:t>
            </a:r>
            <a:endParaRPr b="0" i="0" sz="2500" u="none" cap="none" strike="noStrike">
              <a:solidFill>
                <a:srgbClr val="000000"/>
              </a:solidFill>
              <a:highlight>
                <a:srgbClr val="FFFF00"/>
              </a:highlight>
              <a:latin typeface="Tahoma"/>
              <a:ea typeface="Tahoma"/>
              <a:cs typeface="Tahoma"/>
              <a:sym typeface="Tahoma"/>
            </a:endParaRPr>
          </a:p>
        </p:txBody>
      </p:sp>
      <p:grpSp>
        <p:nvGrpSpPr>
          <p:cNvPr id="389" name="Google Shape;389;g2228523149a_1_48"/>
          <p:cNvGrpSpPr/>
          <p:nvPr/>
        </p:nvGrpSpPr>
        <p:grpSpPr>
          <a:xfrm>
            <a:off x="546242" y="304800"/>
            <a:ext cx="8826300" cy="650455"/>
            <a:chOff x="546242" y="762000"/>
            <a:chExt cx="8826300" cy="650455"/>
          </a:xfrm>
        </p:grpSpPr>
        <p:pic>
          <p:nvPicPr>
            <p:cNvPr descr="Interfaz de usuario gráfica&#10;&#10;Descripción generada automáticamente" id="390" name="Google Shape;390;g2228523149a_1_48"/>
            <p:cNvPicPr preferRelativeResize="0"/>
            <p:nvPr/>
          </p:nvPicPr>
          <p:blipFill rotWithShape="1">
            <a:blip r:embed="rId3">
              <a:alphaModFix/>
            </a:blip>
            <a:srcRect b="0" l="0" r="0" t="0"/>
            <a:stretch/>
          </p:blipFill>
          <p:spPr>
            <a:xfrm>
              <a:off x="8458200" y="762000"/>
              <a:ext cx="838200" cy="650455"/>
            </a:xfrm>
            <a:prstGeom prst="rect">
              <a:avLst/>
            </a:prstGeom>
            <a:noFill/>
            <a:ln>
              <a:noFill/>
            </a:ln>
          </p:spPr>
        </p:pic>
        <p:cxnSp>
          <p:nvCxnSpPr>
            <p:cNvPr id="391" name="Google Shape;391;g2228523149a_1_48"/>
            <p:cNvCxnSpPr/>
            <p:nvPr/>
          </p:nvCxnSpPr>
          <p:spPr>
            <a:xfrm>
              <a:off x="546242" y="1365637"/>
              <a:ext cx="8826300" cy="0"/>
            </a:xfrm>
            <a:prstGeom prst="straightConnector1">
              <a:avLst/>
            </a:prstGeom>
            <a:noFill/>
            <a:ln cap="flat" cmpd="sng" w="28575">
              <a:solidFill>
                <a:srgbClr val="4A7DBA"/>
              </a:solidFill>
              <a:prstDash val="solid"/>
              <a:round/>
              <a:headEnd len="sm" w="sm" type="none"/>
              <a:tailEnd len="sm" w="sm" type="none"/>
            </a:ln>
          </p:spPr>
        </p:cxnSp>
      </p:grpSp>
      <p:pic>
        <p:nvPicPr>
          <p:cNvPr id="392" name="Google Shape;392;g2228523149a_1_48"/>
          <p:cNvPicPr preferRelativeResize="0"/>
          <p:nvPr/>
        </p:nvPicPr>
        <p:blipFill rotWithShape="1">
          <a:blip r:embed="rId4">
            <a:alphaModFix/>
          </a:blip>
          <a:srcRect b="0" l="6607" r="35520" t="34404"/>
          <a:stretch/>
        </p:blipFill>
        <p:spPr>
          <a:xfrm>
            <a:off x="238600" y="3280100"/>
            <a:ext cx="4368200" cy="3238325"/>
          </a:xfrm>
          <a:prstGeom prst="rect">
            <a:avLst/>
          </a:prstGeom>
          <a:noFill/>
          <a:ln>
            <a:noFill/>
          </a:ln>
        </p:spPr>
      </p:pic>
      <p:sp>
        <p:nvSpPr>
          <p:cNvPr id="393" name="Google Shape;393;g2228523149a_1_48"/>
          <p:cNvSpPr txBox="1"/>
          <p:nvPr/>
        </p:nvSpPr>
        <p:spPr>
          <a:xfrm>
            <a:off x="315350" y="2042200"/>
            <a:ext cx="4214700" cy="1339200"/>
          </a:xfrm>
          <a:prstGeom prst="rect">
            <a:avLst/>
          </a:prstGeom>
          <a:noFill/>
          <a:ln>
            <a:noFill/>
          </a:ln>
        </p:spPr>
        <p:txBody>
          <a:bodyPr anchorCtr="0" anchor="t" bIns="91425" lIns="91425" spcFirstLastPara="1" rIns="91425" wrap="square" tIns="91425">
            <a:spAutoFit/>
          </a:bodyPr>
          <a:lstStyle/>
          <a:p>
            <a:pPr indent="0" lvl="0" marL="12700" marR="0" rtl="0" algn="ctr">
              <a:lnSpc>
                <a:spcPct val="100000"/>
              </a:lnSpc>
              <a:spcBef>
                <a:spcPts val="0"/>
              </a:spcBef>
              <a:spcAft>
                <a:spcPts val="0"/>
              </a:spcAft>
              <a:buClr>
                <a:srgbClr val="000000"/>
              </a:buClr>
              <a:buSzPts val="2500"/>
              <a:buFont typeface="Arial"/>
              <a:buNone/>
            </a:pPr>
            <a:r>
              <a:rPr b="1" i="0" lang="es-ES" sz="2500" u="none" cap="none" strike="noStrike">
                <a:solidFill>
                  <a:schemeClr val="dk1"/>
                </a:solidFill>
                <a:latin typeface="Tahoma"/>
                <a:ea typeface="Tahoma"/>
                <a:cs typeface="Tahoma"/>
                <a:sym typeface="Tahoma"/>
              </a:rPr>
              <a:t>Representación </a:t>
            </a:r>
            <a:br>
              <a:rPr b="1" i="0" lang="es-ES" sz="2500" u="none" cap="none" strike="noStrike">
                <a:solidFill>
                  <a:schemeClr val="dk1"/>
                </a:solidFill>
                <a:latin typeface="Tahoma"/>
                <a:ea typeface="Tahoma"/>
                <a:cs typeface="Tahoma"/>
                <a:sym typeface="Tahoma"/>
              </a:rPr>
            </a:br>
            <a:r>
              <a:rPr b="1" i="0" lang="es-ES" sz="2500" u="none" cap="none" strike="noStrike">
                <a:solidFill>
                  <a:schemeClr val="dk1"/>
                </a:solidFill>
                <a:latin typeface="Tahoma"/>
                <a:ea typeface="Tahoma"/>
                <a:cs typeface="Tahoma"/>
                <a:sym typeface="Tahoma"/>
              </a:rPr>
              <a:t>NO GRÁFICA de un algoritmo</a:t>
            </a:r>
            <a:endParaRPr b="0" i="0" sz="2500" u="none" cap="none" strike="noStrike">
              <a:solidFill>
                <a:schemeClr val="dk1"/>
              </a:solidFill>
              <a:latin typeface="Tahoma"/>
              <a:ea typeface="Tahoma"/>
              <a:cs typeface="Tahoma"/>
              <a:sym typeface="Tahoma"/>
            </a:endParaRPr>
          </a:p>
        </p:txBody>
      </p:sp>
      <p:sp>
        <p:nvSpPr>
          <p:cNvPr id="394" name="Google Shape;394;g2228523149a_1_48"/>
          <p:cNvSpPr txBox="1"/>
          <p:nvPr/>
        </p:nvSpPr>
        <p:spPr>
          <a:xfrm>
            <a:off x="5182750" y="2082550"/>
            <a:ext cx="4214700" cy="1339200"/>
          </a:xfrm>
          <a:prstGeom prst="rect">
            <a:avLst/>
          </a:prstGeom>
          <a:noFill/>
          <a:ln>
            <a:noFill/>
          </a:ln>
        </p:spPr>
        <p:txBody>
          <a:bodyPr anchorCtr="0" anchor="t" bIns="91425" lIns="91425" spcFirstLastPara="1" rIns="91425" wrap="square" tIns="91425">
            <a:spAutoFit/>
          </a:bodyPr>
          <a:lstStyle/>
          <a:p>
            <a:pPr indent="0" lvl="0" marL="12700" marR="0" rtl="0" algn="ctr">
              <a:lnSpc>
                <a:spcPct val="100000"/>
              </a:lnSpc>
              <a:spcBef>
                <a:spcPts val="0"/>
              </a:spcBef>
              <a:spcAft>
                <a:spcPts val="0"/>
              </a:spcAft>
              <a:buClr>
                <a:srgbClr val="000000"/>
              </a:buClr>
              <a:buSzPts val="2500"/>
              <a:buFont typeface="Arial"/>
              <a:buNone/>
            </a:pPr>
            <a:r>
              <a:rPr b="1" i="0" lang="es-ES" sz="2500" u="none" cap="none" strike="noStrike">
                <a:solidFill>
                  <a:schemeClr val="dk1"/>
                </a:solidFill>
                <a:latin typeface="Tahoma"/>
                <a:ea typeface="Tahoma"/>
                <a:cs typeface="Tahoma"/>
                <a:sym typeface="Tahoma"/>
              </a:rPr>
              <a:t>Representación </a:t>
            </a:r>
            <a:br>
              <a:rPr b="1" i="0" lang="es-ES" sz="2500" u="none" cap="none" strike="noStrike">
                <a:solidFill>
                  <a:schemeClr val="dk1"/>
                </a:solidFill>
                <a:latin typeface="Tahoma"/>
                <a:ea typeface="Tahoma"/>
                <a:cs typeface="Tahoma"/>
                <a:sym typeface="Tahoma"/>
              </a:rPr>
            </a:br>
            <a:r>
              <a:rPr b="1" i="0" lang="es-ES" sz="2500" u="none" cap="none" strike="noStrike">
                <a:solidFill>
                  <a:schemeClr val="dk1"/>
                </a:solidFill>
                <a:latin typeface="Tahoma"/>
                <a:ea typeface="Tahoma"/>
                <a:cs typeface="Tahoma"/>
                <a:sym typeface="Tahoma"/>
              </a:rPr>
              <a:t>GRÁFICA de un algoritmo</a:t>
            </a:r>
            <a:endParaRPr b="0" i="0" sz="2500" u="none" cap="none" strike="noStrike">
              <a:solidFill>
                <a:schemeClr val="dk1"/>
              </a:solidFill>
              <a:latin typeface="Tahoma"/>
              <a:ea typeface="Tahoma"/>
              <a:cs typeface="Tahoma"/>
              <a:sym typeface="Tahoma"/>
            </a:endParaRPr>
          </a:p>
        </p:txBody>
      </p:sp>
      <p:pic>
        <p:nvPicPr>
          <p:cNvPr id="395" name="Google Shape;395;g2228523149a_1_48"/>
          <p:cNvPicPr preferRelativeResize="0"/>
          <p:nvPr/>
        </p:nvPicPr>
        <p:blipFill rotWithShape="1">
          <a:blip r:embed="rId5">
            <a:alphaModFix/>
          </a:blip>
          <a:srcRect b="0" l="0" r="0" t="0"/>
          <a:stretch/>
        </p:blipFill>
        <p:spPr>
          <a:xfrm>
            <a:off x="6531500" y="3447838"/>
            <a:ext cx="1821156" cy="2902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27ae5b0a1b_0_138"/>
          <p:cNvSpPr txBox="1"/>
          <p:nvPr/>
        </p:nvSpPr>
        <p:spPr>
          <a:xfrm>
            <a:off x="3398" y="7406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401" name="Google Shape;401;g227ae5b0a1b_0_138"/>
          <p:cNvSpPr txBox="1"/>
          <p:nvPr/>
        </p:nvSpPr>
        <p:spPr>
          <a:xfrm>
            <a:off x="304800" y="381000"/>
            <a:ext cx="8213700" cy="1385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Etapa 2: Pseudocódigo y diagrama de flujo</a:t>
            </a:r>
            <a:endParaRPr b="0" i="0" sz="3000" u="none" cap="none" strike="noStrike">
              <a:solidFill>
                <a:srgbClr val="000000"/>
              </a:solidFill>
              <a:highlight>
                <a:srgbClr val="FFFF00"/>
              </a:highlight>
              <a:latin typeface="Tahoma"/>
              <a:ea typeface="Tahoma"/>
              <a:cs typeface="Tahoma"/>
              <a:sym typeface="Tahoma"/>
            </a:endParaRPr>
          </a:p>
          <a:p>
            <a:pPr indent="0" lvl="0" marL="12700" marR="0" rtl="0" algn="l">
              <a:lnSpc>
                <a:spcPct val="100000"/>
              </a:lnSpc>
              <a:spcBef>
                <a:spcPts val="0"/>
              </a:spcBef>
              <a:spcAft>
                <a:spcPts val="0"/>
              </a:spcAft>
              <a:buClr>
                <a:srgbClr val="000000"/>
              </a:buClr>
              <a:buSzPts val="3000"/>
              <a:buFont typeface="Tahoma"/>
              <a:buNone/>
            </a:pPr>
            <a:r>
              <a:t/>
            </a:r>
            <a:endParaRPr b="0" i="0" sz="3000" u="none" cap="none" strike="noStrike">
              <a:solidFill>
                <a:srgbClr val="000000"/>
              </a:solidFill>
              <a:highlight>
                <a:srgbClr val="FFFF00"/>
              </a:highlight>
              <a:latin typeface="Tahoma"/>
              <a:ea typeface="Tahoma"/>
              <a:cs typeface="Tahoma"/>
              <a:sym typeface="Tahoma"/>
            </a:endParaRPr>
          </a:p>
          <a:p>
            <a:pPr indent="0" lvl="0" marL="12700" marR="0" rtl="0" algn="l">
              <a:lnSpc>
                <a:spcPct val="100000"/>
              </a:lnSpc>
              <a:spcBef>
                <a:spcPts val="0"/>
              </a:spcBef>
              <a:spcAft>
                <a:spcPts val="0"/>
              </a:spcAft>
              <a:buClr>
                <a:srgbClr val="000000"/>
              </a:buClr>
              <a:buSzPts val="3000"/>
              <a:buFont typeface="Tahoma"/>
              <a:buNone/>
            </a:pPr>
            <a:r>
              <a:rPr b="1" i="0" lang="es-ES" sz="3000" u="none" cap="none" strike="noStrike">
                <a:solidFill>
                  <a:srgbClr val="000000"/>
                </a:solidFill>
                <a:highlight>
                  <a:srgbClr val="FFFF00"/>
                </a:highlight>
                <a:latin typeface="Tahoma"/>
                <a:ea typeface="Tahoma"/>
                <a:cs typeface="Tahoma"/>
                <a:sym typeface="Tahoma"/>
              </a:rPr>
              <a:t>CONTINUARÁ</a:t>
            </a:r>
            <a:r>
              <a:rPr b="0" i="0" lang="es-ES" sz="3000" u="none" cap="none" strike="noStrike">
                <a:solidFill>
                  <a:srgbClr val="000000"/>
                </a:solidFill>
                <a:highlight>
                  <a:srgbClr val="FFFF00"/>
                </a:highlight>
                <a:latin typeface="Tahoma"/>
                <a:ea typeface="Tahoma"/>
                <a:cs typeface="Tahoma"/>
                <a:sym typeface="Tahoma"/>
              </a:rPr>
              <a:t>…</a:t>
            </a:r>
            <a:endParaRPr b="0" i="0" sz="3000" u="none" cap="none" strike="noStrike">
              <a:solidFill>
                <a:srgbClr val="000000"/>
              </a:solidFill>
              <a:highlight>
                <a:srgbClr val="FFFF00"/>
              </a:highlight>
              <a:latin typeface="Tahoma"/>
              <a:ea typeface="Tahoma"/>
              <a:cs typeface="Tahoma"/>
              <a:sym typeface="Tahoma"/>
            </a:endParaRPr>
          </a:p>
        </p:txBody>
      </p:sp>
      <p:grpSp>
        <p:nvGrpSpPr>
          <p:cNvPr id="402" name="Google Shape;402;g227ae5b0a1b_0_138"/>
          <p:cNvGrpSpPr/>
          <p:nvPr/>
        </p:nvGrpSpPr>
        <p:grpSpPr>
          <a:xfrm>
            <a:off x="546242" y="304800"/>
            <a:ext cx="8826300" cy="650455"/>
            <a:chOff x="546242" y="762000"/>
            <a:chExt cx="8826300" cy="650455"/>
          </a:xfrm>
        </p:grpSpPr>
        <p:pic>
          <p:nvPicPr>
            <p:cNvPr descr="Interfaz de usuario gráfica&#10;&#10;Descripción generada automáticamente" id="403" name="Google Shape;403;g227ae5b0a1b_0_138"/>
            <p:cNvPicPr preferRelativeResize="0"/>
            <p:nvPr/>
          </p:nvPicPr>
          <p:blipFill rotWithShape="1">
            <a:blip r:embed="rId3">
              <a:alphaModFix/>
            </a:blip>
            <a:srcRect b="0" l="0" r="0" t="0"/>
            <a:stretch/>
          </p:blipFill>
          <p:spPr>
            <a:xfrm>
              <a:off x="8458200" y="762000"/>
              <a:ext cx="838200" cy="650455"/>
            </a:xfrm>
            <a:prstGeom prst="rect">
              <a:avLst/>
            </a:prstGeom>
            <a:noFill/>
            <a:ln>
              <a:noFill/>
            </a:ln>
          </p:spPr>
        </p:pic>
        <p:cxnSp>
          <p:nvCxnSpPr>
            <p:cNvPr id="404" name="Google Shape;404;g227ae5b0a1b_0_138"/>
            <p:cNvCxnSpPr/>
            <p:nvPr/>
          </p:nvCxnSpPr>
          <p:spPr>
            <a:xfrm>
              <a:off x="546242" y="1365637"/>
              <a:ext cx="8826300" cy="0"/>
            </a:xfrm>
            <a:prstGeom prst="straightConnector1">
              <a:avLst/>
            </a:prstGeom>
            <a:noFill/>
            <a:ln cap="flat" cmpd="sng" w="28575">
              <a:solidFill>
                <a:srgbClr val="4A7DBA"/>
              </a:solidFill>
              <a:prstDash val="solid"/>
              <a:round/>
              <a:headEnd len="sm" w="sm" type="none"/>
              <a:tailEnd len="sm" w="sm" type="none"/>
            </a:ln>
          </p:spPr>
        </p:cxnSp>
      </p:grpSp>
      <p:sp>
        <p:nvSpPr>
          <p:cNvPr id="405" name="Google Shape;405;g227ae5b0a1b_0_138"/>
          <p:cNvSpPr txBox="1"/>
          <p:nvPr/>
        </p:nvSpPr>
        <p:spPr>
          <a:xfrm>
            <a:off x="0" y="2267375"/>
            <a:ext cx="9906000" cy="1723800"/>
          </a:xfrm>
          <a:prstGeom prst="rect">
            <a:avLst/>
          </a:prstGeom>
          <a:noFill/>
          <a:ln>
            <a:noFill/>
          </a:ln>
        </p:spPr>
        <p:txBody>
          <a:bodyPr anchorCtr="0" anchor="t" bIns="91425" lIns="91425" spcFirstLastPara="1" rIns="91425" wrap="square" tIns="91425">
            <a:spAutoFit/>
          </a:bodyPr>
          <a:lstStyle/>
          <a:p>
            <a:pPr indent="0" lvl="0" marL="12700" marR="0" rtl="0" algn="l">
              <a:lnSpc>
                <a:spcPct val="100000"/>
              </a:lnSpc>
              <a:spcBef>
                <a:spcPts val="0"/>
              </a:spcBef>
              <a:spcAft>
                <a:spcPts val="0"/>
              </a:spcAft>
              <a:buClr>
                <a:srgbClr val="000000"/>
              </a:buClr>
              <a:buSzPts val="2500"/>
              <a:buFont typeface="Arial"/>
              <a:buNone/>
            </a:pPr>
            <a:r>
              <a:rPr b="1" i="0" lang="es-ES" sz="2500" u="none" cap="none" strike="noStrike">
                <a:solidFill>
                  <a:schemeClr val="dk1"/>
                </a:solidFill>
                <a:latin typeface="Tahoma"/>
                <a:ea typeface="Tahoma"/>
                <a:cs typeface="Tahoma"/>
                <a:sym typeface="Tahoma"/>
              </a:rPr>
              <a:t>Pseudocódigo </a:t>
            </a:r>
            <a:r>
              <a:rPr b="0" i="0" lang="es-ES" sz="2500" u="none" cap="none" strike="noStrike">
                <a:solidFill>
                  <a:schemeClr val="dk1"/>
                </a:solidFill>
                <a:latin typeface="Tahoma"/>
                <a:ea typeface="Tahoma"/>
                <a:cs typeface="Tahoma"/>
                <a:sym typeface="Tahoma"/>
              </a:rPr>
              <a:t>es usado para la </a:t>
            </a:r>
            <a:r>
              <a:rPr b="1" i="0" lang="es-ES" sz="2500" u="none" cap="none" strike="noStrike">
                <a:solidFill>
                  <a:schemeClr val="dk1"/>
                </a:solidFill>
                <a:latin typeface="Tahoma"/>
                <a:ea typeface="Tahoma"/>
                <a:cs typeface="Tahoma"/>
                <a:sym typeface="Tahoma"/>
              </a:rPr>
              <a:t>representación no gráfica</a:t>
            </a:r>
            <a:r>
              <a:rPr b="0" i="0" lang="es-ES" sz="2500" u="none" cap="none" strike="noStrike">
                <a:solidFill>
                  <a:schemeClr val="dk1"/>
                </a:solidFill>
                <a:latin typeface="Tahoma"/>
                <a:ea typeface="Tahoma"/>
                <a:cs typeface="Tahoma"/>
                <a:sym typeface="Tahoma"/>
              </a:rPr>
              <a:t> de algoritmos de la forma más detallada posible y a su vez lo más parecida posible a lenguaje que posteriormente su utilizará para la codificación del mismo. </a:t>
            </a:r>
            <a:endParaRPr b="0" i="0" sz="2500" u="none" cap="none" strike="noStrike">
              <a:solidFill>
                <a:schemeClr val="dk1"/>
              </a:solidFill>
              <a:latin typeface="Tahoma"/>
              <a:ea typeface="Tahoma"/>
              <a:cs typeface="Tahoma"/>
              <a:sym typeface="Tahoma"/>
            </a:endParaRPr>
          </a:p>
        </p:txBody>
      </p:sp>
      <p:sp>
        <p:nvSpPr>
          <p:cNvPr id="406" name="Google Shape;406;g227ae5b0a1b_0_138"/>
          <p:cNvSpPr txBox="1"/>
          <p:nvPr/>
        </p:nvSpPr>
        <p:spPr>
          <a:xfrm>
            <a:off x="0" y="4448375"/>
            <a:ext cx="9753600" cy="954300"/>
          </a:xfrm>
          <a:prstGeom prst="rect">
            <a:avLst/>
          </a:prstGeom>
          <a:noFill/>
          <a:ln>
            <a:noFill/>
          </a:ln>
        </p:spPr>
        <p:txBody>
          <a:bodyPr anchorCtr="0" anchor="t" bIns="91425" lIns="91425" spcFirstLastPara="1" rIns="91425" wrap="square" tIns="91425">
            <a:spAutoFit/>
          </a:bodyPr>
          <a:lstStyle/>
          <a:p>
            <a:pPr indent="0" lvl="0" marL="12700" marR="0" rtl="0" algn="l">
              <a:lnSpc>
                <a:spcPct val="100000"/>
              </a:lnSpc>
              <a:spcBef>
                <a:spcPts val="0"/>
              </a:spcBef>
              <a:spcAft>
                <a:spcPts val="0"/>
              </a:spcAft>
              <a:buClr>
                <a:srgbClr val="000000"/>
              </a:buClr>
              <a:buSzPts val="2500"/>
              <a:buFont typeface="Arial"/>
              <a:buNone/>
            </a:pPr>
            <a:r>
              <a:rPr b="1" i="0" lang="es-ES" sz="2500" u="none" cap="none" strike="noStrike">
                <a:solidFill>
                  <a:schemeClr val="dk1"/>
                </a:solidFill>
                <a:latin typeface="Tahoma"/>
                <a:ea typeface="Tahoma"/>
                <a:cs typeface="Tahoma"/>
                <a:sym typeface="Tahoma"/>
              </a:rPr>
              <a:t>Diagrama de flujo </a:t>
            </a:r>
            <a:r>
              <a:rPr b="0" i="0" lang="es-ES" sz="2500" u="none" cap="none" strike="noStrike">
                <a:solidFill>
                  <a:schemeClr val="dk1"/>
                </a:solidFill>
                <a:latin typeface="Tahoma"/>
                <a:ea typeface="Tahoma"/>
                <a:cs typeface="Tahoma"/>
                <a:sym typeface="Tahoma"/>
              </a:rPr>
              <a:t>es utilizado para </a:t>
            </a:r>
            <a:r>
              <a:rPr b="1" i="0" lang="es-ES" sz="2500" u="none" cap="none" strike="noStrike">
                <a:solidFill>
                  <a:schemeClr val="dk1"/>
                </a:solidFill>
                <a:latin typeface="Tahoma"/>
                <a:ea typeface="Tahoma"/>
                <a:cs typeface="Tahoma"/>
                <a:sym typeface="Tahoma"/>
              </a:rPr>
              <a:t>representar gráficamente</a:t>
            </a:r>
            <a:r>
              <a:rPr b="0" i="0" lang="es-ES" sz="2500" u="none" cap="none" strike="noStrike">
                <a:solidFill>
                  <a:schemeClr val="dk1"/>
                </a:solidFill>
                <a:latin typeface="Tahoma"/>
                <a:ea typeface="Tahoma"/>
                <a:cs typeface="Tahoma"/>
                <a:sym typeface="Tahoma"/>
              </a:rPr>
              <a:t>  algoritmos, facilita la visualización del flujo de ejecución del mismo. </a:t>
            </a:r>
            <a:endParaRPr b="0" i="0" sz="25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27ae5b0a1b_0_230"/>
          <p:cNvSpPr txBox="1"/>
          <p:nvPr/>
        </p:nvSpPr>
        <p:spPr>
          <a:xfrm>
            <a:off x="152400" y="2191150"/>
            <a:ext cx="9906000" cy="3540300"/>
          </a:xfrm>
          <a:prstGeom prst="rect">
            <a:avLst/>
          </a:prstGeom>
          <a:noFill/>
          <a:ln>
            <a:noFill/>
          </a:ln>
        </p:spPr>
        <p:txBody>
          <a:bodyPr anchorCtr="0" anchor="t" bIns="0" lIns="0" spcFirstLastPara="1" rIns="0" wrap="square" tIns="0">
            <a:spAutoFit/>
          </a:bodyPr>
          <a:lstStyle/>
          <a:p>
            <a:pPr indent="-342900" lvl="0" marL="3556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Categorías de problemas: no computacionales y computacionales.</a:t>
            </a:r>
            <a:endParaRPr b="0" i="0" sz="1400" u="none" cap="none" strike="noStrike">
              <a:solidFill>
                <a:srgbClr val="000000"/>
              </a:solidFill>
              <a:latin typeface="Arial"/>
              <a:ea typeface="Arial"/>
              <a:cs typeface="Arial"/>
              <a:sym typeface="Arial"/>
            </a:endParaRPr>
          </a:p>
          <a:p>
            <a:pPr indent="-342900" lvl="0" marL="355600" marR="5080" rtl="0" algn="just">
              <a:lnSpc>
                <a:spcPct val="150000"/>
              </a:lnSpc>
              <a:spcBef>
                <a:spcPts val="0"/>
              </a:spcBef>
              <a:spcAft>
                <a:spcPts val="0"/>
              </a:spcAft>
              <a:buClr>
                <a:schemeClr val="dk1"/>
              </a:buClr>
              <a:buSzPts val="2000"/>
              <a:buFont typeface="Noto Sans Symbols"/>
              <a:buChar char="✔"/>
            </a:pPr>
            <a:r>
              <a:rPr b="1" i="0" lang="es-ES" sz="2000" u="none" cap="none" strike="noStrike">
                <a:solidFill>
                  <a:schemeClr val="dk1"/>
                </a:solidFill>
                <a:latin typeface="Tahoma"/>
                <a:ea typeface="Tahoma"/>
                <a:cs typeface="Tahoma"/>
                <a:sym typeface="Tahoma"/>
              </a:rPr>
              <a:t>¿Cómo resolverlos?</a:t>
            </a:r>
            <a:r>
              <a:rPr b="0" i="0" lang="es-ES" sz="2000" u="none" cap="none" strike="noStrike">
                <a:solidFill>
                  <a:schemeClr val="dk1"/>
                </a:solidFill>
                <a:latin typeface="Tahoma"/>
                <a:ea typeface="Tahoma"/>
                <a:cs typeface="Tahoma"/>
                <a:sym typeface="Tahoma"/>
              </a:rPr>
              <a:t> Etapas en la resolución de problemas.</a:t>
            </a:r>
            <a:endParaRPr b="0" i="0" sz="1400" u="none" cap="none" strike="noStrike">
              <a:solidFill>
                <a:srgbClr val="000000"/>
              </a:solidFill>
              <a:latin typeface="Arial"/>
              <a:ea typeface="Arial"/>
              <a:cs typeface="Arial"/>
              <a:sym typeface="Arial"/>
            </a:endParaRPr>
          </a:p>
          <a:p>
            <a:pPr indent="-342900" lvl="0" marL="355600" marR="5080" rtl="0" algn="just">
              <a:lnSpc>
                <a:spcPct val="150000"/>
              </a:lnSpc>
              <a:spcBef>
                <a:spcPts val="0"/>
              </a:spcBef>
              <a:spcAft>
                <a:spcPts val="0"/>
              </a:spcAft>
              <a:buClr>
                <a:schemeClr val="dk1"/>
              </a:buClr>
              <a:buSzPts val="2000"/>
              <a:buFont typeface="Noto Sans Symbols"/>
              <a:buChar char="✔"/>
            </a:pPr>
            <a:r>
              <a:rPr b="1" i="0" lang="es-ES" sz="2000" u="none" cap="none" strike="noStrike">
                <a:solidFill>
                  <a:schemeClr val="dk1"/>
                </a:solidFill>
                <a:latin typeface="Tahoma"/>
                <a:ea typeface="Tahoma"/>
                <a:cs typeface="Tahoma"/>
                <a:sym typeface="Tahoma"/>
              </a:rPr>
              <a:t>Etapa 1: Análisis del Problema. </a:t>
            </a:r>
            <a:endParaRPr b="1" i="0" sz="2000" u="none" cap="none" strike="noStrike">
              <a:solidFill>
                <a:schemeClr val="dk1"/>
              </a:solidFill>
              <a:latin typeface="Tahoma"/>
              <a:ea typeface="Tahoma"/>
              <a:cs typeface="Tahoma"/>
              <a:sym typeface="Tahoma"/>
            </a:endParaRPr>
          </a:p>
          <a:p>
            <a:pPr indent="-355600" lvl="1" marL="9144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Entender el enunciado y comprender el problema.</a:t>
            </a:r>
            <a:endParaRPr b="0" i="0" sz="1400" u="none" cap="none" strike="noStrike">
              <a:solidFill>
                <a:srgbClr val="000000"/>
              </a:solidFill>
              <a:latin typeface="Arial"/>
              <a:ea typeface="Arial"/>
              <a:cs typeface="Arial"/>
              <a:sym typeface="Arial"/>
            </a:endParaRPr>
          </a:p>
          <a:p>
            <a:pPr indent="-355600" lvl="1" marL="9144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Representación e interpretación de datos (entrada/proceso/salida).</a:t>
            </a:r>
            <a:endParaRPr b="0" i="0" sz="1400" u="none" cap="none" strike="noStrike">
              <a:solidFill>
                <a:srgbClr val="000000"/>
              </a:solidFill>
              <a:latin typeface="Arial"/>
              <a:ea typeface="Arial"/>
              <a:cs typeface="Arial"/>
              <a:sym typeface="Arial"/>
            </a:endParaRPr>
          </a:p>
          <a:p>
            <a:pPr indent="-342900" lvl="0" marL="355600" marR="5080" rtl="0" algn="just">
              <a:lnSpc>
                <a:spcPct val="150000"/>
              </a:lnSpc>
              <a:spcBef>
                <a:spcPts val="0"/>
              </a:spcBef>
              <a:spcAft>
                <a:spcPts val="0"/>
              </a:spcAft>
              <a:buClr>
                <a:schemeClr val="dk1"/>
              </a:buClr>
              <a:buSzPts val="2000"/>
              <a:buFont typeface="Noto Sans Symbols"/>
              <a:buChar char="✔"/>
            </a:pPr>
            <a:r>
              <a:rPr b="1" i="0" lang="es-ES" sz="2000" u="none" cap="none" strike="noStrike">
                <a:solidFill>
                  <a:schemeClr val="dk1"/>
                </a:solidFill>
                <a:latin typeface="Tahoma"/>
                <a:ea typeface="Tahoma"/>
                <a:cs typeface="Tahoma"/>
                <a:sym typeface="Tahoma"/>
              </a:rPr>
              <a:t>Etapa 2:</a:t>
            </a:r>
            <a:r>
              <a:rPr b="0" i="0" lang="es-ES" sz="2000" u="none" cap="none" strike="noStrike">
                <a:solidFill>
                  <a:schemeClr val="dk1"/>
                </a:solidFill>
                <a:latin typeface="Tahoma"/>
                <a:ea typeface="Tahoma"/>
                <a:cs typeface="Tahoma"/>
                <a:sym typeface="Tahoma"/>
              </a:rPr>
              <a:t> </a:t>
            </a:r>
            <a:r>
              <a:rPr b="1" i="0" lang="es-ES" sz="2000" u="none" cap="none" strike="noStrike">
                <a:solidFill>
                  <a:schemeClr val="dk1"/>
                </a:solidFill>
                <a:latin typeface="Tahoma"/>
                <a:ea typeface="Tahoma"/>
                <a:cs typeface="Tahoma"/>
                <a:sym typeface="Tahoma"/>
              </a:rPr>
              <a:t>Diseño y desarrollo del algoritmo para resolver el problema.</a:t>
            </a:r>
            <a:endParaRPr b="1" i="0" sz="1400" u="none" cap="none" strike="noStrike">
              <a:solidFill>
                <a:srgbClr val="000000"/>
              </a:solidFill>
              <a:latin typeface="Arial"/>
              <a:ea typeface="Arial"/>
              <a:cs typeface="Arial"/>
              <a:sym typeface="Arial"/>
            </a:endParaRPr>
          </a:p>
          <a:p>
            <a:pPr indent="-355600" lvl="1" marL="9144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Descomposición de un problema en tareas.</a:t>
            </a:r>
            <a:endParaRPr b="0" i="0" sz="1400" u="none" cap="none" strike="noStrike">
              <a:solidFill>
                <a:srgbClr val="000000"/>
              </a:solidFill>
              <a:latin typeface="Arial"/>
              <a:ea typeface="Arial"/>
              <a:cs typeface="Arial"/>
              <a:sym typeface="Arial"/>
            </a:endParaRPr>
          </a:p>
          <a:p>
            <a:pPr indent="-355600" lvl="1" marL="914400" marR="5080" rtl="0" algn="just">
              <a:lnSpc>
                <a:spcPct val="150000"/>
              </a:lnSpc>
              <a:spcBef>
                <a:spcPts val="0"/>
              </a:spcBef>
              <a:spcAft>
                <a:spcPts val="0"/>
              </a:spcAft>
              <a:buClr>
                <a:schemeClr val="dk1"/>
              </a:buClr>
              <a:buSzPts val="2000"/>
              <a:buFont typeface="Noto Sans Symbols"/>
              <a:buChar char="○"/>
            </a:pPr>
            <a:r>
              <a:rPr b="0" i="0" lang="es-ES" sz="2000" u="none" cap="none" strike="noStrike">
                <a:solidFill>
                  <a:schemeClr val="dk1"/>
                </a:solidFill>
                <a:latin typeface="Tahoma"/>
                <a:ea typeface="Tahoma"/>
                <a:cs typeface="Tahoma"/>
                <a:sym typeface="Tahoma"/>
              </a:rPr>
              <a:t>Algoritmo que da solución a un problema: </a:t>
            </a:r>
            <a:r>
              <a:rPr b="0" i="0" lang="es-ES" sz="2000" u="none" cap="none" strike="noStrike">
                <a:solidFill>
                  <a:schemeClr val="dk1"/>
                </a:solidFill>
                <a:highlight>
                  <a:srgbClr val="FFFF00"/>
                </a:highlight>
                <a:latin typeface="Tahoma"/>
                <a:ea typeface="Tahoma"/>
                <a:cs typeface="Tahoma"/>
                <a:sym typeface="Tahoma"/>
              </a:rPr>
              <a:t>pseudocódigo y diagrama de flujo.</a:t>
            </a:r>
            <a:endParaRPr b="1" i="0" sz="2000" u="none" cap="none" strike="noStrike">
              <a:solidFill>
                <a:srgbClr val="FF0000"/>
              </a:solidFill>
              <a:highlight>
                <a:srgbClr val="FFFF00"/>
              </a:highlight>
              <a:latin typeface="Tahoma"/>
              <a:ea typeface="Tahoma"/>
              <a:cs typeface="Tahoma"/>
              <a:sym typeface="Tahoma"/>
            </a:endParaRPr>
          </a:p>
        </p:txBody>
      </p:sp>
      <p:pic>
        <p:nvPicPr>
          <p:cNvPr descr="Interfaz de usuario gráfica&#10;&#10;Descripción generada automáticamente" id="412" name="Google Shape;412;g227ae5b0a1b_0_230"/>
          <p:cNvPicPr preferRelativeResize="0"/>
          <p:nvPr/>
        </p:nvPicPr>
        <p:blipFill rotWithShape="1">
          <a:blip r:embed="rId3">
            <a:alphaModFix/>
          </a:blip>
          <a:srcRect b="0" l="0" r="0" t="0"/>
          <a:stretch/>
        </p:blipFill>
        <p:spPr>
          <a:xfrm>
            <a:off x="211773" y="457849"/>
            <a:ext cx="1644650" cy="1276260"/>
          </a:xfrm>
          <a:prstGeom prst="rect">
            <a:avLst/>
          </a:prstGeom>
          <a:noFill/>
          <a:ln>
            <a:noFill/>
          </a:ln>
        </p:spPr>
      </p:pic>
      <p:sp>
        <p:nvSpPr>
          <p:cNvPr id="413" name="Google Shape;413;g227ae5b0a1b_0_230"/>
          <p:cNvSpPr txBox="1"/>
          <p:nvPr/>
        </p:nvSpPr>
        <p:spPr>
          <a:xfrm>
            <a:off x="2971800" y="243028"/>
            <a:ext cx="2402100" cy="4311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2800"/>
              <a:buFont typeface="Arial"/>
              <a:buNone/>
            </a:pPr>
            <a:r>
              <a:rPr b="1" i="0" lang="es-ES" sz="2800" u="none" cap="none" strike="noStrike">
                <a:solidFill>
                  <a:schemeClr val="dk1"/>
                </a:solidFill>
                <a:latin typeface="Tahoma"/>
                <a:ea typeface="Tahoma"/>
                <a:cs typeface="Tahoma"/>
                <a:sym typeface="Tahoma"/>
              </a:rPr>
              <a:t>Teoría</a:t>
            </a:r>
            <a:endParaRPr b="0" i="0" sz="2800" u="none" cap="none" strike="noStrike">
              <a:solidFill>
                <a:schemeClr val="dk1"/>
              </a:solidFill>
              <a:latin typeface="Tahoma"/>
              <a:ea typeface="Tahoma"/>
              <a:cs typeface="Tahoma"/>
              <a:sym typeface="Tahoma"/>
            </a:endParaRPr>
          </a:p>
        </p:txBody>
      </p:sp>
      <p:sp>
        <p:nvSpPr>
          <p:cNvPr id="414" name="Google Shape;414;g227ae5b0a1b_0_230"/>
          <p:cNvSpPr txBox="1"/>
          <p:nvPr/>
        </p:nvSpPr>
        <p:spPr>
          <a:xfrm>
            <a:off x="1676400" y="673915"/>
            <a:ext cx="6324600" cy="49260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3200"/>
              <a:buFont typeface="Arial"/>
              <a:buNone/>
            </a:pPr>
            <a:r>
              <a:rPr b="0" i="0" lang="es-ES" sz="3200" u="none" cap="none" strike="noStrike">
                <a:solidFill>
                  <a:schemeClr val="dk1"/>
                </a:solidFill>
                <a:latin typeface="Tahoma"/>
                <a:ea typeface="Tahoma"/>
                <a:cs typeface="Tahoma"/>
                <a:sym typeface="Tahoma"/>
              </a:rPr>
              <a:t>Resolución de problemas</a:t>
            </a:r>
            <a:endParaRPr b="0" i="0" sz="3200" u="none" cap="none" strike="noStrike">
              <a:solidFill>
                <a:schemeClr val="dk1"/>
              </a:solidFill>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2194aeedbb2_0_83"/>
          <p:cNvSpPr txBox="1"/>
          <p:nvPr/>
        </p:nvSpPr>
        <p:spPr>
          <a:xfrm>
            <a:off x="1115100" y="3248875"/>
            <a:ext cx="6909000" cy="1385400"/>
          </a:xfrm>
          <a:prstGeom prst="rect">
            <a:avLst/>
          </a:prstGeom>
          <a:noFill/>
          <a:ln>
            <a:noFill/>
          </a:ln>
        </p:spPr>
        <p:txBody>
          <a:bodyPr anchorCtr="0" anchor="t" bIns="0" lIns="0" spcFirstLastPara="1" rIns="0" wrap="square" tIns="0">
            <a:spAutoFit/>
          </a:bodyPr>
          <a:lstStyle/>
          <a:p>
            <a:pPr indent="0" lvl="0" marL="0" marR="5080" rtl="0" algn="just">
              <a:lnSpc>
                <a:spcPct val="150000"/>
              </a:lnSpc>
              <a:spcBef>
                <a:spcPts val="0"/>
              </a:spcBef>
              <a:spcAft>
                <a:spcPts val="0"/>
              </a:spcAft>
              <a:buClr>
                <a:srgbClr val="000000"/>
              </a:buClr>
              <a:buSzPts val="3600"/>
              <a:buFont typeface="Arial"/>
              <a:buNone/>
            </a:pPr>
            <a:r>
              <a:rPr b="0" i="0" lang="es-ES" sz="3600" u="none" cap="none" strike="noStrike">
                <a:solidFill>
                  <a:schemeClr val="dk1"/>
                </a:solidFill>
                <a:latin typeface="Tahoma"/>
                <a:ea typeface="Tahoma"/>
                <a:cs typeface="Tahoma"/>
                <a:sym typeface="Tahoma"/>
              </a:rPr>
              <a:t>¡Ya podemos comenzar con el Práctico!</a:t>
            </a:r>
            <a:endParaRPr b="0" i="0" sz="4100" u="none" cap="none" strike="noStrike">
              <a:solidFill>
                <a:schemeClr val="dk1"/>
              </a:solidFill>
              <a:latin typeface="Tahoma"/>
              <a:ea typeface="Tahoma"/>
              <a:cs typeface="Tahoma"/>
              <a:sym typeface="Tahoma"/>
            </a:endParaRPr>
          </a:p>
        </p:txBody>
      </p:sp>
      <p:pic>
        <p:nvPicPr>
          <p:cNvPr descr="Interfaz de usuario gráfica&#10;&#10;Descripción generada automáticamente" id="420" name="Google Shape;420;g2194aeedbb2_0_83"/>
          <p:cNvPicPr preferRelativeResize="0"/>
          <p:nvPr/>
        </p:nvPicPr>
        <p:blipFill rotWithShape="1">
          <a:blip r:embed="rId3">
            <a:alphaModFix/>
          </a:blip>
          <a:srcRect b="0" l="0" r="0" t="0"/>
          <a:stretch/>
        </p:blipFill>
        <p:spPr>
          <a:xfrm>
            <a:off x="946139" y="1100653"/>
            <a:ext cx="2618694" cy="2032144"/>
          </a:xfrm>
          <a:prstGeom prst="rect">
            <a:avLst/>
          </a:prstGeom>
          <a:noFill/>
          <a:ln>
            <a:noFill/>
          </a:ln>
        </p:spPr>
      </p:pic>
      <p:sp>
        <p:nvSpPr>
          <p:cNvPr id="421" name="Google Shape;421;g2194aeedbb2_0_83"/>
          <p:cNvSpPr txBox="1"/>
          <p:nvPr/>
        </p:nvSpPr>
        <p:spPr>
          <a:xfrm>
            <a:off x="3962400" y="773488"/>
            <a:ext cx="2185200" cy="461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Arial"/>
              <a:buNone/>
            </a:pPr>
            <a:r>
              <a:rPr b="1" i="0" lang="es-ES" sz="3000" u="none" cap="none" strike="noStrike">
                <a:solidFill>
                  <a:schemeClr val="dk1"/>
                </a:solidFill>
                <a:latin typeface="Tahoma"/>
                <a:ea typeface="Tahoma"/>
                <a:cs typeface="Tahoma"/>
                <a:sym typeface="Tahoma"/>
              </a:rPr>
              <a:t>Teoría</a:t>
            </a:r>
            <a:endParaRPr b="0" i="0" sz="3000" u="none" cap="none" strike="noStrike">
              <a:solidFill>
                <a:schemeClr val="dk1"/>
              </a:solidFill>
              <a:latin typeface="Tahoma"/>
              <a:ea typeface="Tahoma"/>
              <a:cs typeface="Tahoma"/>
              <a:sym typeface="Tahoma"/>
            </a:endParaRPr>
          </a:p>
        </p:txBody>
      </p:sp>
      <p:sp>
        <p:nvSpPr>
          <p:cNvPr id="422" name="Google Shape;422;g2194aeedbb2_0_83"/>
          <p:cNvSpPr txBox="1"/>
          <p:nvPr/>
        </p:nvSpPr>
        <p:spPr>
          <a:xfrm>
            <a:off x="3089825" y="1624125"/>
            <a:ext cx="6467700" cy="49260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3200"/>
              <a:buFont typeface="Arial"/>
              <a:buNone/>
            </a:pPr>
            <a:r>
              <a:rPr b="0" i="0" lang="es-ES" sz="3200" u="none" cap="none" strike="noStrike">
                <a:solidFill>
                  <a:schemeClr val="dk1"/>
                </a:solidFill>
                <a:latin typeface="Tahoma"/>
                <a:ea typeface="Tahoma"/>
                <a:cs typeface="Tahoma"/>
                <a:sym typeface="Tahoma"/>
              </a:rPr>
              <a:t>Resolución de problemas</a:t>
            </a:r>
            <a:endParaRPr b="0" i="0" sz="3200" u="none" cap="none" strike="noStrike">
              <a:solidFill>
                <a:schemeClr val="dk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g3426b35443e_0_0"/>
          <p:cNvSpPr txBox="1"/>
          <p:nvPr/>
        </p:nvSpPr>
        <p:spPr>
          <a:xfrm>
            <a:off x="-339150" y="4759400"/>
            <a:ext cx="3333900" cy="720900"/>
          </a:xfrm>
          <a:prstGeom prst="rect">
            <a:avLst/>
          </a:prstGeom>
          <a:noFill/>
          <a:ln>
            <a:noFill/>
          </a:ln>
        </p:spPr>
        <p:txBody>
          <a:bodyPr anchorCtr="0" anchor="t" bIns="0" lIns="0" spcFirstLastPara="1" rIns="0" wrap="square" tIns="12700">
            <a:spAutoFit/>
          </a:bodyPr>
          <a:lstStyle/>
          <a:p>
            <a:pPr indent="0" lvl="0" marL="90805" marR="161290" rtl="0" algn="ctr">
              <a:lnSpc>
                <a:spcPct val="100000"/>
              </a:lnSpc>
              <a:spcBef>
                <a:spcPts val="0"/>
              </a:spcBef>
              <a:spcAft>
                <a:spcPts val="0"/>
              </a:spcAft>
              <a:buClr>
                <a:srgbClr val="000000"/>
              </a:buClr>
              <a:buSzPts val="2400"/>
              <a:buFont typeface="Arial"/>
              <a:buNone/>
            </a:pPr>
            <a:r>
              <a:rPr b="1" i="0" lang="es-ES" sz="2300" u="none" cap="none" strike="noStrike">
                <a:solidFill>
                  <a:srgbClr val="0000CC"/>
                </a:solidFill>
                <a:latin typeface="Tahoma"/>
                <a:ea typeface="Tahoma"/>
                <a:cs typeface="Tahoma"/>
                <a:sym typeface="Tahoma"/>
              </a:rPr>
              <a:t>Problema</a:t>
            </a:r>
            <a:br>
              <a:rPr b="1" i="0" lang="es-ES" sz="2300" u="none" cap="none" strike="noStrike">
                <a:solidFill>
                  <a:srgbClr val="0000CC"/>
                </a:solidFill>
                <a:latin typeface="Tahoma"/>
                <a:ea typeface="Tahoma"/>
                <a:cs typeface="Tahoma"/>
                <a:sym typeface="Tahoma"/>
              </a:rPr>
            </a:br>
            <a:r>
              <a:rPr b="1" i="0" lang="es-ES" sz="2300" u="none" cap="none" strike="noStrike">
                <a:solidFill>
                  <a:srgbClr val="0000CC"/>
                </a:solidFill>
                <a:latin typeface="Tahoma"/>
                <a:ea typeface="Tahoma"/>
                <a:cs typeface="Tahoma"/>
                <a:sym typeface="Tahoma"/>
              </a:rPr>
              <a:t>computacional</a:t>
            </a:r>
            <a:endParaRPr b="1" i="0" sz="2300" u="none" cap="none" strike="noStrike">
              <a:solidFill>
                <a:srgbClr val="0000CC"/>
              </a:solidFill>
              <a:latin typeface="Tahoma"/>
              <a:ea typeface="Tahoma"/>
              <a:cs typeface="Tahoma"/>
              <a:sym typeface="Tahoma"/>
            </a:endParaRPr>
          </a:p>
        </p:txBody>
      </p:sp>
      <p:sp>
        <p:nvSpPr>
          <p:cNvPr id="91" name="Google Shape;91;g3426b35443e_0_0"/>
          <p:cNvSpPr txBox="1"/>
          <p:nvPr/>
        </p:nvSpPr>
        <p:spPr>
          <a:xfrm>
            <a:off x="0" y="1638400"/>
            <a:ext cx="2503200" cy="10749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2400"/>
              <a:buFont typeface="Arial"/>
              <a:buNone/>
            </a:pPr>
            <a:r>
              <a:rPr b="1" i="0" lang="es-ES" sz="2300" u="none" cap="none" strike="noStrike">
                <a:solidFill>
                  <a:srgbClr val="0000CC"/>
                </a:solidFill>
                <a:latin typeface="Tahoma"/>
                <a:ea typeface="Tahoma"/>
                <a:cs typeface="Tahoma"/>
                <a:sym typeface="Tahoma"/>
              </a:rPr>
              <a:t>Problema </a:t>
            </a:r>
            <a:br>
              <a:rPr b="1" i="0" lang="es-ES" sz="2300" u="none" cap="none" strike="noStrike">
                <a:solidFill>
                  <a:srgbClr val="0000CC"/>
                </a:solidFill>
                <a:latin typeface="Tahoma"/>
                <a:ea typeface="Tahoma"/>
                <a:cs typeface="Tahoma"/>
                <a:sym typeface="Tahoma"/>
              </a:rPr>
            </a:br>
            <a:r>
              <a:rPr b="1" i="0" lang="es-ES" sz="2300" u="none" cap="none" strike="noStrike">
                <a:solidFill>
                  <a:srgbClr val="0000CC"/>
                </a:solidFill>
                <a:latin typeface="Tahoma"/>
                <a:ea typeface="Tahoma"/>
                <a:cs typeface="Tahoma"/>
                <a:sym typeface="Tahoma"/>
              </a:rPr>
              <a:t>no computacional</a:t>
            </a:r>
            <a:endParaRPr b="0" i="0" sz="2300" u="none" cap="none" strike="noStrike">
              <a:solidFill>
                <a:srgbClr val="0000CC"/>
              </a:solidFill>
              <a:latin typeface="Times New Roman"/>
              <a:ea typeface="Times New Roman"/>
              <a:cs typeface="Times New Roman"/>
              <a:sym typeface="Times New Roman"/>
            </a:endParaRPr>
          </a:p>
        </p:txBody>
      </p:sp>
      <p:sp>
        <p:nvSpPr>
          <p:cNvPr id="92" name="Google Shape;92;g3426b35443e_0_0"/>
          <p:cNvSpPr txBox="1"/>
          <p:nvPr/>
        </p:nvSpPr>
        <p:spPr>
          <a:xfrm>
            <a:off x="2882925" y="1026425"/>
            <a:ext cx="6879000" cy="257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0" i="0" lang="es-ES" sz="2300" u="none" cap="none" strike="noStrike">
                <a:solidFill>
                  <a:schemeClr val="dk1"/>
                </a:solidFill>
                <a:latin typeface="Tahoma"/>
                <a:ea typeface="Tahoma"/>
                <a:cs typeface="Tahoma"/>
                <a:sym typeface="Tahoma"/>
              </a:rPr>
              <a:t>son problemas que se resuelven mediante algoritmos que involucran acciones físicas o mentales sin requerir el uso de un computador. La “ejecución” de la solución recae en un procesador humano que utiliza herramientas o elementos del entorno para llevar a cabo la tarea. </a:t>
            </a:r>
            <a:endParaRPr b="0" i="0" sz="2300" u="none" cap="none" strike="noStrike">
              <a:solidFill>
                <a:srgbClr val="000000"/>
              </a:solidFill>
              <a:latin typeface="Tahoma"/>
              <a:ea typeface="Tahoma"/>
              <a:cs typeface="Tahoma"/>
              <a:sym typeface="Tahoma"/>
            </a:endParaRPr>
          </a:p>
        </p:txBody>
      </p:sp>
      <p:sp>
        <p:nvSpPr>
          <p:cNvPr id="93" name="Google Shape;93;g3426b35443e_0_0"/>
          <p:cNvSpPr txBox="1"/>
          <p:nvPr/>
        </p:nvSpPr>
        <p:spPr>
          <a:xfrm>
            <a:off x="2806725" y="3774200"/>
            <a:ext cx="7023300" cy="298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0" i="0" lang="es-ES" sz="2300" u="none" cap="none" strike="noStrike">
                <a:solidFill>
                  <a:schemeClr val="dk1"/>
                </a:solidFill>
                <a:latin typeface="Tahoma"/>
                <a:ea typeface="Tahoma"/>
                <a:cs typeface="Tahoma"/>
                <a:sym typeface="Tahoma"/>
              </a:rPr>
              <a:t>Son problemas que se resuelven mediante algoritmos que luego serán ejecutados por computadoras o dispositivos digitales. Estos ejecutan una serie de acciones primitivas definidas en un lenguaje de programación, son aquellos que para resolverlos involucran,  generalmente, operaciones aritméticas, lógicas y relacionales. </a:t>
            </a:r>
            <a:endParaRPr b="0" i="0" sz="2300" u="none" cap="none" strike="noStrike">
              <a:solidFill>
                <a:schemeClr val="dk1"/>
              </a:solidFill>
              <a:latin typeface="Tahoma"/>
              <a:ea typeface="Tahoma"/>
              <a:cs typeface="Tahoma"/>
              <a:sym typeface="Tahoma"/>
            </a:endParaRPr>
          </a:p>
        </p:txBody>
      </p:sp>
      <p:sp>
        <p:nvSpPr>
          <p:cNvPr id="94" name="Google Shape;94;g3426b35443e_0_0"/>
          <p:cNvSpPr txBox="1"/>
          <p:nvPr/>
        </p:nvSpPr>
        <p:spPr>
          <a:xfrm>
            <a:off x="3398" y="7406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95" name="Google Shape;95;g3426b35443e_0_0"/>
          <p:cNvSpPr txBox="1"/>
          <p:nvPr/>
        </p:nvSpPr>
        <p:spPr>
          <a:xfrm>
            <a:off x="304800" y="381000"/>
            <a:ext cx="7202400" cy="461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Categorías de Problemas</a:t>
            </a:r>
            <a:endParaRPr b="0" i="0" sz="3000" u="none" cap="none" strike="noStrike">
              <a:solidFill>
                <a:srgbClr val="000000"/>
              </a:solidFill>
              <a:latin typeface="Tahoma"/>
              <a:ea typeface="Tahoma"/>
              <a:cs typeface="Tahoma"/>
              <a:sym typeface="Tahoma"/>
            </a:endParaRPr>
          </a:p>
        </p:txBody>
      </p:sp>
      <p:grpSp>
        <p:nvGrpSpPr>
          <p:cNvPr id="96" name="Google Shape;96;g3426b35443e_0_0"/>
          <p:cNvGrpSpPr/>
          <p:nvPr/>
        </p:nvGrpSpPr>
        <p:grpSpPr>
          <a:xfrm>
            <a:off x="546242" y="304800"/>
            <a:ext cx="8826300" cy="650455"/>
            <a:chOff x="546242" y="762000"/>
            <a:chExt cx="8826300" cy="650455"/>
          </a:xfrm>
        </p:grpSpPr>
        <p:pic>
          <p:nvPicPr>
            <p:cNvPr descr="Interfaz de usuario gráfica&#10;&#10;Descripción generada automáticamente" id="97" name="Google Shape;97;g3426b35443e_0_0"/>
            <p:cNvPicPr preferRelativeResize="0"/>
            <p:nvPr/>
          </p:nvPicPr>
          <p:blipFill rotWithShape="1">
            <a:blip r:embed="rId3">
              <a:alphaModFix/>
            </a:blip>
            <a:srcRect b="0" l="0" r="0" t="0"/>
            <a:stretch/>
          </p:blipFill>
          <p:spPr>
            <a:xfrm>
              <a:off x="8458200" y="762000"/>
              <a:ext cx="838200" cy="650455"/>
            </a:xfrm>
            <a:prstGeom prst="rect">
              <a:avLst/>
            </a:prstGeom>
            <a:noFill/>
            <a:ln>
              <a:noFill/>
            </a:ln>
          </p:spPr>
        </p:pic>
        <p:cxnSp>
          <p:nvCxnSpPr>
            <p:cNvPr id="98" name="Google Shape;98;g3426b35443e_0_0"/>
            <p:cNvCxnSpPr/>
            <p:nvPr/>
          </p:nvCxnSpPr>
          <p:spPr>
            <a:xfrm>
              <a:off x="546242" y="1365637"/>
              <a:ext cx="8826300" cy="0"/>
            </a:xfrm>
            <a:prstGeom prst="straightConnector1">
              <a:avLst/>
            </a:prstGeom>
            <a:noFill/>
            <a:ln cap="flat" cmpd="sng" w="28575">
              <a:solidFill>
                <a:srgbClr val="4A7DBA"/>
              </a:solidFill>
              <a:prstDash val="solid"/>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g3426b35443e_0_12"/>
          <p:cNvSpPr txBox="1"/>
          <p:nvPr/>
        </p:nvSpPr>
        <p:spPr>
          <a:xfrm>
            <a:off x="-415350" y="4363950"/>
            <a:ext cx="3333900" cy="720900"/>
          </a:xfrm>
          <a:prstGeom prst="rect">
            <a:avLst/>
          </a:prstGeom>
          <a:noFill/>
          <a:ln>
            <a:noFill/>
          </a:ln>
        </p:spPr>
        <p:txBody>
          <a:bodyPr anchorCtr="0" anchor="t" bIns="0" lIns="0" spcFirstLastPara="1" rIns="0" wrap="square" tIns="12700">
            <a:spAutoFit/>
          </a:bodyPr>
          <a:lstStyle/>
          <a:p>
            <a:pPr indent="0" lvl="0" marL="90805" marR="161290" rtl="0" algn="ctr">
              <a:lnSpc>
                <a:spcPct val="100000"/>
              </a:lnSpc>
              <a:spcBef>
                <a:spcPts val="0"/>
              </a:spcBef>
              <a:spcAft>
                <a:spcPts val="0"/>
              </a:spcAft>
              <a:buClr>
                <a:srgbClr val="000000"/>
              </a:buClr>
              <a:buSzPts val="2400"/>
              <a:buFont typeface="Arial"/>
              <a:buNone/>
            </a:pPr>
            <a:r>
              <a:rPr b="1" i="0" lang="es-ES" sz="2300" u="none" cap="none" strike="noStrike">
                <a:solidFill>
                  <a:srgbClr val="0000CC"/>
                </a:solidFill>
                <a:latin typeface="Tahoma"/>
                <a:ea typeface="Tahoma"/>
                <a:cs typeface="Tahoma"/>
                <a:sym typeface="Tahoma"/>
              </a:rPr>
              <a:t>Problema</a:t>
            </a:r>
            <a:br>
              <a:rPr b="1" i="0" lang="es-ES" sz="2300" u="none" cap="none" strike="noStrike">
                <a:solidFill>
                  <a:srgbClr val="0000CC"/>
                </a:solidFill>
                <a:latin typeface="Tahoma"/>
                <a:ea typeface="Tahoma"/>
                <a:cs typeface="Tahoma"/>
                <a:sym typeface="Tahoma"/>
              </a:rPr>
            </a:br>
            <a:r>
              <a:rPr b="1" i="0" lang="es-ES" sz="2300" u="none" cap="none" strike="noStrike">
                <a:solidFill>
                  <a:srgbClr val="0000CC"/>
                </a:solidFill>
                <a:latin typeface="Tahoma"/>
                <a:ea typeface="Tahoma"/>
                <a:cs typeface="Tahoma"/>
                <a:sym typeface="Tahoma"/>
              </a:rPr>
              <a:t>computacional</a:t>
            </a:r>
            <a:endParaRPr b="1" i="0" sz="2300" u="none" cap="none" strike="noStrike">
              <a:solidFill>
                <a:srgbClr val="0000CC"/>
              </a:solidFill>
              <a:latin typeface="Tahoma"/>
              <a:ea typeface="Tahoma"/>
              <a:cs typeface="Tahoma"/>
              <a:sym typeface="Tahoma"/>
            </a:endParaRPr>
          </a:p>
        </p:txBody>
      </p:sp>
      <p:sp>
        <p:nvSpPr>
          <p:cNvPr id="104" name="Google Shape;104;g3426b35443e_0_12"/>
          <p:cNvSpPr txBox="1"/>
          <p:nvPr/>
        </p:nvSpPr>
        <p:spPr>
          <a:xfrm>
            <a:off x="0" y="1833300"/>
            <a:ext cx="2503200" cy="10749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2400"/>
              <a:buFont typeface="Arial"/>
              <a:buNone/>
            </a:pPr>
            <a:r>
              <a:rPr b="1" i="0" lang="es-ES" sz="2300" u="none" cap="none" strike="noStrike">
                <a:solidFill>
                  <a:srgbClr val="0000CC"/>
                </a:solidFill>
                <a:latin typeface="Tahoma"/>
                <a:ea typeface="Tahoma"/>
                <a:cs typeface="Tahoma"/>
                <a:sym typeface="Tahoma"/>
              </a:rPr>
              <a:t>Problema </a:t>
            </a:r>
            <a:br>
              <a:rPr b="1" i="0" lang="es-ES" sz="2300" u="none" cap="none" strike="noStrike">
                <a:solidFill>
                  <a:srgbClr val="0000CC"/>
                </a:solidFill>
                <a:latin typeface="Tahoma"/>
                <a:ea typeface="Tahoma"/>
                <a:cs typeface="Tahoma"/>
                <a:sym typeface="Tahoma"/>
              </a:rPr>
            </a:br>
            <a:r>
              <a:rPr b="1" i="0" lang="es-ES" sz="2300" u="none" cap="none" strike="noStrike">
                <a:solidFill>
                  <a:srgbClr val="0000CC"/>
                </a:solidFill>
                <a:latin typeface="Tahoma"/>
                <a:ea typeface="Tahoma"/>
                <a:cs typeface="Tahoma"/>
                <a:sym typeface="Tahoma"/>
              </a:rPr>
              <a:t>no computacional</a:t>
            </a:r>
            <a:endParaRPr b="0" i="0" sz="2300" u="none" cap="none" strike="noStrike">
              <a:solidFill>
                <a:srgbClr val="0000CC"/>
              </a:solidFill>
              <a:latin typeface="Times New Roman"/>
              <a:ea typeface="Times New Roman"/>
              <a:cs typeface="Times New Roman"/>
              <a:sym typeface="Times New Roman"/>
            </a:endParaRPr>
          </a:p>
        </p:txBody>
      </p:sp>
      <p:sp>
        <p:nvSpPr>
          <p:cNvPr id="105" name="Google Shape;105;g3426b35443e_0_12"/>
          <p:cNvSpPr txBox="1"/>
          <p:nvPr/>
        </p:nvSpPr>
        <p:spPr>
          <a:xfrm>
            <a:off x="2955075" y="1886100"/>
            <a:ext cx="6879000" cy="94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0" i="0" lang="es-ES" sz="2300" u="none" cap="none" strike="noStrike">
                <a:solidFill>
                  <a:schemeClr val="dk1"/>
                </a:solidFill>
                <a:latin typeface="Tahoma"/>
                <a:ea typeface="Tahoma"/>
                <a:cs typeface="Tahoma"/>
                <a:sym typeface="Tahoma"/>
              </a:rPr>
              <a:t>Por ejemplo: cebar mate, cambiar la llanta de un auto o buscar una palabra en el diccionario.</a:t>
            </a:r>
            <a:endParaRPr b="0" i="0" sz="2300" u="none" cap="none" strike="noStrike">
              <a:solidFill>
                <a:srgbClr val="000000"/>
              </a:solidFill>
              <a:latin typeface="Tahoma"/>
              <a:ea typeface="Tahoma"/>
              <a:cs typeface="Tahoma"/>
              <a:sym typeface="Tahoma"/>
            </a:endParaRPr>
          </a:p>
        </p:txBody>
      </p:sp>
      <p:sp>
        <p:nvSpPr>
          <p:cNvPr id="106" name="Google Shape;106;g3426b35443e_0_12"/>
          <p:cNvSpPr txBox="1"/>
          <p:nvPr/>
        </p:nvSpPr>
        <p:spPr>
          <a:xfrm>
            <a:off x="2882925" y="4092300"/>
            <a:ext cx="7023300" cy="176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0" i="0" lang="es-ES" sz="2300" u="none" cap="none" strike="noStrike">
                <a:solidFill>
                  <a:schemeClr val="dk1"/>
                </a:solidFill>
                <a:latin typeface="Tahoma"/>
                <a:ea typeface="Tahoma"/>
                <a:cs typeface="Tahoma"/>
                <a:sym typeface="Tahoma"/>
              </a:rPr>
              <a:t>Por ejemplo: obtener la suma de dos números, encontrar el promedio de un conjunto de notas, encontrar el menor número en una secuencia, determinar si un número es par o impar, etc. </a:t>
            </a:r>
            <a:endParaRPr b="0" i="0" sz="2300" u="none" cap="none" strike="noStrike">
              <a:solidFill>
                <a:schemeClr val="dk1"/>
              </a:solidFill>
              <a:latin typeface="Tahoma"/>
              <a:ea typeface="Tahoma"/>
              <a:cs typeface="Tahoma"/>
              <a:sym typeface="Tahoma"/>
            </a:endParaRPr>
          </a:p>
        </p:txBody>
      </p:sp>
      <p:sp>
        <p:nvSpPr>
          <p:cNvPr id="107" name="Google Shape;107;g3426b35443e_0_12"/>
          <p:cNvSpPr txBox="1"/>
          <p:nvPr/>
        </p:nvSpPr>
        <p:spPr>
          <a:xfrm>
            <a:off x="3398" y="7406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108" name="Google Shape;108;g3426b35443e_0_12"/>
          <p:cNvSpPr txBox="1"/>
          <p:nvPr/>
        </p:nvSpPr>
        <p:spPr>
          <a:xfrm>
            <a:off x="300550" y="320725"/>
            <a:ext cx="7202400" cy="461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Categorías de Problemas</a:t>
            </a:r>
            <a:endParaRPr b="0" i="0" sz="3000" u="none" cap="none" strike="noStrike">
              <a:solidFill>
                <a:srgbClr val="000000"/>
              </a:solidFill>
              <a:latin typeface="Tahoma"/>
              <a:ea typeface="Tahoma"/>
              <a:cs typeface="Tahoma"/>
              <a:sym typeface="Tahoma"/>
            </a:endParaRPr>
          </a:p>
        </p:txBody>
      </p:sp>
      <p:grpSp>
        <p:nvGrpSpPr>
          <p:cNvPr id="109" name="Google Shape;109;g3426b35443e_0_12"/>
          <p:cNvGrpSpPr/>
          <p:nvPr/>
        </p:nvGrpSpPr>
        <p:grpSpPr>
          <a:xfrm>
            <a:off x="546242" y="304800"/>
            <a:ext cx="8826300" cy="650455"/>
            <a:chOff x="546242" y="762000"/>
            <a:chExt cx="8826300" cy="650455"/>
          </a:xfrm>
        </p:grpSpPr>
        <p:pic>
          <p:nvPicPr>
            <p:cNvPr descr="Interfaz de usuario gráfica&#10;&#10;Descripción generada automáticamente" id="110" name="Google Shape;110;g3426b35443e_0_12"/>
            <p:cNvPicPr preferRelativeResize="0"/>
            <p:nvPr/>
          </p:nvPicPr>
          <p:blipFill rotWithShape="1">
            <a:blip r:embed="rId3">
              <a:alphaModFix/>
            </a:blip>
            <a:srcRect b="0" l="0" r="0" t="0"/>
            <a:stretch/>
          </p:blipFill>
          <p:spPr>
            <a:xfrm>
              <a:off x="8458200" y="762000"/>
              <a:ext cx="838200" cy="650455"/>
            </a:xfrm>
            <a:prstGeom prst="rect">
              <a:avLst/>
            </a:prstGeom>
            <a:noFill/>
            <a:ln>
              <a:noFill/>
            </a:ln>
          </p:spPr>
        </p:pic>
        <p:cxnSp>
          <p:nvCxnSpPr>
            <p:cNvPr id="111" name="Google Shape;111;g3426b35443e_0_12"/>
            <p:cNvCxnSpPr/>
            <p:nvPr/>
          </p:nvCxnSpPr>
          <p:spPr>
            <a:xfrm>
              <a:off x="546242" y="1365637"/>
              <a:ext cx="8826300" cy="0"/>
            </a:xfrm>
            <a:prstGeom prst="straightConnector1">
              <a:avLst/>
            </a:prstGeom>
            <a:noFill/>
            <a:ln cap="flat" cmpd="sng" w="28575">
              <a:solidFill>
                <a:srgbClr val="4A7DBA"/>
              </a:solidFill>
              <a:prstDash val="solid"/>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3426b35443e_0_24"/>
          <p:cNvSpPr txBox="1"/>
          <p:nvPr/>
        </p:nvSpPr>
        <p:spPr>
          <a:xfrm>
            <a:off x="457000" y="3322150"/>
            <a:ext cx="5052600" cy="382200"/>
          </a:xfrm>
          <a:prstGeom prst="rect">
            <a:avLst/>
          </a:prstGeom>
          <a:noFill/>
          <a:ln>
            <a:noFill/>
          </a:ln>
        </p:spPr>
        <p:txBody>
          <a:bodyPr anchorCtr="0" anchor="t" bIns="0" lIns="0" spcFirstLastPara="1" rIns="0" wrap="square" tIns="12700">
            <a:spAutoFit/>
          </a:bodyPr>
          <a:lstStyle/>
          <a:p>
            <a:pPr indent="0" lvl="0" marL="90805" marR="16129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Tahoma"/>
                <a:ea typeface="Tahoma"/>
                <a:cs typeface="Tahoma"/>
                <a:sym typeface="Tahoma"/>
              </a:rPr>
              <a:t>Problemas computacionales</a:t>
            </a:r>
            <a:endParaRPr b="1" i="0" sz="2400" u="none" cap="none" strike="noStrike">
              <a:solidFill>
                <a:srgbClr val="000000"/>
              </a:solidFill>
              <a:latin typeface="Tahoma"/>
              <a:ea typeface="Tahoma"/>
              <a:cs typeface="Tahoma"/>
              <a:sym typeface="Tahoma"/>
            </a:endParaRPr>
          </a:p>
        </p:txBody>
      </p:sp>
      <p:sp>
        <p:nvSpPr>
          <p:cNvPr id="117" name="Google Shape;117;g3426b35443e_0_24"/>
          <p:cNvSpPr txBox="1"/>
          <p:nvPr/>
        </p:nvSpPr>
        <p:spPr>
          <a:xfrm>
            <a:off x="538298" y="3784209"/>
            <a:ext cx="8197800" cy="27705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dk1"/>
              </a:buClr>
              <a:buSzPts val="2400"/>
              <a:buFont typeface="Tahoma"/>
              <a:buChar char="●"/>
            </a:pPr>
            <a:r>
              <a:rPr b="0" i="0" lang="es-ES" sz="2400" u="none" cap="none" strike="noStrike">
                <a:solidFill>
                  <a:schemeClr val="dk1"/>
                </a:solidFill>
                <a:latin typeface="Tahoma"/>
                <a:ea typeface="Tahoma"/>
                <a:cs typeface="Tahoma"/>
                <a:sym typeface="Tahoma"/>
              </a:rPr>
              <a:t>Ordenar alfabéticamente una secuencia de letras.</a:t>
            </a:r>
            <a:endParaRPr b="0" i="0" sz="2400" u="none" cap="none" strike="noStrike">
              <a:solidFill>
                <a:schemeClr val="dk1"/>
              </a:solidFill>
              <a:latin typeface="Tahoma"/>
              <a:ea typeface="Tahoma"/>
              <a:cs typeface="Tahoma"/>
              <a:sym typeface="Tahoma"/>
            </a:endParaRPr>
          </a:p>
          <a:p>
            <a:pPr indent="-381000" lvl="0" marL="457200" marR="0" rtl="0" algn="l">
              <a:lnSpc>
                <a:spcPct val="100000"/>
              </a:lnSpc>
              <a:spcBef>
                <a:spcPts val="0"/>
              </a:spcBef>
              <a:spcAft>
                <a:spcPts val="0"/>
              </a:spcAft>
              <a:buClr>
                <a:schemeClr val="dk1"/>
              </a:buClr>
              <a:buSzPts val="2400"/>
              <a:buFont typeface="Tahoma"/>
              <a:buChar char="●"/>
            </a:pPr>
            <a:r>
              <a:rPr b="0" i="0" lang="es-ES" sz="2400" u="none" cap="none" strike="noStrike">
                <a:solidFill>
                  <a:schemeClr val="dk1"/>
                </a:solidFill>
                <a:latin typeface="Tahoma"/>
                <a:ea typeface="Tahoma"/>
                <a:cs typeface="Tahoma"/>
                <a:sym typeface="Tahoma"/>
              </a:rPr>
              <a:t>Mostrar el nombre del estudiante con menos faltas a clase y mayor nota en el primer parcial en una planilla.</a:t>
            </a:r>
            <a:endParaRPr b="0" i="0" sz="1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Tahoma"/>
              <a:buChar char="●"/>
            </a:pPr>
            <a:r>
              <a:rPr b="0" i="0" lang="es-ES" sz="2400" u="none" cap="none" strike="noStrike">
                <a:solidFill>
                  <a:schemeClr val="dk1"/>
                </a:solidFill>
                <a:latin typeface="Tahoma"/>
                <a:ea typeface="Tahoma"/>
                <a:cs typeface="Tahoma"/>
                <a:sym typeface="Tahoma"/>
              </a:rPr>
              <a:t>Calcular el promedio de todas las notas del año de un estudiante.</a:t>
            </a:r>
            <a:endParaRPr b="0" i="0" sz="1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Tahoma"/>
              <a:buChar char="●"/>
            </a:pPr>
            <a:r>
              <a:rPr b="0" i="0" lang="es-ES" sz="2400" u="none" cap="none" strike="noStrike">
                <a:solidFill>
                  <a:schemeClr val="dk1"/>
                </a:solidFill>
                <a:latin typeface="Tahoma"/>
                <a:ea typeface="Tahoma"/>
                <a:cs typeface="Tahoma"/>
                <a:sym typeface="Tahoma"/>
              </a:rPr>
              <a:t>Calcular la edad de una persona sabiendo el año de nacimiento.  </a:t>
            </a:r>
            <a:endParaRPr b="0" i="0" sz="2400" u="none" cap="none" strike="noStrike">
              <a:solidFill>
                <a:schemeClr val="dk1"/>
              </a:solidFill>
              <a:latin typeface="Tahoma"/>
              <a:ea typeface="Tahoma"/>
              <a:cs typeface="Tahoma"/>
              <a:sym typeface="Tahoma"/>
            </a:endParaRPr>
          </a:p>
        </p:txBody>
      </p:sp>
      <p:sp>
        <p:nvSpPr>
          <p:cNvPr id="118" name="Google Shape;118;g3426b35443e_0_24"/>
          <p:cNvSpPr txBox="1"/>
          <p:nvPr/>
        </p:nvSpPr>
        <p:spPr>
          <a:xfrm>
            <a:off x="424000" y="599100"/>
            <a:ext cx="50526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Tahoma"/>
                <a:ea typeface="Tahoma"/>
                <a:cs typeface="Tahoma"/>
                <a:sym typeface="Tahoma"/>
              </a:rPr>
              <a:t>Problemas NO computacionales</a:t>
            </a:r>
            <a:endParaRPr b="0" i="0" sz="2400" u="none" cap="none" strike="noStrike">
              <a:solidFill>
                <a:srgbClr val="000000"/>
              </a:solidFill>
              <a:latin typeface="Times New Roman"/>
              <a:ea typeface="Times New Roman"/>
              <a:cs typeface="Times New Roman"/>
              <a:sym typeface="Times New Roman"/>
            </a:endParaRPr>
          </a:p>
        </p:txBody>
      </p:sp>
      <p:sp>
        <p:nvSpPr>
          <p:cNvPr id="119" name="Google Shape;119;g3426b35443e_0_24"/>
          <p:cNvSpPr txBox="1"/>
          <p:nvPr/>
        </p:nvSpPr>
        <p:spPr>
          <a:xfrm>
            <a:off x="456999" y="1092175"/>
            <a:ext cx="8701200" cy="16623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dk1"/>
              </a:buClr>
              <a:buSzPts val="2400"/>
              <a:buFont typeface="Tahoma"/>
              <a:buChar char="●"/>
            </a:pPr>
            <a:r>
              <a:rPr b="0" i="0" lang="es-ES" sz="2400" u="none" cap="none" strike="noStrike">
                <a:solidFill>
                  <a:schemeClr val="dk1"/>
                </a:solidFill>
                <a:latin typeface="Tahoma"/>
                <a:ea typeface="Tahoma"/>
                <a:cs typeface="Tahoma"/>
                <a:sym typeface="Tahoma"/>
              </a:rPr>
              <a:t>Hacer un licuado de frutillas.</a:t>
            </a:r>
            <a:endParaRPr b="0" i="0" sz="2400" u="none" cap="none" strike="noStrike">
              <a:solidFill>
                <a:schemeClr val="dk1"/>
              </a:solidFill>
              <a:latin typeface="Tahoma"/>
              <a:ea typeface="Tahoma"/>
              <a:cs typeface="Tahoma"/>
              <a:sym typeface="Tahoma"/>
            </a:endParaRPr>
          </a:p>
          <a:p>
            <a:pPr indent="-381000" lvl="0" marL="457200" marR="0" rtl="0" algn="l">
              <a:lnSpc>
                <a:spcPct val="100000"/>
              </a:lnSpc>
              <a:spcBef>
                <a:spcPts val="0"/>
              </a:spcBef>
              <a:spcAft>
                <a:spcPts val="0"/>
              </a:spcAft>
              <a:buClr>
                <a:schemeClr val="dk1"/>
              </a:buClr>
              <a:buSzPts val="2400"/>
              <a:buFont typeface="Tahoma"/>
              <a:buChar char="●"/>
            </a:pPr>
            <a:r>
              <a:rPr b="0" i="0" lang="es-ES" sz="2400" u="none" cap="none" strike="noStrike">
                <a:solidFill>
                  <a:schemeClr val="dk1"/>
                </a:solidFill>
                <a:latin typeface="Tahoma"/>
                <a:ea typeface="Tahoma"/>
                <a:cs typeface="Tahoma"/>
                <a:sym typeface="Tahoma"/>
              </a:rPr>
              <a:t>Encontrar un camino para llegar a la universidad. </a:t>
            </a:r>
            <a:endParaRPr b="0" i="0" sz="2400" u="none" cap="none" strike="noStrike">
              <a:solidFill>
                <a:schemeClr val="dk1"/>
              </a:solidFill>
              <a:latin typeface="Tahoma"/>
              <a:ea typeface="Tahoma"/>
              <a:cs typeface="Tahoma"/>
              <a:sym typeface="Tahoma"/>
            </a:endParaRPr>
          </a:p>
          <a:p>
            <a:pPr indent="-381000" lvl="0" marL="457200" marR="0" rtl="0" algn="l">
              <a:lnSpc>
                <a:spcPct val="100000"/>
              </a:lnSpc>
              <a:spcBef>
                <a:spcPts val="0"/>
              </a:spcBef>
              <a:spcAft>
                <a:spcPts val="0"/>
              </a:spcAft>
              <a:buClr>
                <a:schemeClr val="dk1"/>
              </a:buClr>
              <a:buSzPts val="2400"/>
              <a:buFont typeface="Tahoma"/>
              <a:buChar char="●"/>
            </a:pPr>
            <a:r>
              <a:rPr b="0" i="0" lang="es-ES" sz="2400" u="none" cap="none" strike="noStrike">
                <a:solidFill>
                  <a:schemeClr val="dk1"/>
                </a:solidFill>
                <a:latin typeface="Tahoma"/>
                <a:ea typeface="Tahoma"/>
                <a:cs typeface="Tahoma"/>
                <a:sym typeface="Tahoma"/>
              </a:rPr>
              <a:t>Grabar y subir un video en tiktok.</a:t>
            </a:r>
            <a:endParaRPr b="0" i="0" sz="2400" u="none" cap="none" strike="noStrike">
              <a:solidFill>
                <a:schemeClr val="dk1"/>
              </a:solidFill>
              <a:latin typeface="Tahoma"/>
              <a:ea typeface="Tahoma"/>
              <a:cs typeface="Tahoma"/>
              <a:sym typeface="Tahoma"/>
            </a:endParaRPr>
          </a:p>
          <a:p>
            <a:pPr indent="-381000" lvl="0" marL="457200" marR="0" rtl="0" algn="l">
              <a:lnSpc>
                <a:spcPct val="100000"/>
              </a:lnSpc>
              <a:spcBef>
                <a:spcPts val="0"/>
              </a:spcBef>
              <a:spcAft>
                <a:spcPts val="0"/>
              </a:spcAft>
              <a:buClr>
                <a:schemeClr val="dk1"/>
              </a:buClr>
              <a:buSzPts val="2400"/>
              <a:buFont typeface="Tahoma"/>
              <a:buChar char="●"/>
            </a:pPr>
            <a:r>
              <a:rPr b="0" i="0" lang="es-ES" sz="2400" u="none" cap="none" strike="noStrike">
                <a:solidFill>
                  <a:schemeClr val="dk1"/>
                </a:solidFill>
                <a:latin typeface="Tahoma"/>
                <a:ea typeface="Tahoma"/>
                <a:cs typeface="Tahoma"/>
                <a:sym typeface="Tahoma"/>
              </a:rPr>
              <a:t>Organizar una fiesta de cumpleaños. </a:t>
            </a:r>
            <a:endParaRPr b="0" i="0" sz="2400" u="none" cap="none" strike="noStrike">
              <a:solidFill>
                <a:schemeClr val="dk1"/>
              </a:solidFill>
              <a:latin typeface="Tahoma"/>
              <a:ea typeface="Tahoma"/>
              <a:cs typeface="Tahoma"/>
              <a:sym typeface="Tahoma"/>
            </a:endParaRPr>
          </a:p>
        </p:txBody>
      </p:sp>
      <p:pic>
        <p:nvPicPr>
          <p:cNvPr id="120" name="Google Shape;120;g3426b35443e_0_24"/>
          <p:cNvPicPr preferRelativeResize="0"/>
          <p:nvPr/>
        </p:nvPicPr>
        <p:blipFill rotWithShape="1">
          <a:blip r:embed="rId3">
            <a:alphaModFix/>
          </a:blip>
          <a:srcRect b="0" l="0" r="0" t="0"/>
          <a:stretch/>
        </p:blipFill>
        <p:spPr>
          <a:xfrm>
            <a:off x="8210850" y="5310250"/>
            <a:ext cx="1695150" cy="154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grpSp>
        <p:nvGrpSpPr>
          <p:cNvPr id="125" name="Google Shape;125;p6"/>
          <p:cNvGrpSpPr/>
          <p:nvPr/>
        </p:nvGrpSpPr>
        <p:grpSpPr>
          <a:xfrm>
            <a:off x="506350" y="2643500"/>
            <a:ext cx="8740875" cy="2371650"/>
            <a:chOff x="506350" y="2643500"/>
            <a:chExt cx="8740875" cy="2371650"/>
          </a:xfrm>
        </p:grpSpPr>
        <p:grpSp>
          <p:nvGrpSpPr>
            <p:cNvPr id="126" name="Google Shape;126;p6"/>
            <p:cNvGrpSpPr/>
            <p:nvPr/>
          </p:nvGrpSpPr>
          <p:grpSpPr>
            <a:xfrm>
              <a:off x="506350" y="2643500"/>
              <a:ext cx="8740875" cy="2371650"/>
              <a:chOff x="506350" y="2643500"/>
              <a:chExt cx="8740875" cy="2371650"/>
            </a:xfrm>
          </p:grpSpPr>
          <p:pic>
            <p:nvPicPr>
              <p:cNvPr id="127" name="Google Shape;127;p6"/>
              <p:cNvPicPr preferRelativeResize="0"/>
              <p:nvPr/>
            </p:nvPicPr>
            <p:blipFill rotWithShape="1">
              <a:blip r:embed="rId3">
                <a:alphaModFix/>
              </a:blip>
              <a:srcRect b="0" l="0" r="0" t="0"/>
              <a:stretch/>
            </p:blipFill>
            <p:spPr>
              <a:xfrm>
                <a:off x="506350" y="2643500"/>
                <a:ext cx="8740875" cy="2371650"/>
              </a:xfrm>
              <a:prstGeom prst="rect">
                <a:avLst/>
              </a:prstGeom>
              <a:noFill/>
              <a:ln>
                <a:noFill/>
              </a:ln>
            </p:spPr>
          </p:pic>
          <p:sp>
            <p:nvSpPr>
              <p:cNvPr id="128" name="Google Shape;128;p6"/>
              <p:cNvSpPr/>
              <p:nvPr/>
            </p:nvSpPr>
            <p:spPr>
              <a:xfrm rot="5400000">
                <a:off x="3373625" y="4452950"/>
                <a:ext cx="342900" cy="1905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 name="Google Shape;129;p6"/>
            <p:cNvSpPr/>
            <p:nvPr/>
          </p:nvSpPr>
          <p:spPr>
            <a:xfrm rot="5400000">
              <a:off x="6650225" y="4452950"/>
              <a:ext cx="342900" cy="1905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6"/>
          <p:cNvSpPr txBox="1"/>
          <p:nvPr/>
        </p:nvSpPr>
        <p:spPr>
          <a:xfrm>
            <a:off x="3398" y="7406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131" name="Google Shape;131;p6"/>
          <p:cNvSpPr txBox="1"/>
          <p:nvPr/>
        </p:nvSpPr>
        <p:spPr>
          <a:xfrm>
            <a:off x="304800" y="381000"/>
            <a:ext cx="7202400" cy="46166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0" i="0" lang="es-ES" sz="3000" u="none" cap="none" strike="noStrike">
                <a:solidFill>
                  <a:srgbClr val="000000"/>
                </a:solidFill>
                <a:latin typeface="Tahoma"/>
                <a:ea typeface="Tahoma"/>
                <a:cs typeface="Tahoma"/>
                <a:sym typeface="Tahoma"/>
              </a:rPr>
              <a:t>Etapas en la Resolución de un Problema</a:t>
            </a:r>
            <a:endParaRPr b="0" i="0" sz="3000" u="none" cap="none" strike="noStrike">
              <a:solidFill>
                <a:srgbClr val="000000"/>
              </a:solidFill>
              <a:latin typeface="Tahoma"/>
              <a:ea typeface="Tahoma"/>
              <a:cs typeface="Tahoma"/>
              <a:sym typeface="Tahoma"/>
            </a:endParaRPr>
          </a:p>
        </p:txBody>
      </p:sp>
      <p:grpSp>
        <p:nvGrpSpPr>
          <p:cNvPr id="132" name="Google Shape;132;p6"/>
          <p:cNvGrpSpPr/>
          <p:nvPr/>
        </p:nvGrpSpPr>
        <p:grpSpPr>
          <a:xfrm>
            <a:off x="546242" y="304800"/>
            <a:ext cx="8826300" cy="650455"/>
            <a:chOff x="546242" y="762000"/>
            <a:chExt cx="8826300" cy="650455"/>
          </a:xfrm>
        </p:grpSpPr>
        <p:pic>
          <p:nvPicPr>
            <p:cNvPr descr="Interfaz de usuario gráfica&#10;&#10;Descripción generada automáticamente" id="133" name="Google Shape;133;p6"/>
            <p:cNvPicPr preferRelativeResize="0"/>
            <p:nvPr/>
          </p:nvPicPr>
          <p:blipFill rotWithShape="1">
            <a:blip r:embed="rId4">
              <a:alphaModFix/>
            </a:blip>
            <a:srcRect b="0" l="0" r="0" t="0"/>
            <a:stretch/>
          </p:blipFill>
          <p:spPr>
            <a:xfrm>
              <a:off x="8458200" y="762000"/>
              <a:ext cx="838200" cy="650455"/>
            </a:xfrm>
            <a:prstGeom prst="rect">
              <a:avLst/>
            </a:prstGeom>
            <a:noFill/>
            <a:ln>
              <a:noFill/>
            </a:ln>
          </p:spPr>
        </p:pic>
        <p:cxnSp>
          <p:nvCxnSpPr>
            <p:cNvPr id="134" name="Google Shape;134;p6"/>
            <p:cNvCxnSpPr/>
            <p:nvPr/>
          </p:nvCxnSpPr>
          <p:spPr>
            <a:xfrm>
              <a:off x="546242" y="1365637"/>
              <a:ext cx="8826300" cy="0"/>
            </a:xfrm>
            <a:prstGeom prst="straightConnector1">
              <a:avLst/>
            </a:prstGeom>
            <a:noFill/>
            <a:ln cap="flat" cmpd="sng" w="28575">
              <a:solidFill>
                <a:srgbClr val="4A7DBA"/>
              </a:solidFill>
              <a:prstDash val="solid"/>
              <a:round/>
              <a:headEnd len="sm" w="sm" type="none"/>
              <a:tailEnd len="sm" w="sm" type="none"/>
            </a:ln>
          </p:spPr>
        </p:cxnSp>
      </p:grpSp>
      <p:sp>
        <p:nvSpPr>
          <p:cNvPr id="135" name="Google Shape;135;p6"/>
          <p:cNvSpPr txBox="1"/>
          <p:nvPr/>
        </p:nvSpPr>
        <p:spPr>
          <a:xfrm>
            <a:off x="304800" y="1198700"/>
            <a:ext cx="5126100" cy="5232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200"/>
              <a:buFont typeface="Arial"/>
              <a:buNone/>
            </a:pPr>
            <a:r>
              <a:rPr b="1" i="0" lang="es-ES" sz="2200" u="none" cap="none" strike="noStrike">
                <a:solidFill>
                  <a:schemeClr val="dk1"/>
                </a:solidFill>
                <a:latin typeface="Tahoma"/>
                <a:ea typeface="Tahoma"/>
                <a:cs typeface="Tahoma"/>
                <a:sym typeface="Tahoma"/>
              </a:rPr>
              <a:t>¿Cómo resolver un problema?</a:t>
            </a:r>
            <a:r>
              <a:rPr b="0" i="0" lang="es-ES" sz="2200" u="none" cap="none" strike="noStrike">
                <a:solidFill>
                  <a:schemeClr val="dk1"/>
                </a:solidFill>
                <a:latin typeface="Tahoma"/>
                <a:ea typeface="Tahoma"/>
                <a:cs typeface="Tahoma"/>
                <a:sym typeface="Tahoma"/>
              </a:rPr>
              <a:t> </a:t>
            </a:r>
            <a:endParaRPr b="0" i="0" sz="1600" u="none" cap="none" strike="noStrike">
              <a:solidFill>
                <a:srgbClr val="000000"/>
              </a:solidFill>
              <a:latin typeface="Arial"/>
              <a:ea typeface="Arial"/>
              <a:cs typeface="Arial"/>
              <a:sym typeface="Arial"/>
            </a:endParaRPr>
          </a:p>
        </p:txBody>
      </p:sp>
      <p:sp>
        <p:nvSpPr>
          <p:cNvPr id="136" name="Google Shape;136;p6"/>
          <p:cNvSpPr txBox="1"/>
          <p:nvPr/>
        </p:nvSpPr>
        <p:spPr>
          <a:xfrm>
            <a:off x="6400" y="1769288"/>
            <a:ext cx="9906000" cy="5232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2200"/>
              <a:buFont typeface="Arial"/>
              <a:buNone/>
            </a:pPr>
            <a:r>
              <a:rPr b="0" i="0" lang="es-ES" sz="2200" u="none" cap="none" strike="noStrike">
                <a:solidFill>
                  <a:schemeClr val="dk1"/>
                </a:solidFill>
                <a:latin typeface="Tahoma"/>
                <a:ea typeface="Tahoma"/>
                <a:cs typeface="Tahoma"/>
                <a:sym typeface="Tahoma"/>
              </a:rPr>
              <a:t>Existen diferentes métodos, todos ellos tienen en común el trabajar en etapas.</a:t>
            </a:r>
            <a:endParaRPr b="0" i="0" sz="1600" u="none" cap="none" strike="noStrike">
              <a:solidFill>
                <a:srgbClr val="000000"/>
              </a:solidFill>
              <a:latin typeface="Arial"/>
              <a:ea typeface="Arial"/>
              <a:cs typeface="Arial"/>
              <a:sym typeface="Arial"/>
            </a:endParaRPr>
          </a:p>
        </p:txBody>
      </p:sp>
      <p:sp>
        <p:nvSpPr>
          <p:cNvPr id="137" name="Google Shape;137;p6"/>
          <p:cNvSpPr/>
          <p:nvPr/>
        </p:nvSpPr>
        <p:spPr>
          <a:xfrm>
            <a:off x="723900" y="4032100"/>
            <a:ext cx="5410200" cy="10860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txBox="1"/>
          <p:nvPr/>
        </p:nvSpPr>
        <p:spPr>
          <a:xfrm>
            <a:off x="800150" y="5118100"/>
            <a:ext cx="1944900" cy="554100"/>
          </a:xfrm>
          <a:prstGeom prst="rect">
            <a:avLst/>
          </a:prstGeom>
          <a:noFill/>
          <a:ln>
            <a:noFill/>
          </a:ln>
        </p:spPr>
        <p:txBody>
          <a:bodyPr anchorCtr="0" anchor="t" bIns="91425" lIns="91425" spcFirstLastPara="1" rIns="91425" wrap="square" tIns="91425">
            <a:spAutoFit/>
          </a:bodyPr>
          <a:lstStyle/>
          <a:p>
            <a:pPr indent="0" lvl="0" marL="90805" marR="161290" rtl="0" algn="l">
              <a:lnSpc>
                <a:spcPct val="100000"/>
              </a:lnSpc>
              <a:spcBef>
                <a:spcPts val="0"/>
              </a:spcBef>
              <a:spcAft>
                <a:spcPts val="0"/>
              </a:spcAft>
              <a:buClr>
                <a:srgbClr val="000000"/>
              </a:buClr>
              <a:buSzPts val="2400"/>
              <a:buFont typeface="Arial"/>
              <a:buNone/>
            </a:pPr>
            <a:r>
              <a:rPr b="1" i="0" lang="es-ES" sz="2400" u="none" cap="none" strike="noStrike">
                <a:solidFill>
                  <a:schemeClr val="dk1"/>
                </a:solidFill>
                <a:latin typeface="Tahoma"/>
                <a:ea typeface="Tahoma"/>
                <a:cs typeface="Tahoma"/>
                <a:sym typeface="Tahoma"/>
              </a:rPr>
              <a:t> </a:t>
            </a:r>
            <a:r>
              <a:rPr b="1" i="0" lang="es-ES" sz="2400" u="none" cap="none" strike="noStrike">
                <a:solidFill>
                  <a:srgbClr val="FF9900"/>
                </a:solidFill>
                <a:latin typeface="Tahoma"/>
                <a:ea typeface="Tahoma"/>
                <a:cs typeface="Tahoma"/>
                <a:sym typeface="Tahoma"/>
              </a:rPr>
              <a:t>Etapa 1</a:t>
            </a:r>
            <a:endParaRPr b="0" i="0" sz="1400" u="none" cap="none" strike="noStrike">
              <a:solidFill>
                <a:srgbClr val="FF9900"/>
              </a:solidFill>
              <a:latin typeface="Arial"/>
              <a:ea typeface="Arial"/>
              <a:cs typeface="Arial"/>
              <a:sym typeface="Arial"/>
            </a:endParaRPr>
          </a:p>
        </p:txBody>
      </p:sp>
      <p:sp>
        <p:nvSpPr>
          <p:cNvPr id="139" name="Google Shape;139;p6"/>
          <p:cNvSpPr txBox="1"/>
          <p:nvPr/>
        </p:nvSpPr>
        <p:spPr>
          <a:xfrm>
            <a:off x="3904338" y="5118100"/>
            <a:ext cx="1944900" cy="554100"/>
          </a:xfrm>
          <a:prstGeom prst="rect">
            <a:avLst/>
          </a:prstGeom>
          <a:noFill/>
          <a:ln>
            <a:noFill/>
          </a:ln>
        </p:spPr>
        <p:txBody>
          <a:bodyPr anchorCtr="0" anchor="t" bIns="91425" lIns="91425" spcFirstLastPara="1" rIns="91425" wrap="square" tIns="91425">
            <a:spAutoFit/>
          </a:bodyPr>
          <a:lstStyle/>
          <a:p>
            <a:pPr indent="0" lvl="0" marL="90805" marR="161290" rtl="0" algn="l">
              <a:lnSpc>
                <a:spcPct val="100000"/>
              </a:lnSpc>
              <a:spcBef>
                <a:spcPts val="0"/>
              </a:spcBef>
              <a:spcAft>
                <a:spcPts val="0"/>
              </a:spcAft>
              <a:buClr>
                <a:srgbClr val="000000"/>
              </a:buClr>
              <a:buSzPts val="2400"/>
              <a:buFont typeface="Arial"/>
              <a:buNone/>
            </a:pPr>
            <a:r>
              <a:rPr b="1" i="0" lang="es-ES" sz="2400" u="none" cap="none" strike="noStrike">
                <a:solidFill>
                  <a:srgbClr val="0000CC"/>
                </a:solidFill>
                <a:latin typeface="Tahoma"/>
                <a:ea typeface="Tahoma"/>
                <a:cs typeface="Tahoma"/>
                <a:sym typeface="Tahoma"/>
              </a:rPr>
              <a:t> Etapa 2</a:t>
            </a:r>
            <a:endParaRPr b="0" i="0" sz="1400" u="none" cap="none" strike="noStrike">
              <a:solidFill>
                <a:srgbClr val="0000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g2228523149a_1_4"/>
          <p:cNvSpPr txBox="1"/>
          <p:nvPr/>
        </p:nvSpPr>
        <p:spPr>
          <a:xfrm>
            <a:off x="3398" y="740625"/>
            <a:ext cx="7323600" cy="307800"/>
          </a:xfrm>
          <a:prstGeom prst="rect">
            <a:avLst/>
          </a:prstGeom>
          <a:noFill/>
          <a:ln>
            <a:noFill/>
          </a:ln>
        </p:spPr>
        <p:txBody>
          <a:bodyPr anchorCtr="0" anchor="t" bIns="45700" lIns="91425" spcFirstLastPara="1" rIns="91425" wrap="square" tIns="45700">
            <a:spAutoFit/>
          </a:bodyPr>
          <a:lstStyle/>
          <a:p>
            <a:pPr indent="0" lvl="0" marL="86360" marR="626110" rtl="0" algn="l">
              <a:lnSpc>
                <a:spcPct val="114500"/>
              </a:lnSpc>
              <a:spcBef>
                <a:spcPts val="0"/>
              </a:spcBef>
              <a:spcAft>
                <a:spcPts val="0"/>
              </a:spcAft>
              <a:buClr>
                <a:srgbClr val="000000"/>
              </a:buClr>
              <a:buSzPts val="1800"/>
              <a:buFont typeface="Verdana"/>
              <a:buNone/>
            </a:pPr>
            <a:r>
              <a:t/>
            </a:r>
            <a:endParaRPr b="0" i="0" sz="1400" u="none" cap="none" strike="noStrike">
              <a:solidFill>
                <a:srgbClr val="000000"/>
              </a:solidFill>
              <a:latin typeface="Arial"/>
              <a:ea typeface="Arial"/>
              <a:cs typeface="Arial"/>
              <a:sym typeface="Arial"/>
            </a:endParaRPr>
          </a:p>
        </p:txBody>
      </p:sp>
      <p:sp>
        <p:nvSpPr>
          <p:cNvPr id="145" name="Google Shape;145;g2228523149a_1_4"/>
          <p:cNvSpPr txBox="1"/>
          <p:nvPr/>
        </p:nvSpPr>
        <p:spPr>
          <a:xfrm>
            <a:off x="304800" y="381000"/>
            <a:ext cx="7202400" cy="923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3000"/>
              <a:buFont typeface="Tahoma"/>
              <a:buNone/>
            </a:pPr>
            <a:r>
              <a:rPr b="1" i="0" lang="es-ES" sz="3000" u="none" cap="none" strike="noStrike">
                <a:solidFill>
                  <a:srgbClr val="FF9900"/>
                </a:solidFill>
                <a:latin typeface="Tahoma"/>
                <a:ea typeface="Tahoma"/>
                <a:cs typeface="Tahoma"/>
                <a:sym typeface="Tahoma"/>
              </a:rPr>
              <a:t>Etapa 1: Análisis del Problema.</a:t>
            </a:r>
            <a:r>
              <a:rPr b="0" i="0" lang="es-ES" sz="3000" u="none" cap="none" strike="noStrike">
                <a:solidFill>
                  <a:srgbClr val="000000"/>
                </a:solidFill>
                <a:latin typeface="Tahoma"/>
                <a:ea typeface="Tahoma"/>
                <a:cs typeface="Tahoma"/>
                <a:sym typeface="Tahoma"/>
              </a:rPr>
              <a:t> </a:t>
            </a:r>
            <a:endParaRPr b="0" i="0" sz="3000" u="none" cap="none" strike="noStrike">
              <a:solidFill>
                <a:srgbClr val="000000"/>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3000"/>
              <a:buFont typeface="Tahoma"/>
              <a:buNone/>
            </a:pPr>
            <a:r>
              <a:t/>
            </a:r>
            <a:endParaRPr b="0" i="0" sz="3000" u="none" cap="none" strike="noStrike">
              <a:solidFill>
                <a:srgbClr val="000000"/>
              </a:solidFill>
              <a:latin typeface="Tahoma"/>
              <a:ea typeface="Tahoma"/>
              <a:cs typeface="Tahoma"/>
              <a:sym typeface="Tahoma"/>
            </a:endParaRPr>
          </a:p>
        </p:txBody>
      </p:sp>
      <p:grpSp>
        <p:nvGrpSpPr>
          <p:cNvPr id="146" name="Google Shape;146;g2228523149a_1_4"/>
          <p:cNvGrpSpPr/>
          <p:nvPr/>
        </p:nvGrpSpPr>
        <p:grpSpPr>
          <a:xfrm>
            <a:off x="546242" y="304800"/>
            <a:ext cx="8826300" cy="650455"/>
            <a:chOff x="546242" y="762000"/>
            <a:chExt cx="8826300" cy="650455"/>
          </a:xfrm>
        </p:grpSpPr>
        <p:pic>
          <p:nvPicPr>
            <p:cNvPr descr="Interfaz de usuario gráfica&#10;&#10;Descripción generada automáticamente" id="147" name="Google Shape;147;g2228523149a_1_4"/>
            <p:cNvPicPr preferRelativeResize="0"/>
            <p:nvPr/>
          </p:nvPicPr>
          <p:blipFill rotWithShape="1">
            <a:blip r:embed="rId3">
              <a:alphaModFix/>
            </a:blip>
            <a:srcRect b="0" l="0" r="0" t="0"/>
            <a:stretch/>
          </p:blipFill>
          <p:spPr>
            <a:xfrm>
              <a:off x="8458200" y="762000"/>
              <a:ext cx="838200" cy="650455"/>
            </a:xfrm>
            <a:prstGeom prst="rect">
              <a:avLst/>
            </a:prstGeom>
            <a:noFill/>
            <a:ln>
              <a:noFill/>
            </a:ln>
          </p:spPr>
        </p:pic>
        <p:cxnSp>
          <p:nvCxnSpPr>
            <p:cNvPr id="148" name="Google Shape;148;g2228523149a_1_4"/>
            <p:cNvCxnSpPr/>
            <p:nvPr/>
          </p:nvCxnSpPr>
          <p:spPr>
            <a:xfrm>
              <a:off x="546242" y="1365637"/>
              <a:ext cx="8826300" cy="0"/>
            </a:xfrm>
            <a:prstGeom prst="straightConnector1">
              <a:avLst/>
            </a:prstGeom>
            <a:noFill/>
            <a:ln cap="flat" cmpd="sng" w="28575">
              <a:solidFill>
                <a:srgbClr val="4A7DBA"/>
              </a:solidFill>
              <a:prstDash val="solid"/>
              <a:round/>
              <a:headEnd len="sm" w="sm" type="none"/>
              <a:tailEnd len="sm" w="sm" type="none"/>
            </a:ln>
          </p:spPr>
        </p:cxnSp>
      </p:grpSp>
      <p:pic>
        <p:nvPicPr>
          <p:cNvPr id="149" name="Google Shape;149;g2228523149a_1_4"/>
          <p:cNvPicPr preferRelativeResize="0"/>
          <p:nvPr/>
        </p:nvPicPr>
        <p:blipFill rotWithShape="1">
          <a:blip r:embed="rId4">
            <a:alphaModFix/>
          </a:blip>
          <a:srcRect b="0" l="12909" r="13366" t="52317"/>
          <a:stretch/>
        </p:blipFill>
        <p:spPr>
          <a:xfrm>
            <a:off x="79600" y="3035575"/>
            <a:ext cx="9777976" cy="3160350"/>
          </a:xfrm>
          <a:prstGeom prst="rect">
            <a:avLst/>
          </a:prstGeom>
          <a:noFill/>
          <a:ln>
            <a:noFill/>
          </a:ln>
        </p:spPr>
      </p:pic>
      <p:sp>
        <p:nvSpPr>
          <p:cNvPr id="150" name="Google Shape;150;g2228523149a_1_4"/>
          <p:cNvSpPr txBox="1"/>
          <p:nvPr/>
        </p:nvSpPr>
        <p:spPr>
          <a:xfrm>
            <a:off x="0" y="1180100"/>
            <a:ext cx="9906000" cy="1723800"/>
          </a:xfrm>
          <a:prstGeom prst="rect">
            <a:avLst/>
          </a:prstGeom>
          <a:noFill/>
          <a:ln>
            <a:noFill/>
          </a:ln>
        </p:spPr>
        <p:txBody>
          <a:bodyPr anchorCtr="0" anchor="t" bIns="91425" lIns="91425" spcFirstLastPara="1" rIns="91425" wrap="square" tIns="91425">
            <a:spAutoFit/>
          </a:bodyPr>
          <a:lstStyle/>
          <a:p>
            <a:pPr indent="-387350" lvl="0" marL="457200" marR="5080" rtl="0" algn="just">
              <a:lnSpc>
                <a:spcPct val="150000"/>
              </a:lnSpc>
              <a:spcBef>
                <a:spcPts val="0"/>
              </a:spcBef>
              <a:spcAft>
                <a:spcPts val="0"/>
              </a:spcAft>
              <a:buClr>
                <a:schemeClr val="dk1"/>
              </a:buClr>
              <a:buSzPts val="2500"/>
              <a:buFont typeface="Tahoma"/>
              <a:buAutoNum type="arabicPeriod"/>
            </a:pPr>
            <a:r>
              <a:rPr b="0" i="0" lang="es-ES" sz="2500" u="none" cap="none" strike="noStrike">
                <a:solidFill>
                  <a:schemeClr val="dk1"/>
                </a:solidFill>
                <a:latin typeface="Tahoma"/>
                <a:ea typeface="Tahoma"/>
                <a:cs typeface="Tahoma"/>
                <a:sym typeface="Tahoma"/>
              </a:rPr>
              <a:t>Entender el enunciado y comprender el problema.</a:t>
            </a:r>
            <a:endParaRPr b="0" i="0" sz="1900" u="none" cap="none" strike="noStrike">
              <a:solidFill>
                <a:schemeClr val="dk1"/>
              </a:solidFill>
              <a:latin typeface="Arial"/>
              <a:ea typeface="Arial"/>
              <a:cs typeface="Arial"/>
              <a:sym typeface="Arial"/>
            </a:endParaRPr>
          </a:p>
          <a:p>
            <a:pPr indent="-387350" lvl="0" marL="457200" marR="5080" rtl="0" algn="l">
              <a:lnSpc>
                <a:spcPct val="150000"/>
              </a:lnSpc>
              <a:spcBef>
                <a:spcPts val="0"/>
              </a:spcBef>
              <a:spcAft>
                <a:spcPts val="0"/>
              </a:spcAft>
              <a:buClr>
                <a:schemeClr val="dk1"/>
              </a:buClr>
              <a:buSzPts val="2500"/>
              <a:buFont typeface="Tahoma"/>
              <a:buAutoNum type="arabicPeriod"/>
            </a:pPr>
            <a:r>
              <a:rPr b="0" i="0" lang="es-ES" sz="2500" u="none" cap="none" strike="noStrike">
                <a:solidFill>
                  <a:schemeClr val="dk1"/>
                </a:solidFill>
                <a:latin typeface="Tahoma"/>
                <a:ea typeface="Tahoma"/>
                <a:cs typeface="Tahoma"/>
                <a:sym typeface="Tahoma"/>
              </a:rPr>
              <a:t>Representación e interpretación de datos       (entrada/proceso/salida).</a:t>
            </a:r>
            <a:endParaRPr b="0" i="0" sz="19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g2228523149a_1_126"/>
          <p:cNvSpPr txBox="1"/>
          <p:nvPr/>
        </p:nvSpPr>
        <p:spPr>
          <a:xfrm>
            <a:off x="0" y="2234300"/>
            <a:ext cx="9906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chemeClr val="dk1"/>
                </a:solidFill>
                <a:latin typeface="Tahoma"/>
                <a:ea typeface="Tahoma"/>
                <a:cs typeface="Tahoma"/>
                <a:sym typeface="Tahoma"/>
              </a:rPr>
              <a:t>Un problema se define, generalmente, mediante un </a:t>
            </a:r>
            <a:r>
              <a:rPr b="1" i="0" lang="es-ES" sz="2400" u="none" cap="none" strike="noStrike">
                <a:solidFill>
                  <a:schemeClr val="dk1"/>
                </a:solidFill>
                <a:latin typeface="Tahoma"/>
                <a:ea typeface="Tahoma"/>
                <a:cs typeface="Tahoma"/>
                <a:sym typeface="Tahoma"/>
              </a:rPr>
              <a:t>enunciado </a:t>
            </a:r>
            <a:r>
              <a:rPr b="0" i="0" lang="es-ES" sz="2400" u="none" cap="none" strike="noStrike">
                <a:solidFill>
                  <a:schemeClr val="dk1"/>
                </a:solidFill>
                <a:latin typeface="Tahoma"/>
                <a:ea typeface="Tahoma"/>
                <a:cs typeface="Tahoma"/>
                <a:sym typeface="Tahoma"/>
              </a:rPr>
              <a:t>escrito en lenguaje natural. </a:t>
            </a:r>
            <a:endParaRPr b="0" i="0" sz="1400" u="none" cap="none" strike="noStrike">
              <a:solidFill>
                <a:schemeClr val="dk1"/>
              </a:solidFill>
              <a:latin typeface="Arial"/>
              <a:ea typeface="Arial"/>
              <a:cs typeface="Arial"/>
              <a:sym typeface="Arial"/>
            </a:endParaRPr>
          </a:p>
        </p:txBody>
      </p:sp>
      <p:sp>
        <p:nvSpPr>
          <p:cNvPr id="156" name="Google Shape;156;g2228523149a_1_126"/>
          <p:cNvSpPr txBox="1"/>
          <p:nvPr/>
        </p:nvSpPr>
        <p:spPr>
          <a:xfrm>
            <a:off x="0" y="1180100"/>
            <a:ext cx="9906000" cy="569400"/>
          </a:xfrm>
          <a:prstGeom prst="rect">
            <a:avLst/>
          </a:prstGeom>
          <a:noFill/>
          <a:ln>
            <a:noFill/>
          </a:ln>
        </p:spPr>
        <p:txBody>
          <a:bodyPr anchorCtr="0" anchor="t" bIns="91425" lIns="91425" spcFirstLastPara="1" rIns="91425" wrap="square" tIns="91425">
            <a:spAutoFit/>
          </a:bodyPr>
          <a:lstStyle/>
          <a:p>
            <a:pPr indent="-387350" lvl="0" marL="457200" marR="5080" rtl="0" algn="just">
              <a:lnSpc>
                <a:spcPct val="150000"/>
              </a:lnSpc>
              <a:spcBef>
                <a:spcPts val="0"/>
              </a:spcBef>
              <a:spcAft>
                <a:spcPts val="0"/>
              </a:spcAft>
              <a:buClr>
                <a:schemeClr val="dk1"/>
              </a:buClr>
              <a:buSzPts val="2500"/>
              <a:buFont typeface="Tahoma"/>
              <a:buAutoNum type="arabicPeriod"/>
            </a:pPr>
            <a:r>
              <a:rPr b="1" i="0" lang="es-ES" sz="2500" u="none" cap="none" strike="noStrike">
                <a:solidFill>
                  <a:schemeClr val="dk1"/>
                </a:solidFill>
                <a:latin typeface="Tahoma"/>
                <a:ea typeface="Tahoma"/>
                <a:cs typeface="Tahoma"/>
                <a:sym typeface="Tahoma"/>
              </a:rPr>
              <a:t>Entender el enunciado y comprender el problema.</a:t>
            </a:r>
            <a:endParaRPr b="0" i="0" sz="1900" u="none" cap="none" strike="noStrike">
              <a:solidFill>
                <a:schemeClr val="dk1"/>
              </a:solidFill>
              <a:latin typeface="Arial"/>
              <a:ea typeface="Arial"/>
              <a:cs typeface="Arial"/>
              <a:sym typeface="Arial"/>
            </a:endParaRPr>
          </a:p>
        </p:txBody>
      </p:sp>
      <p:sp>
        <p:nvSpPr>
          <p:cNvPr id="157" name="Google Shape;157;g2228523149a_1_126"/>
          <p:cNvSpPr txBox="1"/>
          <p:nvPr/>
        </p:nvSpPr>
        <p:spPr>
          <a:xfrm>
            <a:off x="0" y="3337700"/>
            <a:ext cx="9906000" cy="2031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400"/>
              <a:buFont typeface="Arial"/>
              <a:buNone/>
            </a:pPr>
            <a:r>
              <a:rPr b="1" i="0" lang="es-ES" sz="2400" u="none" cap="none" strike="noStrike">
                <a:solidFill>
                  <a:schemeClr val="dk1"/>
                </a:solidFill>
                <a:latin typeface="Tahoma"/>
                <a:ea typeface="Tahoma"/>
                <a:cs typeface="Tahoma"/>
                <a:sym typeface="Tahoma"/>
              </a:rPr>
              <a:t>Enunciado</a:t>
            </a:r>
            <a:r>
              <a:rPr b="0" i="0" lang="es-ES" sz="2400" u="none" cap="none" strike="noStrike">
                <a:solidFill>
                  <a:schemeClr val="dk1"/>
                </a:solidFill>
                <a:latin typeface="Tahoma"/>
                <a:ea typeface="Tahoma"/>
                <a:cs typeface="Tahoma"/>
                <a:sym typeface="Tahoma"/>
              </a:rPr>
              <a:t>: En una vieja caja en el depósito de mi casa, encontré más de 200 cartas antiguas de mi abuelo. Las cartas eran de distintos tipos, tamaños y colores. La caja medía 10 pulgadas de largo, estaba muy sucia y arruinada. Necesito encontrar un algoritmo para ordenar todas las cartas.</a:t>
            </a:r>
            <a:endParaRPr b="0" i="0" sz="1400" u="none" cap="none" strike="noStrike">
              <a:solidFill>
                <a:schemeClr val="dk1"/>
              </a:solidFill>
              <a:latin typeface="Arial"/>
              <a:ea typeface="Arial"/>
              <a:cs typeface="Arial"/>
              <a:sym typeface="Arial"/>
            </a:endParaRPr>
          </a:p>
        </p:txBody>
      </p:sp>
      <p:pic>
        <p:nvPicPr>
          <p:cNvPr id="158" name="Google Shape;158;g2228523149a_1_126"/>
          <p:cNvPicPr preferRelativeResize="0"/>
          <p:nvPr/>
        </p:nvPicPr>
        <p:blipFill rotWithShape="1">
          <a:blip r:embed="rId3">
            <a:alphaModFix/>
          </a:blip>
          <a:srcRect b="0" l="0" r="0" t="0"/>
          <a:stretch/>
        </p:blipFill>
        <p:spPr>
          <a:xfrm>
            <a:off x="5865463" y="5248563"/>
            <a:ext cx="2009775" cy="1428750"/>
          </a:xfrm>
          <a:prstGeom prst="rect">
            <a:avLst/>
          </a:prstGeom>
          <a:noFill/>
          <a:ln>
            <a:noFill/>
          </a:ln>
        </p:spPr>
      </p:pic>
      <p:pic>
        <p:nvPicPr>
          <p:cNvPr id="159" name="Google Shape;159;g2228523149a_1_126"/>
          <p:cNvPicPr preferRelativeResize="0"/>
          <p:nvPr/>
        </p:nvPicPr>
        <p:blipFill rotWithShape="1">
          <a:blip r:embed="rId4">
            <a:alphaModFix/>
          </a:blip>
          <a:srcRect b="0" l="0" r="0" t="0"/>
          <a:stretch/>
        </p:blipFill>
        <p:spPr>
          <a:xfrm>
            <a:off x="3244125" y="5310463"/>
            <a:ext cx="1657350" cy="1304925"/>
          </a:xfrm>
          <a:prstGeom prst="rect">
            <a:avLst/>
          </a:prstGeom>
          <a:noFill/>
          <a:ln>
            <a:noFill/>
          </a:ln>
        </p:spPr>
      </p:pic>
      <p:sp>
        <p:nvSpPr>
          <p:cNvPr id="160" name="Google Shape;160;g2228523149a_1_126"/>
          <p:cNvSpPr txBox="1"/>
          <p:nvPr/>
        </p:nvSpPr>
        <p:spPr>
          <a:xfrm>
            <a:off x="8329550" y="5470338"/>
            <a:ext cx="664800" cy="985200"/>
          </a:xfrm>
          <a:prstGeom prst="rect">
            <a:avLst/>
          </a:prstGeom>
          <a:noFill/>
          <a:ln>
            <a:noFill/>
          </a:ln>
        </p:spPr>
        <p:txBody>
          <a:bodyPr anchorCtr="0" anchor="t" bIns="91425" lIns="91425" spcFirstLastPara="1" rIns="91425" wrap="square" tIns="91425">
            <a:spAutoFit/>
          </a:bodyPr>
          <a:lstStyle/>
          <a:p>
            <a:pPr indent="0" lvl="0" marL="0" marR="5080" rtl="0" algn="just">
              <a:lnSpc>
                <a:spcPct val="150000"/>
              </a:lnSpc>
              <a:spcBef>
                <a:spcPts val="0"/>
              </a:spcBef>
              <a:spcAft>
                <a:spcPts val="0"/>
              </a:spcAft>
              <a:buClr>
                <a:srgbClr val="000000"/>
              </a:buClr>
              <a:buSzPts val="5200"/>
              <a:buFont typeface="Arial"/>
              <a:buNone/>
            </a:pPr>
            <a:r>
              <a:rPr b="1" i="0" lang="es-ES" sz="5200" u="none" cap="none" strike="noStrike">
                <a:solidFill>
                  <a:schemeClr val="dk1"/>
                </a:solidFill>
                <a:latin typeface="Tahoma"/>
                <a:ea typeface="Tahoma"/>
                <a:cs typeface="Tahoma"/>
                <a:sym typeface="Tahoma"/>
              </a:rPr>
              <a:t>?</a:t>
            </a:r>
            <a:endParaRPr b="0" i="0" sz="4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2023-02-24T15:33:39Z</dcterms:created>
  <dc:creator>Online2PDF.com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2023-02-24T00:00:00Z</vt:filetime>
  </property>
  <property fmtid="{D5CDD505-2E9C-101B-9397-08002B2CF9AE}" pid="3" name="LastSaved">
    <vt:filetime>2023-02-24T00:00:00Z</vt:filetime>
  </property>
</Properties>
</file>